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64" r:id="rId6"/>
    <p:sldId id="263" r:id="rId7"/>
    <p:sldId id="260" r:id="rId8"/>
  </p:sldIdLst>
  <p:sldSz cx="11049000" cy="7924800"/>
  <p:notesSz cx="11049000" cy="79248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3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63" y="53"/>
      </p:cViewPr>
      <p:guideLst>
        <p:guide orient="horz" pos="28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787900" cy="396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257925" y="0"/>
            <a:ext cx="4787900" cy="396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9517D-342F-43C0-BF76-826F9F910A04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659188" y="990600"/>
            <a:ext cx="3730625" cy="2674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104900" y="3813175"/>
            <a:ext cx="8839200" cy="31210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527925"/>
            <a:ext cx="4787900" cy="396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257925" y="7527925"/>
            <a:ext cx="4787900" cy="396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3F295-F30E-4023-80EB-72BC6ED8B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32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29151" y="2456688"/>
            <a:ext cx="9397048" cy="1664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658302" y="4437888"/>
            <a:ext cx="7738745" cy="198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500" b="0" i="0">
                <a:solidFill>
                  <a:srgbClr val="636466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1400" b="0" i="0">
                <a:solidFill>
                  <a:srgbClr val="D12329"/>
                </a:solidFill>
                <a:latin typeface="Trebuchet MS"/>
                <a:cs typeface="Trebuchet M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500" b="0" i="0">
                <a:solidFill>
                  <a:srgbClr val="636466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552767" y="1822704"/>
            <a:ext cx="4809077" cy="5230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5693505" y="1822704"/>
            <a:ext cx="4809077" cy="5230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500" b="0" i="0">
                <a:solidFill>
                  <a:srgbClr val="636466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3847769" y="4024670"/>
            <a:ext cx="3359808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636466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794451" y="1239861"/>
            <a:ext cx="9449435" cy="5412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D12329"/>
                </a:solidFill>
                <a:latin typeface="Trebuchet MS"/>
                <a:cs typeface="Trebuchet M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758819" y="7370064"/>
            <a:ext cx="3537712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552767" y="7370064"/>
            <a:ext cx="2542730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7959852" y="7370064"/>
            <a:ext cx="2542730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/>
          <a:srcRect t="12743" r="16304"/>
          <a:stretch/>
        </p:blipFill>
        <p:spPr bwMode="auto">
          <a:xfrm>
            <a:off x="3162300" y="2283760"/>
            <a:ext cx="7886701" cy="564104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 bwMode="auto">
          <a:xfrm>
            <a:off x="-6724" y="5000200"/>
            <a:ext cx="6288439" cy="2924600"/>
          </a:xfrm>
          <a:custGeom>
            <a:avLst/>
            <a:gdLst/>
            <a:ahLst/>
            <a:cxnLst/>
            <a:rect l="l" t="t" r="r" b="b"/>
            <a:pathLst>
              <a:path w="4368800" h="2049145" extrusionOk="0">
                <a:moveTo>
                  <a:pt x="4368800" y="0"/>
                </a:moveTo>
                <a:lnTo>
                  <a:pt x="0" y="0"/>
                </a:lnTo>
                <a:lnTo>
                  <a:pt x="0" y="2048865"/>
                </a:lnTo>
                <a:lnTo>
                  <a:pt x="4368800" y="2048865"/>
                </a:lnTo>
                <a:lnTo>
                  <a:pt x="4368800" y="0"/>
                </a:lnTo>
                <a:close/>
              </a:path>
            </a:pathLst>
          </a:custGeom>
          <a:solidFill>
            <a:srgbClr val="81A3B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0" name="object 20"/>
          <p:cNvSpPr/>
          <p:nvPr/>
        </p:nvSpPr>
        <p:spPr bwMode="auto">
          <a:xfrm>
            <a:off x="10625221" y="0"/>
            <a:ext cx="424144" cy="2463298"/>
          </a:xfrm>
          <a:custGeom>
            <a:avLst/>
            <a:gdLst/>
            <a:ahLst/>
            <a:cxnLst/>
            <a:rect l="l" t="t" r="r" b="b"/>
            <a:pathLst>
              <a:path w="297179" h="1725930" extrusionOk="0">
                <a:moveTo>
                  <a:pt x="296595" y="0"/>
                </a:moveTo>
                <a:lnTo>
                  <a:pt x="0" y="0"/>
                </a:lnTo>
                <a:lnTo>
                  <a:pt x="0" y="1725383"/>
                </a:lnTo>
                <a:lnTo>
                  <a:pt x="296595" y="1725383"/>
                </a:lnTo>
                <a:lnTo>
                  <a:pt x="296595" y="0"/>
                </a:lnTo>
                <a:close/>
              </a:path>
            </a:pathLst>
          </a:custGeom>
          <a:solidFill>
            <a:srgbClr val="95B3D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1" name="object 21"/>
          <p:cNvSpPr txBox="1"/>
          <p:nvPr/>
        </p:nvSpPr>
        <p:spPr bwMode="auto">
          <a:xfrm>
            <a:off x="296659" y="5334000"/>
            <a:ext cx="5730554" cy="1221895"/>
          </a:xfrm>
          <a:prstGeom prst="rect">
            <a:avLst/>
          </a:prstGeom>
        </p:spPr>
        <p:txBody>
          <a:bodyPr vert="horz" wrap="square" lIns="0" tIns="54378" rIns="0" bIns="0" rtlCol="0">
            <a:spAutoFit/>
          </a:bodyPr>
          <a:lstStyle/>
          <a:p>
            <a:pPr marL="18125" marR="720501">
              <a:lnSpc>
                <a:spcPts val="2854"/>
              </a:lnSpc>
              <a:spcBef>
                <a:spcPts val="428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Segoe UI"/>
                <a:cs typeface="Segoe UI"/>
              </a:rPr>
              <a:t>Планирование проектов в девелопменте: </a:t>
            </a:r>
          </a:p>
          <a:p>
            <a:pPr marL="18125" marR="720501">
              <a:lnSpc>
                <a:spcPts val="2854"/>
              </a:lnSpc>
              <a:spcBef>
                <a:spcPts val="428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Segoe UI"/>
                <a:cs typeface="Segoe UI"/>
              </a:rPr>
              <a:t>ключевые рекомендации</a:t>
            </a:r>
            <a:endParaRPr sz="2800" b="1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22" name="object 22"/>
          <p:cNvSpPr/>
          <p:nvPr/>
        </p:nvSpPr>
        <p:spPr bwMode="auto">
          <a:xfrm>
            <a:off x="10117279" y="17976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6"/>
                </a:lnTo>
                <a:lnTo>
                  <a:pt x="6100" y="35580"/>
                </a:lnTo>
                <a:lnTo>
                  <a:pt x="12724" y="40044"/>
                </a:lnTo>
                <a:lnTo>
                  <a:pt x="20840" y="41681"/>
                </a:lnTo>
                <a:lnTo>
                  <a:pt x="28951" y="40044"/>
                </a:lnTo>
                <a:lnTo>
                  <a:pt x="35575" y="35580"/>
                </a:lnTo>
                <a:lnTo>
                  <a:pt x="40043" y="28956"/>
                </a:lnTo>
                <a:lnTo>
                  <a:pt x="41681" y="20840"/>
                </a:lnTo>
                <a:lnTo>
                  <a:pt x="40043" y="12730"/>
                </a:lnTo>
                <a:lnTo>
                  <a:pt x="35575" y="6105"/>
                </a:lnTo>
                <a:lnTo>
                  <a:pt x="28951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3" name="object 23"/>
          <p:cNvSpPr/>
          <p:nvPr/>
        </p:nvSpPr>
        <p:spPr bwMode="auto">
          <a:xfrm>
            <a:off x="9860364" y="17976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53" y="0"/>
                </a:moveTo>
                <a:lnTo>
                  <a:pt x="12735" y="1638"/>
                </a:lnTo>
                <a:lnTo>
                  <a:pt x="6107" y="6105"/>
                </a:lnTo>
                <a:lnTo>
                  <a:pt x="1638" y="12730"/>
                </a:lnTo>
                <a:lnTo>
                  <a:pt x="0" y="20840"/>
                </a:lnTo>
                <a:lnTo>
                  <a:pt x="1638" y="28956"/>
                </a:lnTo>
                <a:lnTo>
                  <a:pt x="6107" y="35580"/>
                </a:lnTo>
                <a:lnTo>
                  <a:pt x="12735" y="40044"/>
                </a:lnTo>
                <a:lnTo>
                  <a:pt x="20853" y="41681"/>
                </a:lnTo>
                <a:lnTo>
                  <a:pt x="28961" y="40044"/>
                </a:lnTo>
                <a:lnTo>
                  <a:pt x="35582" y="35580"/>
                </a:lnTo>
                <a:lnTo>
                  <a:pt x="40045" y="28956"/>
                </a:lnTo>
                <a:lnTo>
                  <a:pt x="41681" y="20840"/>
                </a:lnTo>
                <a:lnTo>
                  <a:pt x="40045" y="12730"/>
                </a:lnTo>
                <a:lnTo>
                  <a:pt x="35582" y="6105"/>
                </a:lnTo>
                <a:lnTo>
                  <a:pt x="28961" y="1638"/>
                </a:lnTo>
                <a:lnTo>
                  <a:pt x="208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4" name="object 24"/>
          <p:cNvSpPr/>
          <p:nvPr/>
        </p:nvSpPr>
        <p:spPr bwMode="auto">
          <a:xfrm>
            <a:off x="9603471" y="17976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6"/>
                </a:lnTo>
                <a:lnTo>
                  <a:pt x="6100" y="35580"/>
                </a:lnTo>
                <a:lnTo>
                  <a:pt x="12724" y="40044"/>
                </a:lnTo>
                <a:lnTo>
                  <a:pt x="20840" y="41681"/>
                </a:lnTo>
                <a:lnTo>
                  <a:pt x="28956" y="40044"/>
                </a:lnTo>
                <a:lnTo>
                  <a:pt x="35580" y="35580"/>
                </a:lnTo>
                <a:lnTo>
                  <a:pt x="40044" y="28956"/>
                </a:lnTo>
                <a:lnTo>
                  <a:pt x="41681" y="20840"/>
                </a:lnTo>
                <a:lnTo>
                  <a:pt x="40044" y="12730"/>
                </a:lnTo>
                <a:lnTo>
                  <a:pt x="35580" y="6105"/>
                </a:lnTo>
                <a:lnTo>
                  <a:pt x="28956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5" name="object 25"/>
          <p:cNvSpPr/>
          <p:nvPr/>
        </p:nvSpPr>
        <p:spPr bwMode="auto">
          <a:xfrm>
            <a:off x="10117279" y="1540804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1" y="40043"/>
                </a:lnTo>
                <a:lnTo>
                  <a:pt x="35575" y="35575"/>
                </a:lnTo>
                <a:lnTo>
                  <a:pt x="40043" y="28951"/>
                </a:lnTo>
                <a:lnTo>
                  <a:pt x="41681" y="20840"/>
                </a:lnTo>
                <a:lnTo>
                  <a:pt x="40043" y="12730"/>
                </a:lnTo>
                <a:lnTo>
                  <a:pt x="35575" y="6105"/>
                </a:lnTo>
                <a:lnTo>
                  <a:pt x="28951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6" name="object 26"/>
          <p:cNvSpPr/>
          <p:nvPr/>
        </p:nvSpPr>
        <p:spPr bwMode="auto">
          <a:xfrm>
            <a:off x="9860364" y="1540804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53" y="0"/>
                </a:moveTo>
                <a:lnTo>
                  <a:pt x="12735" y="1638"/>
                </a:lnTo>
                <a:lnTo>
                  <a:pt x="6107" y="6105"/>
                </a:lnTo>
                <a:lnTo>
                  <a:pt x="1638" y="12730"/>
                </a:lnTo>
                <a:lnTo>
                  <a:pt x="0" y="20840"/>
                </a:lnTo>
                <a:lnTo>
                  <a:pt x="1638" y="28951"/>
                </a:lnTo>
                <a:lnTo>
                  <a:pt x="6107" y="35575"/>
                </a:lnTo>
                <a:lnTo>
                  <a:pt x="12735" y="40043"/>
                </a:lnTo>
                <a:lnTo>
                  <a:pt x="20853" y="41681"/>
                </a:lnTo>
                <a:lnTo>
                  <a:pt x="28961" y="40043"/>
                </a:lnTo>
                <a:lnTo>
                  <a:pt x="35582" y="35575"/>
                </a:lnTo>
                <a:lnTo>
                  <a:pt x="40045" y="28951"/>
                </a:lnTo>
                <a:lnTo>
                  <a:pt x="41681" y="20840"/>
                </a:lnTo>
                <a:lnTo>
                  <a:pt x="40045" y="12730"/>
                </a:lnTo>
                <a:lnTo>
                  <a:pt x="35582" y="6105"/>
                </a:lnTo>
                <a:lnTo>
                  <a:pt x="28961" y="1638"/>
                </a:lnTo>
                <a:lnTo>
                  <a:pt x="208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7" name="object 27"/>
          <p:cNvSpPr/>
          <p:nvPr/>
        </p:nvSpPr>
        <p:spPr bwMode="auto">
          <a:xfrm>
            <a:off x="9603471" y="1540804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6" y="40043"/>
                </a:lnTo>
                <a:lnTo>
                  <a:pt x="35580" y="35575"/>
                </a:lnTo>
                <a:lnTo>
                  <a:pt x="40044" y="28951"/>
                </a:lnTo>
                <a:lnTo>
                  <a:pt x="41681" y="20840"/>
                </a:lnTo>
                <a:lnTo>
                  <a:pt x="40044" y="12730"/>
                </a:lnTo>
                <a:lnTo>
                  <a:pt x="35580" y="6105"/>
                </a:lnTo>
                <a:lnTo>
                  <a:pt x="28956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8" name="object 28"/>
          <p:cNvSpPr/>
          <p:nvPr/>
        </p:nvSpPr>
        <p:spPr bwMode="auto">
          <a:xfrm>
            <a:off x="10117279" y="1283902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1" y="40043"/>
                </a:lnTo>
                <a:lnTo>
                  <a:pt x="35575" y="35575"/>
                </a:lnTo>
                <a:lnTo>
                  <a:pt x="40043" y="28951"/>
                </a:lnTo>
                <a:lnTo>
                  <a:pt x="41681" y="20840"/>
                </a:lnTo>
                <a:lnTo>
                  <a:pt x="40043" y="12730"/>
                </a:lnTo>
                <a:lnTo>
                  <a:pt x="35575" y="6105"/>
                </a:lnTo>
                <a:lnTo>
                  <a:pt x="28951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29" name="object 29"/>
          <p:cNvSpPr/>
          <p:nvPr/>
        </p:nvSpPr>
        <p:spPr bwMode="auto">
          <a:xfrm>
            <a:off x="9860364" y="1283902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53" y="0"/>
                </a:moveTo>
                <a:lnTo>
                  <a:pt x="12735" y="1638"/>
                </a:lnTo>
                <a:lnTo>
                  <a:pt x="6107" y="6105"/>
                </a:lnTo>
                <a:lnTo>
                  <a:pt x="1638" y="12730"/>
                </a:lnTo>
                <a:lnTo>
                  <a:pt x="0" y="20840"/>
                </a:lnTo>
                <a:lnTo>
                  <a:pt x="1638" y="28951"/>
                </a:lnTo>
                <a:lnTo>
                  <a:pt x="6107" y="35575"/>
                </a:lnTo>
                <a:lnTo>
                  <a:pt x="12735" y="40043"/>
                </a:lnTo>
                <a:lnTo>
                  <a:pt x="20853" y="41681"/>
                </a:lnTo>
                <a:lnTo>
                  <a:pt x="28961" y="40043"/>
                </a:lnTo>
                <a:lnTo>
                  <a:pt x="35582" y="35575"/>
                </a:lnTo>
                <a:lnTo>
                  <a:pt x="40045" y="28951"/>
                </a:lnTo>
                <a:lnTo>
                  <a:pt x="41681" y="20840"/>
                </a:lnTo>
                <a:lnTo>
                  <a:pt x="40045" y="12730"/>
                </a:lnTo>
                <a:lnTo>
                  <a:pt x="35582" y="6105"/>
                </a:lnTo>
                <a:lnTo>
                  <a:pt x="28961" y="1638"/>
                </a:lnTo>
                <a:lnTo>
                  <a:pt x="208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0" name="object 30"/>
          <p:cNvSpPr/>
          <p:nvPr/>
        </p:nvSpPr>
        <p:spPr bwMode="auto">
          <a:xfrm>
            <a:off x="9603471" y="1283902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6" y="40043"/>
                </a:lnTo>
                <a:lnTo>
                  <a:pt x="35580" y="35575"/>
                </a:lnTo>
                <a:lnTo>
                  <a:pt x="40044" y="28951"/>
                </a:lnTo>
                <a:lnTo>
                  <a:pt x="41681" y="20840"/>
                </a:lnTo>
                <a:lnTo>
                  <a:pt x="40044" y="12730"/>
                </a:lnTo>
                <a:lnTo>
                  <a:pt x="35580" y="6105"/>
                </a:lnTo>
                <a:lnTo>
                  <a:pt x="28956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1" name="object 31"/>
          <p:cNvSpPr/>
          <p:nvPr/>
        </p:nvSpPr>
        <p:spPr bwMode="auto">
          <a:xfrm>
            <a:off x="10117279" y="10269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1" y="40043"/>
                </a:lnTo>
                <a:lnTo>
                  <a:pt x="35575" y="35575"/>
                </a:lnTo>
                <a:lnTo>
                  <a:pt x="40043" y="28951"/>
                </a:lnTo>
                <a:lnTo>
                  <a:pt x="41681" y="20840"/>
                </a:lnTo>
                <a:lnTo>
                  <a:pt x="40043" y="12730"/>
                </a:lnTo>
                <a:lnTo>
                  <a:pt x="35575" y="6105"/>
                </a:lnTo>
                <a:lnTo>
                  <a:pt x="28951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2" name="object 32"/>
          <p:cNvSpPr/>
          <p:nvPr/>
        </p:nvSpPr>
        <p:spPr bwMode="auto">
          <a:xfrm>
            <a:off x="9860364" y="10269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53" y="0"/>
                </a:moveTo>
                <a:lnTo>
                  <a:pt x="12735" y="1638"/>
                </a:lnTo>
                <a:lnTo>
                  <a:pt x="6107" y="6105"/>
                </a:lnTo>
                <a:lnTo>
                  <a:pt x="1638" y="12730"/>
                </a:lnTo>
                <a:lnTo>
                  <a:pt x="0" y="20840"/>
                </a:lnTo>
                <a:lnTo>
                  <a:pt x="1638" y="28951"/>
                </a:lnTo>
                <a:lnTo>
                  <a:pt x="6107" y="35575"/>
                </a:lnTo>
                <a:lnTo>
                  <a:pt x="12735" y="40043"/>
                </a:lnTo>
                <a:lnTo>
                  <a:pt x="20853" y="41681"/>
                </a:lnTo>
                <a:lnTo>
                  <a:pt x="28961" y="40043"/>
                </a:lnTo>
                <a:lnTo>
                  <a:pt x="35582" y="35575"/>
                </a:lnTo>
                <a:lnTo>
                  <a:pt x="40045" y="28951"/>
                </a:lnTo>
                <a:lnTo>
                  <a:pt x="41681" y="20840"/>
                </a:lnTo>
                <a:lnTo>
                  <a:pt x="40045" y="12730"/>
                </a:lnTo>
                <a:lnTo>
                  <a:pt x="35582" y="6105"/>
                </a:lnTo>
                <a:lnTo>
                  <a:pt x="28961" y="1638"/>
                </a:lnTo>
                <a:lnTo>
                  <a:pt x="208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3" name="object 33"/>
          <p:cNvSpPr/>
          <p:nvPr/>
        </p:nvSpPr>
        <p:spPr bwMode="auto">
          <a:xfrm>
            <a:off x="9603471" y="1026999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1"/>
                </a:lnTo>
                <a:lnTo>
                  <a:pt x="6100" y="35575"/>
                </a:lnTo>
                <a:lnTo>
                  <a:pt x="12724" y="40043"/>
                </a:lnTo>
                <a:lnTo>
                  <a:pt x="20840" y="41681"/>
                </a:lnTo>
                <a:lnTo>
                  <a:pt x="28956" y="40043"/>
                </a:lnTo>
                <a:lnTo>
                  <a:pt x="35580" y="35575"/>
                </a:lnTo>
                <a:lnTo>
                  <a:pt x="40044" y="28951"/>
                </a:lnTo>
                <a:lnTo>
                  <a:pt x="41681" y="20840"/>
                </a:lnTo>
                <a:lnTo>
                  <a:pt x="40044" y="12730"/>
                </a:lnTo>
                <a:lnTo>
                  <a:pt x="35580" y="6105"/>
                </a:lnTo>
                <a:lnTo>
                  <a:pt x="28956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4" name="object 34"/>
          <p:cNvSpPr/>
          <p:nvPr/>
        </p:nvSpPr>
        <p:spPr bwMode="auto">
          <a:xfrm>
            <a:off x="10117279" y="770095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6"/>
                </a:lnTo>
                <a:lnTo>
                  <a:pt x="6100" y="35580"/>
                </a:lnTo>
                <a:lnTo>
                  <a:pt x="12724" y="40044"/>
                </a:lnTo>
                <a:lnTo>
                  <a:pt x="20840" y="41681"/>
                </a:lnTo>
                <a:lnTo>
                  <a:pt x="28951" y="40044"/>
                </a:lnTo>
                <a:lnTo>
                  <a:pt x="35575" y="35580"/>
                </a:lnTo>
                <a:lnTo>
                  <a:pt x="40043" y="28956"/>
                </a:lnTo>
                <a:lnTo>
                  <a:pt x="41681" y="20840"/>
                </a:lnTo>
                <a:lnTo>
                  <a:pt x="40043" y="12730"/>
                </a:lnTo>
                <a:lnTo>
                  <a:pt x="35575" y="6105"/>
                </a:lnTo>
                <a:lnTo>
                  <a:pt x="28951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5" name="object 35"/>
          <p:cNvSpPr/>
          <p:nvPr/>
        </p:nvSpPr>
        <p:spPr bwMode="auto">
          <a:xfrm>
            <a:off x="9860364" y="770095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53" y="0"/>
                </a:moveTo>
                <a:lnTo>
                  <a:pt x="12735" y="1638"/>
                </a:lnTo>
                <a:lnTo>
                  <a:pt x="6107" y="6105"/>
                </a:lnTo>
                <a:lnTo>
                  <a:pt x="1638" y="12730"/>
                </a:lnTo>
                <a:lnTo>
                  <a:pt x="0" y="20840"/>
                </a:lnTo>
                <a:lnTo>
                  <a:pt x="1638" y="28956"/>
                </a:lnTo>
                <a:lnTo>
                  <a:pt x="6107" y="35580"/>
                </a:lnTo>
                <a:lnTo>
                  <a:pt x="12735" y="40044"/>
                </a:lnTo>
                <a:lnTo>
                  <a:pt x="20853" y="41681"/>
                </a:lnTo>
                <a:lnTo>
                  <a:pt x="28961" y="40044"/>
                </a:lnTo>
                <a:lnTo>
                  <a:pt x="35582" y="35580"/>
                </a:lnTo>
                <a:lnTo>
                  <a:pt x="40045" y="28956"/>
                </a:lnTo>
                <a:lnTo>
                  <a:pt x="41681" y="20840"/>
                </a:lnTo>
                <a:lnTo>
                  <a:pt x="40045" y="12730"/>
                </a:lnTo>
                <a:lnTo>
                  <a:pt x="35582" y="6105"/>
                </a:lnTo>
                <a:lnTo>
                  <a:pt x="28961" y="1638"/>
                </a:lnTo>
                <a:lnTo>
                  <a:pt x="208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sp>
        <p:nvSpPr>
          <p:cNvPr id="36" name="object 36"/>
          <p:cNvSpPr/>
          <p:nvPr/>
        </p:nvSpPr>
        <p:spPr bwMode="auto">
          <a:xfrm>
            <a:off x="9603471" y="770095"/>
            <a:ext cx="59815" cy="59815"/>
          </a:xfrm>
          <a:custGeom>
            <a:avLst/>
            <a:gdLst/>
            <a:ahLst/>
            <a:cxnLst/>
            <a:rect l="l" t="t" r="r" b="b"/>
            <a:pathLst>
              <a:path w="41909" h="41909" extrusionOk="0">
                <a:moveTo>
                  <a:pt x="20840" y="0"/>
                </a:moveTo>
                <a:lnTo>
                  <a:pt x="12724" y="1638"/>
                </a:lnTo>
                <a:lnTo>
                  <a:pt x="6100" y="6105"/>
                </a:lnTo>
                <a:lnTo>
                  <a:pt x="1636" y="12730"/>
                </a:lnTo>
                <a:lnTo>
                  <a:pt x="0" y="20840"/>
                </a:lnTo>
                <a:lnTo>
                  <a:pt x="1636" y="28956"/>
                </a:lnTo>
                <a:lnTo>
                  <a:pt x="6100" y="35580"/>
                </a:lnTo>
                <a:lnTo>
                  <a:pt x="12724" y="40044"/>
                </a:lnTo>
                <a:lnTo>
                  <a:pt x="20840" y="41681"/>
                </a:lnTo>
                <a:lnTo>
                  <a:pt x="28956" y="40044"/>
                </a:lnTo>
                <a:lnTo>
                  <a:pt x="35580" y="35580"/>
                </a:lnTo>
                <a:lnTo>
                  <a:pt x="40044" y="28956"/>
                </a:lnTo>
                <a:lnTo>
                  <a:pt x="41681" y="20840"/>
                </a:lnTo>
                <a:lnTo>
                  <a:pt x="40044" y="12730"/>
                </a:lnTo>
                <a:lnTo>
                  <a:pt x="35580" y="6105"/>
                </a:lnTo>
                <a:lnTo>
                  <a:pt x="28956" y="1638"/>
                </a:lnTo>
                <a:lnTo>
                  <a:pt x="208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260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7182" y="442488"/>
            <a:ext cx="3022163" cy="10983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50744" y="770095"/>
            <a:ext cx="2740556" cy="4474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 l="4665" t="9780" r="3372" b="11170"/>
          <a:stretch/>
        </p:blipFill>
        <p:spPr bwMode="auto">
          <a:xfrm>
            <a:off x="694991" y="1516949"/>
            <a:ext cx="9659018" cy="5679738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52282" y="160417"/>
            <a:ext cx="441043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600" b="1">
                <a:solidFill>
                  <a:srgbClr val="C00000"/>
                </a:solidFill>
              </a:rPr>
              <a:t>О нас</a:t>
            </a:r>
            <a:endParaRPr sz="2600" b="1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67CDE7-A6A8-1F58-01CE-7ECAA5C903CE}"/>
              </a:ext>
            </a:extLst>
          </p:cNvPr>
          <p:cNvSpPr txBox="1"/>
          <p:nvPr/>
        </p:nvSpPr>
        <p:spPr>
          <a:xfrm>
            <a:off x="5448300" y="728113"/>
            <a:ext cx="5029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Компания </a:t>
            </a:r>
            <a:r>
              <a:rPr lang="en-US" sz="14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EXCELLENCE –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PMC-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подрядчик</a:t>
            </a:r>
            <a:r>
              <a:rPr lang="en-US" sz="14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оказывающий сервисы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управления крупными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F1AAA-5637-D3F4-2F8F-14D75A8FB05F}"/>
              </a:ext>
            </a:extLst>
          </p:cNvPr>
          <p:cNvSpPr txBox="1"/>
          <p:nvPr/>
        </p:nvSpPr>
        <p:spPr>
          <a:xfrm>
            <a:off x="800100" y="728113"/>
            <a:ext cx="44104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Компания PM Expert 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- лидер в области обучения управлению проектами и сертификации проектных менеджеров в России.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056E3-02EC-D48E-7A45-BDF7430FB8DD}"/>
              </a:ext>
            </a:extLst>
          </p:cNvPr>
          <p:cNvSpPr txBox="1"/>
          <p:nvPr/>
        </p:nvSpPr>
        <p:spPr bwMode="auto">
          <a:xfrm>
            <a:off x="629422" y="7162463"/>
            <a:ext cx="9659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«Теория без практики – мертва, практика без теории – слепа»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- А. В. Суворов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1D4EB69-7EAE-DD93-33D1-215B9DC8C31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9E239AB-01C3-5456-F82F-28417E92ACE3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42900" y="122981"/>
            <a:ext cx="647241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000" b="1" dirty="0">
                <a:solidFill>
                  <a:srgbClr val="C00000"/>
                </a:solidFill>
              </a:rPr>
              <a:t>Рекомендация 1: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нужна календарно-сетевая модель (КСМ)</a:t>
            </a:r>
            <a:endParaRPr sz="20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D08D926-BEF9-15B7-63D9-902B82463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6731EFB-39B5-02D6-F8AA-301CA3989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774B30-331D-7BB6-D5EA-569BF76515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655" t="38966" r="11379" b="11992"/>
          <a:stretch/>
        </p:blipFill>
        <p:spPr>
          <a:xfrm>
            <a:off x="533400" y="1066800"/>
            <a:ext cx="9982200" cy="48387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CBCB5AA6-8A3F-028F-82BE-3261C28EA051}"/>
              </a:ext>
            </a:extLst>
          </p:cNvPr>
          <p:cNvSpPr txBox="1">
            <a:spLocks/>
          </p:cNvSpPr>
          <p:nvPr/>
        </p:nvSpPr>
        <p:spPr bwMode="auto">
          <a:xfrm>
            <a:off x="342900" y="6122196"/>
            <a:ext cx="1017270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0" i="0">
                <a:solidFill>
                  <a:srgbClr val="636466"/>
                </a:solidFill>
                <a:latin typeface="Segoe UI"/>
                <a:ea typeface="+mj-ea"/>
                <a:cs typeface="Segoe UI"/>
              </a:defRPr>
            </a:lvl1pPr>
          </a:lstStyle>
          <a:p>
            <a:pPr marL="12700">
              <a:spcBef>
                <a:spcPts val="100"/>
              </a:spcBef>
              <a:defRPr/>
            </a:pPr>
            <a:r>
              <a:rPr lang="ru-RU" sz="2000" dirty="0">
                <a:solidFill>
                  <a:srgbClr val="00B050"/>
                </a:solidFill>
              </a:rPr>
              <a:t>У заказчика </a:t>
            </a:r>
            <a:r>
              <a:rPr lang="en-US" sz="2000" dirty="0">
                <a:solidFill>
                  <a:srgbClr val="00B050"/>
                </a:solidFill>
              </a:rPr>
              <a:t>/ </a:t>
            </a:r>
            <a:r>
              <a:rPr lang="ru-RU" sz="2000" dirty="0">
                <a:solidFill>
                  <a:srgbClr val="00B050"/>
                </a:solidFill>
              </a:rPr>
              <a:t>инвестора должна быть календарно-сетевая модель, </a:t>
            </a:r>
          </a:p>
          <a:p>
            <a:pPr marL="12700">
              <a:spcBef>
                <a:spcPts val="100"/>
              </a:spcBef>
              <a:defRPr/>
            </a:pPr>
            <a:r>
              <a:rPr lang="ru-RU" sz="2000" dirty="0">
                <a:solidFill>
                  <a:srgbClr val="00B050"/>
                </a:solidFill>
              </a:rPr>
              <a:t>включающая все работы по проекту (в том числе не законтрактованные объемы)</a:t>
            </a:r>
          </a:p>
        </p:txBody>
      </p:sp>
    </p:spTree>
    <p:extLst>
      <p:ext uri="{BB962C8B-B14F-4D97-AF65-F5344CB8AC3E}">
        <p14:creationId xmlns:p14="http://schemas.microsoft.com/office/powerpoint/2010/main" val="3538820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B255AD6-58A9-C7A9-538A-453FAC06E4A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E099D06-0A11-0FB1-9FB1-6C4C4B7DA985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254407" y="152700"/>
            <a:ext cx="746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000" b="1" dirty="0">
                <a:solidFill>
                  <a:srgbClr val="C00000"/>
                </a:solidFill>
              </a:rPr>
              <a:t>Рекомендация 2: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За КСМ должен отвечать один человек - планировщик</a:t>
            </a:r>
            <a:endParaRPr sz="20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0757C3D-0A2D-56F1-8FAC-3DE97CA21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ED1E636-A9E5-13F5-59D9-182B7310E6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7F03A56-F8A3-1896-AA3B-3076FD90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924618"/>
              </p:ext>
            </p:extLst>
          </p:nvPr>
        </p:nvGraphicFramePr>
        <p:xfrm>
          <a:off x="571500" y="1448368"/>
          <a:ext cx="9413108" cy="3614674"/>
        </p:xfrm>
        <a:graphic>
          <a:graphicData uri="http://schemas.openxmlformats.org/drawingml/2006/table">
            <a:tbl>
              <a:tblPr firstRow="1" firstCol="1" bandRow="1"/>
              <a:tblGrid>
                <a:gridCol w="3875987">
                  <a:extLst>
                    <a:ext uri="{9D8B030D-6E8A-4147-A177-3AD203B41FA5}">
                      <a16:colId xmlns:a16="http://schemas.microsoft.com/office/drawing/2014/main" val="1294230347"/>
                    </a:ext>
                  </a:extLst>
                </a:gridCol>
                <a:gridCol w="2729429">
                  <a:extLst>
                    <a:ext uri="{9D8B030D-6E8A-4147-A177-3AD203B41FA5}">
                      <a16:colId xmlns:a16="http://schemas.microsoft.com/office/drawing/2014/main" val="2908168568"/>
                    </a:ext>
                  </a:extLst>
                </a:gridCol>
                <a:gridCol w="2807692">
                  <a:extLst>
                    <a:ext uri="{9D8B030D-6E8A-4147-A177-3AD203B41FA5}">
                      <a16:colId xmlns:a16="http://schemas.microsoft.com/office/drawing/2014/main" val="2625529643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</a:t>
                      </a:r>
                    </a:p>
                    <a:p>
                      <a:pPr marL="0" lvl="0" indent="0" algn="ctr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endParaRPr lang="en-US" sz="1200" b="1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Полномочия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</a:t>
                      </a:r>
                      <a:r>
                        <a:rPr lang="en-US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(KPI)</a:t>
                      </a:r>
                      <a:endParaRPr lang="ru-RU" sz="1200" b="1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255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Консолидация всех планов и отчетов проекта по «принципу одного окна»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календарно-сетевой модели по проекту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 фактических данных о ходе работ по проекту, актуализация календарно-сетевой модели 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отчета о статусе проекта на регулярном совещании проектной команды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Ведение реестра рисков и проблемных вопросов по проекту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Предоставление необходимых данных по 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рокам и статусу проектов в адрес банков-кредиторов</a:t>
                      </a: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формировании ДПЗ (распределение затрат по времени)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необходимых данных от всех участников проекта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графиков выполнения работ подрядчиков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бюджета по проекту (в части распределения расходов по времени)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Достоверность данных по статусу проекта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Соблюдение сроков реализации проекта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Точность прогнозирования расходов при формировании годового бюджета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2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Своевременное выполнение поручений руководителя проекта</a:t>
                      </a:r>
                      <a:endParaRPr lang="ru-RU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471748"/>
                  </a:ext>
                </a:extLst>
              </a:tr>
            </a:tbl>
          </a:graphicData>
        </a:graphic>
      </p:graphicFrame>
      <p:sp>
        <p:nvSpPr>
          <p:cNvPr id="4" name="OTLSHAPE_SL_8c28dca2e70b4bcd929e9e543929df7f_Header">
            <a:extLst>
              <a:ext uri="{FF2B5EF4-FFF2-40B4-BE49-F238E27FC236}">
                <a16:creationId xmlns:a16="http://schemas.microsoft.com/office/drawing/2014/main" id="{CF8F2EA0-E747-FA0F-D21A-AC74ACCAF63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54407" y="5486400"/>
            <a:ext cx="8278637" cy="173183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Квалификационные требования к роли: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знания: опыт работы в строительстве не менее 2 лет, желательно профильное образование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Хорошие аналитические способности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Коммуникабельность, переговорные навыки, поставленная речь и презентационные навыки (на базовом уровне) 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программного обеспечения (выбранного –</a:t>
            </a:r>
            <a:r>
              <a:rPr lang="en-US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MS Project </a:t>
            </a:r>
            <a:r>
              <a:rPr lang="ru-RU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либо </a:t>
            </a:r>
            <a:r>
              <a:rPr lang="en-US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Oracle Primavera</a:t>
            </a:r>
            <a:r>
              <a:rPr lang="ru-RU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r>
              <a:rPr lang="en-US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Желательно знание </a:t>
            </a:r>
            <a:r>
              <a:rPr lang="en-US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</a:t>
            </a:r>
            <a:r>
              <a:rPr lang="ru-RU" sz="14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продвинутом уровне – можно обучить в процессе работы</a:t>
            </a:r>
          </a:p>
        </p:txBody>
      </p:sp>
      <p:sp>
        <p:nvSpPr>
          <p:cNvPr id="5" name="OTLSHAPE_SL_8c28dca2e70b4bcd929e9e543929df7f_Header">
            <a:extLst>
              <a:ext uri="{FF2B5EF4-FFF2-40B4-BE49-F238E27FC236}">
                <a16:creationId xmlns:a16="http://schemas.microsoft.com/office/drawing/2014/main" id="{9FC6ACA8-51CB-4597-C446-75E20CB4C64E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254407" y="1020718"/>
            <a:ext cx="8278637" cy="2515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Описание роли планировщика (специалиста по планированию и отчетности):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76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9A4E776-DB61-A54C-C6E7-61B6E62D630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F37109F-E0B0-6EA8-7E8D-1C14117340BF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42900" y="122981"/>
            <a:ext cx="746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000" b="1" dirty="0">
                <a:solidFill>
                  <a:srgbClr val="C00000"/>
                </a:solidFill>
              </a:rPr>
              <a:t>Рекомендация 3: </a:t>
            </a:r>
            <a:br>
              <a:rPr lang="en-US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Синхронизируйте КСМ и оперативные планы в </a:t>
            </a:r>
            <a:r>
              <a:rPr lang="en-US" sz="2000" b="1" dirty="0">
                <a:solidFill>
                  <a:srgbClr val="C00000"/>
                </a:solidFill>
              </a:rPr>
              <a:t>Excel</a:t>
            </a:r>
            <a:endParaRPr sz="20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42FA60E-9905-C67B-D48A-3F46AE59B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A62738-DCEC-C5AE-CCBA-FC45EC6B2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sp>
        <p:nvSpPr>
          <p:cNvPr id="3" name="Блок-схема: типовой процесс 2">
            <a:extLst>
              <a:ext uri="{FF2B5EF4-FFF2-40B4-BE49-F238E27FC236}">
                <a16:creationId xmlns:a16="http://schemas.microsoft.com/office/drawing/2014/main" id="{18AE9FE1-DE0F-9CA9-7D06-82D139F91CF3}"/>
              </a:ext>
            </a:extLst>
          </p:cNvPr>
          <p:cNvSpPr/>
          <p:nvPr/>
        </p:nvSpPr>
        <p:spPr>
          <a:xfrm>
            <a:off x="3009961" y="3028648"/>
            <a:ext cx="1762716" cy="523218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Календарно-сетевая модель (Базовый план)</a:t>
            </a:r>
          </a:p>
        </p:txBody>
      </p:sp>
      <p:sp>
        <p:nvSpPr>
          <p:cNvPr id="4" name="Блок-схема: типовой процесс 3">
            <a:extLst>
              <a:ext uri="{FF2B5EF4-FFF2-40B4-BE49-F238E27FC236}">
                <a16:creationId xmlns:a16="http://schemas.microsoft.com/office/drawing/2014/main" id="{A72FE80B-C8EE-0B94-D1FE-26077B7C98C7}"/>
              </a:ext>
            </a:extLst>
          </p:cNvPr>
          <p:cNvSpPr/>
          <p:nvPr/>
        </p:nvSpPr>
        <p:spPr>
          <a:xfrm>
            <a:off x="4287028" y="4113209"/>
            <a:ext cx="1651247" cy="639192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Календарно-сетевая модель (Текущий план)</a:t>
            </a:r>
          </a:p>
        </p:txBody>
      </p:sp>
      <p:sp>
        <p:nvSpPr>
          <p:cNvPr id="5" name="Блок-схема: типовой процесс 4">
            <a:extLst>
              <a:ext uri="{FF2B5EF4-FFF2-40B4-BE49-F238E27FC236}">
                <a16:creationId xmlns:a16="http://schemas.microsoft.com/office/drawing/2014/main" id="{F9146AE1-8EFA-68D6-D257-2D62727664D1}"/>
              </a:ext>
            </a:extLst>
          </p:cNvPr>
          <p:cNvSpPr/>
          <p:nvPr/>
        </p:nvSpPr>
        <p:spPr>
          <a:xfrm>
            <a:off x="6136291" y="5240751"/>
            <a:ext cx="1642369" cy="505171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Месячно-суточный график СМР </a:t>
            </a:r>
            <a:r>
              <a:rPr lang="en-US" sz="1100" b="1" dirty="0">
                <a:solidFill>
                  <a:srgbClr val="C00000"/>
                </a:solidFill>
              </a:rPr>
              <a:t>(Excel)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6" name="Блок-схема: типовой процесс 5">
            <a:extLst>
              <a:ext uri="{FF2B5EF4-FFF2-40B4-BE49-F238E27FC236}">
                <a16:creationId xmlns:a16="http://schemas.microsoft.com/office/drawing/2014/main" id="{3CDB3BC6-3A9C-5958-1352-1586A4EC3186}"/>
              </a:ext>
            </a:extLst>
          </p:cNvPr>
          <p:cNvSpPr/>
          <p:nvPr/>
        </p:nvSpPr>
        <p:spPr>
          <a:xfrm>
            <a:off x="6135880" y="6020055"/>
            <a:ext cx="1651247" cy="505171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Квартальный план по РД</a:t>
            </a: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типовой процесс 6">
            <a:extLst>
              <a:ext uri="{FF2B5EF4-FFF2-40B4-BE49-F238E27FC236}">
                <a16:creationId xmlns:a16="http://schemas.microsoft.com/office/drawing/2014/main" id="{1398CBA1-4DCC-AC8D-24B0-ED6B04E02C9E}"/>
              </a:ext>
            </a:extLst>
          </p:cNvPr>
          <p:cNvSpPr/>
          <p:nvPr/>
        </p:nvSpPr>
        <p:spPr>
          <a:xfrm>
            <a:off x="6135880" y="6727209"/>
            <a:ext cx="1651247" cy="614509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Квартальный план тендеров</a:t>
            </a: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8" name="Стрелка: изогнутая 7">
            <a:extLst>
              <a:ext uri="{FF2B5EF4-FFF2-40B4-BE49-F238E27FC236}">
                <a16:creationId xmlns:a16="http://schemas.microsoft.com/office/drawing/2014/main" id="{30CF886A-D60F-CF71-1698-0AB0E1531E14}"/>
              </a:ext>
            </a:extLst>
          </p:cNvPr>
          <p:cNvSpPr/>
          <p:nvPr/>
        </p:nvSpPr>
        <p:spPr>
          <a:xfrm rot="10800000" flipH="1">
            <a:off x="3343778" y="3716680"/>
            <a:ext cx="884232" cy="943082"/>
          </a:xfrm>
          <a:prstGeom prst="bentArrow">
            <a:avLst>
              <a:gd name="adj1" fmla="val 15765"/>
              <a:gd name="adj2" fmla="val 14020"/>
              <a:gd name="adj3" fmla="val 29167"/>
              <a:gd name="adj4" fmla="val 5763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: изогнутая 8">
            <a:extLst>
              <a:ext uri="{FF2B5EF4-FFF2-40B4-BE49-F238E27FC236}">
                <a16:creationId xmlns:a16="http://schemas.microsoft.com/office/drawing/2014/main" id="{768C1018-2E3A-B56A-DCB4-683CF23B0E04}"/>
              </a:ext>
            </a:extLst>
          </p:cNvPr>
          <p:cNvSpPr/>
          <p:nvPr/>
        </p:nvSpPr>
        <p:spPr>
          <a:xfrm rot="10800000" flipH="1">
            <a:off x="5467553" y="5178121"/>
            <a:ext cx="503068" cy="1671541"/>
          </a:xfrm>
          <a:prstGeom prst="bentArrow">
            <a:avLst>
              <a:gd name="adj1" fmla="val 23762"/>
              <a:gd name="adj2" fmla="val 18808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8A243A-575B-5626-2CCE-1998E159B28A}"/>
              </a:ext>
            </a:extLst>
          </p:cNvPr>
          <p:cNvSpPr txBox="1"/>
          <p:nvPr/>
        </p:nvSpPr>
        <p:spPr>
          <a:xfrm>
            <a:off x="3533179" y="3708906"/>
            <a:ext cx="16725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0070C0"/>
                </a:solidFill>
              </a:rPr>
              <a:t>Актуализация КСМ </a:t>
            </a:r>
            <a:r>
              <a:rPr lang="en-US" sz="1100" b="1" dirty="0">
                <a:solidFill>
                  <a:srgbClr val="0070C0"/>
                </a:solidFill>
              </a:rPr>
              <a:t>(</a:t>
            </a:r>
            <a:r>
              <a:rPr lang="ru-RU" sz="1100" b="1" dirty="0">
                <a:solidFill>
                  <a:srgbClr val="0070C0"/>
                </a:solidFill>
              </a:rPr>
              <a:t>предыдущий слайд)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8D9B94-C47F-1DB0-545E-CD93741F562C}"/>
              </a:ext>
            </a:extLst>
          </p:cNvPr>
          <p:cNvSpPr txBox="1"/>
          <p:nvPr/>
        </p:nvSpPr>
        <p:spPr>
          <a:xfrm>
            <a:off x="4245111" y="5178122"/>
            <a:ext cx="115557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1" dirty="0">
                <a:solidFill>
                  <a:srgbClr val="0070C0"/>
                </a:solidFill>
              </a:rPr>
              <a:t>Формирование оперативных планов работ на основании КСМ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4223C-6A1A-AECD-BB8F-6A06FD7A4F2B}"/>
              </a:ext>
            </a:extLst>
          </p:cNvPr>
          <p:cNvSpPr txBox="1"/>
          <p:nvPr/>
        </p:nvSpPr>
        <p:spPr>
          <a:xfrm>
            <a:off x="5997293" y="4178499"/>
            <a:ext cx="1585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MS Project / Primavera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BAC530-B819-EE54-5B9B-49B19D5525DF}"/>
              </a:ext>
            </a:extLst>
          </p:cNvPr>
          <p:cNvSpPr txBox="1"/>
          <p:nvPr/>
        </p:nvSpPr>
        <p:spPr>
          <a:xfrm>
            <a:off x="4737993" y="3026581"/>
            <a:ext cx="1524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MS Project / Primavera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E28F81-F211-AFB5-15DD-F4589CD0CD2E}"/>
              </a:ext>
            </a:extLst>
          </p:cNvPr>
          <p:cNvSpPr txBox="1"/>
          <p:nvPr/>
        </p:nvSpPr>
        <p:spPr>
          <a:xfrm>
            <a:off x="5944526" y="6263165"/>
            <a:ext cx="201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(</a:t>
            </a:r>
            <a:r>
              <a:rPr lang="en-US" sz="1200" b="1" dirty="0">
                <a:solidFill>
                  <a:srgbClr val="C00000"/>
                </a:solidFill>
              </a:rPr>
              <a:t>Excel</a:t>
            </a:r>
            <a:r>
              <a:rPr lang="ru-RU" sz="1200" b="1" dirty="0">
                <a:solidFill>
                  <a:srgbClr val="C00000"/>
                </a:solidFill>
              </a:rPr>
              <a:t>)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B05F7B7-4C8F-600E-8CBA-8615045AD9F7}"/>
              </a:ext>
            </a:extLst>
          </p:cNvPr>
          <p:cNvCxnSpPr>
            <a:cxnSpLocks/>
          </p:cNvCxnSpPr>
          <p:nvPr/>
        </p:nvCxnSpPr>
        <p:spPr>
          <a:xfrm>
            <a:off x="2899893" y="3643922"/>
            <a:ext cx="6697952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11FFA6F-188E-5C04-1721-21F7170EC241}"/>
              </a:ext>
            </a:extLst>
          </p:cNvPr>
          <p:cNvCxnSpPr>
            <a:cxnSpLocks/>
          </p:cNvCxnSpPr>
          <p:nvPr/>
        </p:nvCxnSpPr>
        <p:spPr>
          <a:xfrm>
            <a:off x="2832091" y="5043388"/>
            <a:ext cx="676575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EF5043B-A3AA-97EB-3670-FB8532DB69C9}"/>
              </a:ext>
            </a:extLst>
          </p:cNvPr>
          <p:cNvSpPr txBox="1"/>
          <p:nvPr/>
        </p:nvSpPr>
        <p:spPr>
          <a:xfrm>
            <a:off x="8128917" y="2357320"/>
            <a:ext cx="20152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При переходе на следующий этап проекта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BE9B1F-82B7-3478-9E34-E3EF20865789}"/>
              </a:ext>
            </a:extLst>
          </p:cNvPr>
          <p:cNvSpPr txBox="1"/>
          <p:nvPr/>
        </p:nvSpPr>
        <p:spPr>
          <a:xfrm>
            <a:off x="8116567" y="3918238"/>
            <a:ext cx="1346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Раз в неделю </a:t>
            </a:r>
          </a:p>
          <a:p>
            <a:r>
              <a:rPr lang="ru-RU" sz="1400" b="1" dirty="0"/>
              <a:t>либо</a:t>
            </a:r>
            <a:r>
              <a:rPr lang="en-US" sz="1400" b="1" dirty="0"/>
              <a:t> </a:t>
            </a:r>
            <a:endParaRPr lang="ru-RU" sz="1400" b="1" dirty="0"/>
          </a:p>
          <a:p>
            <a:r>
              <a:rPr lang="ru-RU" sz="1400" b="1" dirty="0"/>
              <a:t>раз в 2 недели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199F10-B472-C330-5A5F-1042246C6205}"/>
              </a:ext>
            </a:extLst>
          </p:cNvPr>
          <p:cNvSpPr txBox="1"/>
          <p:nvPr/>
        </p:nvSpPr>
        <p:spPr>
          <a:xfrm>
            <a:off x="8116567" y="5333647"/>
            <a:ext cx="2015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Ежемесячно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669D48-F8B4-EA84-A8AC-706F195C2806}"/>
              </a:ext>
            </a:extLst>
          </p:cNvPr>
          <p:cNvSpPr txBox="1"/>
          <p:nvPr/>
        </p:nvSpPr>
        <p:spPr>
          <a:xfrm>
            <a:off x="5971731" y="7073367"/>
            <a:ext cx="201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(</a:t>
            </a:r>
            <a:r>
              <a:rPr lang="en-US" sz="1200" b="1" dirty="0">
                <a:solidFill>
                  <a:srgbClr val="C00000"/>
                </a:solidFill>
              </a:rPr>
              <a:t>Excel</a:t>
            </a:r>
            <a:r>
              <a:rPr lang="ru-RU" sz="12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72CD5E-D8D1-4219-43C3-D307452B286C}"/>
              </a:ext>
            </a:extLst>
          </p:cNvPr>
          <p:cNvSpPr txBox="1"/>
          <p:nvPr/>
        </p:nvSpPr>
        <p:spPr>
          <a:xfrm>
            <a:off x="7759853" y="6214187"/>
            <a:ext cx="2015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Ежеквартально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2D02A0A-BE16-0BC4-C77B-1FA65BC5136F}"/>
              </a:ext>
            </a:extLst>
          </p:cNvPr>
          <p:cNvCxnSpPr>
            <a:cxnSpLocks/>
          </p:cNvCxnSpPr>
          <p:nvPr/>
        </p:nvCxnSpPr>
        <p:spPr>
          <a:xfrm>
            <a:off x="6056807" y="5881586"/>
            <a:ext cx="360030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12ED81F-9667-52A6-53FA-C9375A9F9C2A}"/>
              </a:ext>
            </a:extLst>
          </p:cNvPr>
          <p:cNvCxnSpPr>
            <a:cxnSpLocks/>
          </p:cNvCxnSpPr>
          <p:nvPr/>
        </p:nvCxnSpPr>
        <p:spPr>
          <a:xfrm flipV="1">
            <a:off x="8009875" y="1398113"/>
            <a:ext cx="0" cy="567525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Блок-схема: типовой процесс 25">
            <a:extLst>
              <a:ext uri="{FF2B5EF4-FFF2-40B4-BE49-F238E27FC236}">
                <a16:creationId xmlns:a16="http://schemas.microsoft.com/office/drawing/2014/main" id="{B0BDE559-C9B6-1B8E-3480-723D54CEB172}"/>
              </a:ext>
            </a:extLst>
          </p:cNvPr>
          <p:cNvSpPr/>
          <p:nvPr/>
        </p:nvSpPr>
        <p:spPr>
          <a:xfrm>
            <a:off x="3019244" y="2087695"/>
            <a:ext cx="1744966" cy="562989"/>
          </a:xfrm>
          <a:prstGeom prst="flowChartPredefined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Сроки по ключевым вехам (сквозной график)</a:t>
            </a: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E85D2636-85C5-19C5-2239-3C0C66847E83}"/>
              </a:ext>
            </a:extLst>
          </p:cNvPr>
          <p:cNvSpPr/>
          <p:nvPr/>
        </p:nvSpPr>
        <p:spPr>
          <a:xfrm>
            <a:off x="3745400" y="2718917"/>
            <a:ext cx="374264" cy="266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A69AB87E-6E85-1E02-29F5-10D7B6A9B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016531"/>
              </p:ext>
            </p:extLst>
          </p:nvPr>
        </p:nvGraphicFramePr>
        <p:xfrm>
          <a:off x="1182192" y="1295400"/>
          <a:ext cx="868461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615">
                  <a:extLst>
                    <a:ext uri="{9D8B030D-6E8A-4147-A177-3AD203B41FA5}">
                      <a16:colId xmlns:a16="http://schemas.microsoft.com/office/drawing/2014/main" val="2850437410"/>
                    </a:ext>
                  </a:extLst>
                </a:gridCol>
                <a:gridCol w="5127014">
                  <a:extLst>
                    <a:ext uri="{9D8B030D-6E8A-4147-A177-3AD203B41FA5}">
                      <a16:colId xmlns:a16="http://schemas.microsoft.com/office/drawing/2014/main" val="1637460821"/>
                    </a:ext>
                  </a:extLst>
                </a:gridCol>
                <a:gridCol w="1857986">
                  <a:extLst>
                    <a:ext uri="{9D8B030D-6E8A-4147-A177-3AD203B41FA5}">
                      <a16:colId xmlns:a16="http://schemas.microsoft.com/office/drawing/2014/main" val="155601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Кто утверждает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Процесс 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документ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Сроки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 периодичность формирования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187268"/>
                  </a:ext>
                </a:extLst>
              </a:tr>
            </a:tbl>
          </a:graphicData>
        </a:graphic>
      </p:graphicFrame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2D85404-6E7E-E9AA-BD4A-2C3A552C76B7}"/>
              </a:ext>
            </a:extLst>
          </p:cNvPr>
          <p:cNvCxnSpPr>
            <a:cxnSpLocks/>
          </p:cNvCxnSpPr>
          <p:nvPr/>
        </p:nvCxnSpPr>
        <p:spPr>
          <a:xfrm flipV="1">
            <a:off x="2879059" y="1550513"/>
            <a:ext cx="0" cy="562669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2BB9843-0DD4-963C-9A7C-73EEA29EF9C9}"/>
              </a:ext>
            </a:extLst>
          </p:cNvPr>
          <p:cNvCxnSpPr>
            <a:cxnSpLocks/>
          </p:cNvCxnSpPr>
          <p:nvPr/>
        </p:nvCxnSpPr>
        <p:spPr>
          <a:xfrm>
            <a:off x="1182192" y="2852366"/>
            <a:ext cx="169686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B79440D-EE63-B57F-6141-1F5849CB6A9D}"/>
              </a:ext>
            </a:extLst>
          </p:cNvPr>
          <p:cNvCxnSpPr>
            <a:cxnSpLocks/>
          </p:cNvCxnSpPr>
          <p:nvPr/>
        </p:nvCxnSpPr>
        <p:spPr>
          <a:xfrm>
            <a:off x="1203026" y="3639158"/>
            <a:ext cx="169686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D3CF23F-584E-6D63-A842-FBDC413EE554}"/>
              </a:ext>
            </a:extLst>
          </p:cNvPr>
          <p:cNvCxnSpPr>
            <a:cxnSpLocks/>
          </p:cNvCxnSpPr>
          <p:nvPr/>
        </p:nvCxnSpPr>
        <p:spPr>
          <a:xfrm>
            <a:off x="1186091" y="5044624"/>
            <a:ext cx="169686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B8B6AE1-76C0-6CD5-1026-230D4DBEFF7A}"/>
              </a:ext>
            </a:extLst>
          </p:cNvPr>
          <p:cNvSpPr txBox="1"/>
          <p:nvPr/>
        </p:nvSpPr>
        <p:spPr>
          <a:xfrm>
            <a:off x="1347471" y="2265241"/>
            <a:ext cx="1294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Ген. директор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5163DB-8563-48D6-6FFD-F209B57EC054}"/>
              </a:ext>
            </a:extLst>
          </p:cNvPr>
          <p:cNvSpPr txBox="1"/>
          <p:nvPr/>
        </p:nvSpPr>
        <p:spPr>
          <a:xfrm>
            <a:off x="1339827" y="2971506"/>
            <a:ext cx="129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Руководитель проекта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D6953E-8A6A-64D2-352A-E6D4B94FA0E2}"/>
              </a:ext>
            </a:extLst>
          </p:cNvPr>
          <p:cNvSpPr txBox="1"/>
          <p:nvPr/>
        </p:nvSpPr>
        <p:spPr>
          <a:xfrm>
            <a:off x="1331360" y="5799379"/>
            <a:ext cx="129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Руководитель 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579150-ADA0-8D67-2023-42A7296FD740}"/>
              </a:ext>
            </a:extLst>
          </p:cNvPr>
          <p:cNvSpPr txBox="1"/>
          <p:nvPr/>
        </p:nvSpPr>
        <p:spPr>
          <a:xfrm>
            <a:off x="4125846" y="2625171"/>
            <a:ext cx="3618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0070C0"/>
                </a:solidFill>
              </a:rPr>
              <a:t>Формирование детального графика работ</a:t>
            </a:r>
          </a:p>
          <a:p>
            <a:r>
              <a:rPr lang="ru-RU" sz="1100" b="1" dirty="0">
                <a:solidFill>
                  <a:srgbClr val="0070C0"/>
                </a:solidFill>
              </a:rPr>
              <a:t>(календарно-сетевой модели)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270D0C1-30B1-92E3-A806-10C6504D2692}"/>
              </a:ext>
            </a:extLst>
          </p:cNvPr>
          <p:cNvSpPr txBox="1"/>
          <p:nvPr/>
        </p:nvSpPr>
        <p:spPr>
          <a:xfrm>
            <a:off x="1339826" y="4055240"/>
            <a:ext cx="129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Не требует утверждения</a:t>
            </a:r>
          </a:p>
        </p:txBody>
      </p:sp>
    </p:spTree>
    <p:extLst>
      <p:ext uri="{BB962C8B-B14F-4D97-AF65-F5344CB8AC3E}">
        <p14:creationId xmlns:p14="http://schemas.microsoft.com/office/powerpoint/2010/main" val="124981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30DA994-4884-CC07-223F-0AB100702E4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06CD673-9D05-2792-EDDA-130EC51A4979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42900" y="122981"/>
            <a:ext cx="746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z="2000" b="1" dirty="0">
                <a:solidFill>
                  <a:srgbClr val="C00000"/>
                </a:solidFill>
              </a:rPr>
              <a:t>Рекомендация 4: Используйте для визуализации формат «</a:t>
            </a:r>
            <a:r>
              <a:rPr lang="en-US" sz="2000" b="1" dirty="0">
                <a:solidFill>
                  <a:srgbClr val="C00000"/>
                </a:solidFill>
              </a:rPr>
              <a:t>Big Picture</a:t>
            </a:r>
            <a:r>
              <a:rPr lang="ru-RU" sz="2000" b="1" dirty="0">
                <a:solidFill>
                  <a:srgbClr val="C00000"/>
                </a:solidFill>
              </a:rPr>
              <a:t>» (сводная картина по проекту)</a:t>
            </a:r>
            <a:endParaRPr sz="20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EBA394-D577-40E4-5CE3-507F8D777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95B274-42E5-D020-C233-EE735B46A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666409-50C7-77EF-DCA1-F879A2F0E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1" y="751358"/>
            <a:ext cx="10934700" cy="698578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BF5A6A-F82A-7DE8-71C8-10B58E1A8725}"/>
              </a:ext>
            </a:extLst>
          </p:cNvPr>
          <p:cNvSpPr/>
          <p:nvPr/>
        </p:nvSpPr>
        <p:spPr>
          <a:xfrm>
            <a:off x="10172700" y="7108761"/>
            <a:ext cx="876300" cy="5112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8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103E4-7DAF-4552-B43B-16109502B7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0" t="28788" r="25227" b="7374"/>
          <a:stretch/>
        </p:blipFill>
        <p:spPr bwMode="auto">
          <a:xfrm>
            <a:off x="4034" y="-22515"/>
            <a:ext cx="11044966" cy="72410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28DDAC-F560-096A-8957-5AB35959C5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885" t="31967" r="39659" b="35542"/>
          <a:stretch/>
        </p:blipFill>
        <p:spPr bwMode="auto">
          <a:xfrm>
            <a:off x="6819900" y="2515778"/>
            <a:ext cx="3810000" cy="340403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191500" y="37913"/>
            <a:ext cx="1352676" cy="49159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618181" y="187662"/>
            <a:ext cx="1176412" cy="1920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018D3B-7C99-16C9-5247-441F2FDB53B7}"/>
              </a:ext>
            </a:extLst>
          </p:cNvPr>
          <p:cNvSpPr txBox="1"/>
          <p:nvPr/>
        </p:nvSpPr>
        <p:spPr>
          <a:xfrm>
            <a:off x="6743701" y="6019800"/>
            <a:ext cx="3809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Телеграм-канал </a:t>
            </a:r>
          </a:p>
          <a:p>
            <a:pPr algn="ctr"/>
            <a:r>
              <a:rPr lang="ru-RU" b="1" dirty="0"/>
              <a:t>«Управление строительными проектами»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432</Words>
  <Application>Microsoft Office PowerPoint</Application>
  <DocSecurity>0</DocSecurity>
  <PresentationFormat>Произвольный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Segoe UI</vt:lpstr>
      <vt:lpstr>Symbol</vt:lpstr>
      <vt:lpstr>Tahoma</vt:lpstr>
      <vt:lpstr>Times New Roman</vt:lpstr>
      <vt:lpstr>Trebuchet MS</vt:lpstr>
      <vt:lpstr>Office Theme</vt:lpstr>
      <vt:lpstr>Презентация PowerPoint</vt:lpstr>
      <vt:lpstr>О нас</vt:lpstr>
      <vt:lpstr>Рекомендация 1:  нужна календарно-сетевая модель (КСМ)</vt:lpstr>
      <vt:lpstr>Рекомендация 2:  За КСМ должен отвечать один человек - планировщик</vt:lpstr>
      <vt:lpstr>Рекомендация 3:  Синхронизируйте КСМ и оперативные планы в Excel</vt:lpstr>
      <vt:lpstr>Рекомендация 4: Используйте для визуализации формат «Big Picture» (сводная картина по проекту)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Сервисы_каталог_ новый</dc:title>
  <dc:subject/>
  <dc:creator>Ольга</dc:creator>
  <cp:keywords/>
  <dc:description/>
  <cp:lastModifiedBy>Роман Черемисин</cp:lastModifiedBy>
  <cp:revision>93</cp:revision>
  <dcterms:created xsi:type="dcterms:W3CDTF">2022-12-07T11:44:38Z</dcterms:created>
  <dcterms:modified xsi:type="dcterms:W3CDTF">2024-11-19T07:37:30Z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2022-09-16T00:00:00Z</vt:filetime>
  </property>
  <property fmtid="{D5CDD505-2E9C-101B-9397-08002B2CF9AE}" pid="3" name="Creator">
    <vt:lpwstr>Adobe Illustrator 24.3 (Windows)</vt:lpwstr>
  </property>
  <property fmtid="{D5CDD505-2E9C-101B-9397-08002B2CF9AE}" pid="4" name="LastSaved">
    <vt:filetime>2022-12-07T00:00:00Z</vt:filetime>
  </property>
</Properties>
</file>