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386" r:id="rId2"/>
    <p:sldId id="3395" r:id="rId3"/>
    <p:sldId id="3397" r:id="rId4"/>
    <p:sldId id="3411" r:id="rId5"/>
    <p:sldId id="3406" r:id="rId6"/>
    <p:sldId id="3409" r:id="rId7"/>
    <p:sldId id="3398" r:id="rId8"/>
    <p:sldId id="3408" r:id="rId9"/>
    <p:sldId id="3399" r:id="rId10"/>
    <p:sldId id="3396" r:id="rId11"/>
    <p:sldId id="3400" r:id="rId12"/>
    <p:sldId id="3401" r:id="rId13"/>
    <p:sldId id="3402" r:id="rId14"/>
    <p:sldId id="3403" r:id="rId15"/>
    <p:sldId id="265" r:id="rId16"/>
    <p:sldId id="3404" r:id="rId17"/>
  </p:sldIdLst>
  <p:sldSz cx="24384000" cy="13716000"/>
  <p:notesSz cx="24384000" cy="13716000"/>
  <p:defaultTextStyle>
    <a:def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</a:defRPr>
    </a:defPPr>
    <a:lvl1pPr marL="0" marR="0" indent="0" algn="ctr" defTabSz="8255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300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1pPr>
    <a:lvl2pPr marL="0" marR="0" indent="457200" algn="ctr" defTabSz="8255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300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2pPr>
    <a:lvl3pPr marL="0" marR="0" indent="914400" algn="ctr" defTabSz="8255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300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3pPr>
    <a:lvl4pPr marL="0" marR="0" indent="1371600" algn="ctr" defTabSz="8255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300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4pPr>
    <a:lvl5pPr marL="0" marR="0" indent="1828800" algn="ctr" defTabSz="8255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300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5pPr>
    <a:lvl6pPr marL="0" marR="0" indent="2286000" algn="ctr" defTabSz="8255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300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6pPr>
    <a:lvl7pPr marL="0" marR="0" indent="2743200" algn="ctr" defTabSz="8255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300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7pPr>
    <a:lvl8pPr marL="0" marR="0" indent="3200400" algn="ctr" defTabSz="8255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300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8pPr>
    <a:lvl9pPr marL="0" marR="0" indent="3657600" algn="ctr" defTabSz="8255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300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9pPr>
  </p:defaultTextStyle>
  <p:extLst>
    <p:ext uri="{EFAFB233-063F-42B5-8137-9DF3F51BA10A}">
      <p15:sldGuideLst xmlns:p15="http://schemas.microsoft.com/office/powerpoint/2012/main">
        <p15:guide id="2" pos="1103" userDrawn="1">
          <p15:clr>
            <a:srgbClr val="A4A3A4"/>
          </p15:clr>
        </p15:guide>
        <p15:guide id="3" orient="horz" pos="85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5D79"/>
    <a:srgbClr val="E1EBF9"/>
    <a:srgbClr val="E4EDFA"/>
    <a:srgbClr val="8F2613"/>
    <a:srgbClr val="FFFFFF"/>
    <a:srgbClr val="DFE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83" autoAdjust="0"/>
    <p:restoredTop sz="94660"/>
  </p:normalViewPr>
  <p:slideViewPr>
    <p:cSldViewPr snapToGrid="0" showGuides="1">
      <p:cViewPr varScale="1">
        <p:scale>
          <a:sx n="41" d="100"/>
          <a:sy n="41" d="100"/>
        </p:scale>
        <p:origin x="370" y="24"/>
      </p:cViewPr>
      <p:guideLst>
        <p:guide pos="1103"/>
        <p:guide orient="horz" pos="85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4" d="100"/>
        <a:sy n="54" d="100"/>
      </p:scale>
      <p:origin x="0" y="0"/>
    </p:cViewPr>
  </p:sorterViewPr>
  <p:notesViewPr>
    <p:cSldViewPr snapToGrid="0" showGuides="1">
      <p:cViewPr varScale="1">
        <p:scale>
          <a:sx n="44" d="100"/>
          <a:sy n="44" d="100"/>
        </p:scale>
        <p:origin x="18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5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2500" b="1"/>
              <a:t>Распределение по ФО</a:t>
            </a:r>
          </a:p>
        </c:rich>
      </c:tx>
      <c:layout>
        <c:manualLayout>
          <c:xMode val="edge"/>
          <c:yMode val="edge"/>
          <c:x val="0.14560000571748821"/>
          <c:y val="8.486975054975996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5246486275943844"/>
          <c:y val="0.10240470975881844"/>
          <c:w val="0.76638698810080785"/>
          <c:h val="0.66753799758996524"/>
        </c:manualLayout>
      </c:layout>
      <c:barChart>
        <c:barDir val="bar"/>
        <c:grouping val="clustered"/>
        <c:varyColors val="0"/>
        <c:ser>
          <c:idx val="0"/>
          <c:order val="0"/>
          <c:tx>
            <c:v>% от количества</c:v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2.9723990513600132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235-460E-9E5B-C1CE712F0C58}"/>
                </c:ext>
              </c:extLst>
            </c:dLbl>
            <c:dLbl>
              <c:idx val="6"/>
              <c:layout>
                <c:manualLayout>
                  <c:x val="0"/>
                  <c:y val="1.510359789703204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235-460E-9E5B-C1CE712F0C58}"/>
                </c:ext>
              </c:extLst>
            </c:dLbl>
            <c:dLbl>
              <c:idx val="7"/>
              <c:layout>
                <c:manualLayout>
                  <c:x val="0"/>
                  <c:y val="7.5517989485160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235-460E-9E5B-C1CE712F0C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Лист1!$C$1:$C$9</c:f>
              <c:strCache>
                <c:ptCount val="9"/>
                <c:pt idx="0">
                  <c:v>СКФО</c:v>
                </c:pt>
                <c:pt idx="1">
                  <c:v>УФО</c:v>
                </c:pt>
                <c:pt idx="2">
                  <c:v>Зарубежье</c:v>
                </c:pt>
                <c:pt idx="3">
                  <c:v>СФО</c:v>
                </c:pt>
                <c:pt idx="4">
                  <c:v>ЮФО</c:v>
                </c:pt>
                <c:pt idx="5">
                  <c:v>ПФО</c:v>
                </c:pt>
                <c:pt idx="6">
                  <c:v>ЦФО</c:v>
                </c:pt>
                <c:pt idx="7">
                  <c:v>ДФО</c:v>
                </c:pt>
                <c:pt idx="8">
                  <c:v>СЗФО</c:v>
                </c:pt>
              </c:strCache>
            </c:strRef>
          </c:cat>
          <c:val>
            <c:numRef>
              <c:f>Лист1!$D$1:$D$9</c:f>
              <c:numCache>
                <c:formatCode>0.0%</c:formatCode>
                <c:ptCount val="9"/>
                <c:pt idx="0">
                  <c:v>2.3809523809523808E-2</c:v>
                </c:pt>
                <c:pt idx="1">
                  <c:v>5.5555555555555552E-2</c:v>
                </c:pt>
                <c:pt idx="2">
                  <c:v>5.9523809523809521E-2</c:v>
                </c:pt>
                <c:pt idx="3">
                  <c:v>0.11507936507936507</c:v>
                </c:pt>
                <c:pt idx="4">
                  <c:v>0.11904761904761904</c:v>
                </c:pt>
                <c:pt idx="5">
                  <c:v>0.11904761904761904</c:v>
                </c:pt>
                <c:pt idx="6">
                  <c:v>0.15476190476190477</c:v>
                </c:pt>
                <c:pt idx="7">
                  <c:v>0.16666666666666666</c:v>
                </c:pt>
                <c:pt idx="8">
                  <c:v>0.18650793650793651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235-460E-9E5B-C1CE712F0C58}"/>
            </c:ext>
          </c:extLst>
        </c:ser>
        <c:ser>
          <c:idx val="1"/>
          <c:order val="1"/>
          <c:tx>
            <c:v>% от стоимости</c:v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9724982862424729E-3"/>
                  <c:y val="-9.433907626070561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235-460E-9E5B-C1CE712F0C58}"/>
                </c:ext>
              </c:extLst>
            </c:dLbl>
            <c:dLbl>
              <c:idx val="3"/>
              <c:layout>
                <c:manualLayout>
                  <c:x val="-5.4493353096401838E-17"/>
                  <c:y val="-1.51035978970321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235-460E-9E5B-C1CE712F0C58}"/>
                </c:ext>
              </c:extLst>
            </c:dLbl>
            <c:dLbl>
              <c:idx val="4"/>
              <c:layout>
                <c:manualLayout>
                  <c:x val="2.9723990513599585E-3"/>
                  <c:y val="-1.132769842277408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235-460E-9E5B-C1CE712F0C58}"/>
                </c:ext>
              </c:extLst>
            </c:dLbl>
            <c:dLbl>
              <c:idx val="5"/>
              <c:layout>
                <c:manualLayout>
                  <c:x val="0"/>
                  <c:y val="-1.132769842277408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235-460E-9E5B-C1CE712F0C58}"/>
                </c:ext>
              </c:extLst>
            </c:dLbl>
            <c:dLbl>
              <c:idx val="6"/>
              <c:layout>
                <c:manualLayout>
                  <c:x val="-5.944798102720026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235-460E-9E5B-C1CE712F0C58}"/>
                </c:ext>
              </c:extLst>
            </c:dLbl>
            <c:dLbl>
              <c:idx val="8"/>
              <c:layout>
                <c:manualLayout>
                  <c:x val="0"/>
                  <c:y val="-3.76344245340889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235-460E-9E5B-C1CE712F0C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Лист1!$C$1:$C$9</c:f>
              <c:strCache>
                <c:ptCount val="9"/>
                <c:pt idx="0">
                  <c:v>СКФО</c:v>
                </c:pt>
                <c:pt idx="1">
                  <c:v>УФО</c:v>
                </c:pt>
                <c:pt idx="2">
                  <c:v>Зарубежье</c:v>
                </c:pt>
                <c:pt idx="3">
                  <c:v>СФО</c:v>
                </c:pt>
                <c:pt idx="4">
                  <c:v>ЮФО</c:v>
                </c:pt>
                <c:pt idx="5">
                  <c:v>ПФО</c:v>
                </c:pt>
                <c:pt idx="6">
                  <c:v>ЦФО</c:v>
                </c:pt>
                <c:pt idx="7">
                  <c:v>ДФО</c:v>
                </c:pt>
                <c:pt idx="8">
                  <c:v>СЗФО</c:v>
                </c:pt>
              </c:strCache>
            </c:strRef>
          </c:cat>
          <c:val>
            <c:numRef>
              <c:f>Лист1!$E$1:$E$9</c:f>
              <c:numCache>
                <c:formatCode>0.0%</c:formatCode>
                <c:ptCount val="9"/>
                <c:pt idx="0">
                  <c:v>1.0887332222792898E-2</c:v>
                </c:pt>
                <c:pt idx="1">
                  <c:v>7.8071448239767374E-2</c:v>
                </c:pt>
                <c:pt idx="2">
                  <c:v>0.11262286085891775</c:v>
                </c:pt>
                <c:pt idx="3">
                  <c:v>8.9549528085411362E-2</c:v>
                </c:pt>
                <c:pt idx="4">
                  <c:v>8.5505103864172954E-2</c:v>
                </c:pt>
                <c:pt idx="5">
                  <c:v>8.9195079511700706E-2</c:v>
                </c:pt>
                <c:pt idx="6">
                  <c:v>0.18612065312276027</c:v>
                </c:pt>
                <c:pt idx="7">
                  <c:v>0.19109562690528312</c:v>
                </c:pt>
                <c:pt idx="8">
                  <c:v>0.1569523671891935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235-460E-9E5B-C1CE712F0C5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96364223"/>
        <c:axId val="396364639"/>
      </c:barChart>
      <c:catAx>
        <c:axId val="39636422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396364639"/>
        <c:crosses val="autoZero"/>
        <c:auto val="1"/>
        <c:lblAlgn val="ctr"/>
        <c:lblOffset val="100"/>
        <c:noMultiLvlLbl val="0"/>
      </c:catAx>
      <c:valAx>
        <c:axId val="3963646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3963642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5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2500" b="1">
                <a:latin typeface="Arial" panose="020B0604020202020204" pitchFamily="34" charset="0"/>
                <a:cs typeface="Arial" panose="020B0604020202020204" pitchFamily="34" charset="0"/>
              </a:rPr>
              <a:t>Распределение по отраслям</a:t>
            </a:r>
          </a:p>
        </c:rich>
      </c:tx>
      <c:layout>
        <c:manualLayout>
          <c:xMode val="edge"/>
          <c:yMode val="edge"/>
          <c:x val="0.32829019962763495"/>
          <c:y val="9.714354009800406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Доля в количестве</c:v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-7.7958807358392929E-17"/>
                  <c:y val="2.42858850245010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FBD-4413-B59A-9B81331B1692}"/>
                </c:ext>
              </c:extLst>
            </c:dLbl>
            <c:dLbl>
              <c:idx val="6"/>
              <c:layout>
                <c:manualLayout>
                  <c:x val="-7.7958807358392929E-17"/>
                  <c:y val="1.214294251225050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FBD-4413-B59A-9B81331B1692}"/>
                </c:ext>
              </c:extLst>
            </c:dLbl>
            <c:dLbl>
              <c:idx val="9"/>
              <c:layout>
                <c:manualLayout>
                  <c:x val="0"/>
                  <c:y val="4.857177004900203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FBD-4413-B59A-9B81331B16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Лист4!$A$1:$A$10</c:f>
              <c:strCache>
                <c:ptCount val="10"/>
                <c:pt idx="0">
                  <c:v>АПК</c:v>
                </c:pt>
                <c:pt idx="1">
                  <c:v>Инженерные сети</c:v>
                </c:pt>
                <c:pt idx="2">
                  <c:v>Деревообработка</c:v>
                </c:pt>
                <c:pt idx="3">
                  <c:v>Металлобработка</c:v>
                </c:pt>
                <c:pt idx="4">
                  <c:v>Машиностроение</c:v>
                </c:pt>
                <c:pt idx="5">
                  <c:v>Химическая промышленность</c:v>
                </c:pt>
                <c:pt idx="6">
                  <c:v>Энергетика</c:v>
                </c:pt>
                <c:pt idx="7">
                  <c:v>Девелопмент</c:v>
                </c:pt>
                <c:pt idx="8">
                  <c:v>Транспортная инфраструктура</c:v>
                </c:pt>
                <c:pt idx="9">
                  <c:v>Добыча и переработка</c:v>
                </c:pt>
              </c:strCache>
            </c:strRef>
          </c:cat>
          <c:val>
            <c:numRef>
              <c:f>Лист4!$B$1:$B$10</c:f>
              <c:numCache>
                <c:formatCode>0.0%</c:formatCode>
                <c:ptCount val="10"/>
                <c:pt idx="0">
                  <c:v>3.968253968253968E-3</c:v>
                </c:pt>
                <c:pt idx="1">
                  <c:v>7.9365079365079361E-3</c:v>
                </c:pt>
                <c:pt idx="2">
                  <c:v>1.5873015873015872E-2</c:v>
                </c:pt>
                <c:pt idx="3">
                  <c:v>1.5873015873015872E-2</c:v>
                </c:pt>
                <c:pt idx="4">
                  <c:v>5.9523809523809521E-2</c:v>
                </c:pt>
                <c:pt idx="5">
                  <c:v>6.3492063492063489E-2</c:v>
                </c:pt>
                <c:pt idx="6">
                  <c:v>9.5238095238095233E-2</c:v>
                </c:pt>
                <c:pt idx="7">
                  <c:v>0.1388888888888889</c:v>
                </c:pt>
                <c:pt idx="8">
                  <c:v>0.2857142857142857</c:v>
                </c:pt>
                <c:pt idx="9">
                  <c:v>0.31349206349206349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BD-4413-B59A-9B81331B1692}"/>
            </c:ext>
          </c:extLst>
        </c:ser>
        <c:ser>
          <c:idx val="1"/>
          <c:order val="1"/>
          <c:tx>
            <c:v>Доля в стоимости</c:v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2523477061012427E-3"/>
                  <c:y val="-1.069554201027856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FBD-4413-B59A-9B81331B1692}"/>
                </c:ext>
              </c:extLst>
            </c:dLbl>
            <c:dLbl>
              <c:idx val="1"/>
              <c:layout>
                <c:manualLayout>
                  <c:x val="-4.2523477061011646E-3"/>
                  <c:y val="-1.52257200908330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FBD-4413-B59A-9B81331B1692}"/>
                </c:ext>
              </c:extLst>
            </c:dLbl>
            <c:dLbl>
              <c:idx val="2"/>
              <c:layout>
                <c:manualLayout>
                  <c:x val="-2.1261738530505823E-3"/>
                  <c:y val="-5.511356214574890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FBD-4413-B59A-9B81331B1692}"/>
                </c:ext>
              </c:extLst>
            </c:dLbl>
            <c:dLbl>
              <c:idx val="3"/>
              <c:layout>
                <c:manualLayout>
                  <c:x val="-6.3785215591517473E-3"/>
                  <c:y val="-1.45715310147006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FBD-4413-B59A-9B81331B1692}"/>
                </c:ext>
              </c:extLst>
            </c:dLbl>
            <c:dLbl>
              <c:idx val="4"/>
              <c:layout>
                <c:manualLayout>
                  <c:x val="-2.1261738530505823E-3"/>
                  <c:y val="-2.42858850245010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FBD-4413-B59A-9B81331B1692}"/>
                </c:ext>
              </c:extLst>
            </c:dLbl>
            <c:dLbl>
              <c:idx val="5"/>
              <c:layout>
                <c:manualLayout>
                  <c:x val="-7.7958807358392929E-17"/>
                  <c:y val="-4.857177004900203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FBD-4413-B59A-9B81331B1692}"/>
                </c:ext>
              </c:extLst>
            </c:dLbl>
            <c:dLbl>
              <c:idx val="7"/>
              <c:layout>
                <c:manualLayout>
                  <c:x val="0"/>
                  <c:y val="-2.42858850245010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FBD-4413-B59A-9B81331B16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Лист4!$A$1:$A$10</c:f>
              <c:strCache>
                <c:ptCount val="10"/>
                <c:pt idx="0">
                  <c:v>АПК</c:v>
                </c:pt>
                <c:pt idx="1">
                  <c:v>Инженерные сети</c:v>
                </c:pt>
                <c:pt idx="2">
                  <c:v>Деревообработка</c:v>
                </c:pt>
                <c:pt idx="3">
                  <c:v>Металлобработка</c:v>
                </c:pt>
                <c:pt idx="4">
                  <c:v>Машиностроение</c:v>
                </c:pt>
                <c:pt idx="5">
                  <c:v>Химическая промышленность</c:v>
                </c:pt>
                <c:pt idx="6">
                  <c:v>Энергетика</c:v>
                </c:pt>
                <c:pt idx="7">
                  <c:v>Девелопмент</c:v>
                </c:pt>
                <c:pt idx="8">
                  <c:v>Транспортная инфраструктура</c:v>
                </c:pt>
                <c:pt idx="9">
                  <c:v>Добыча и переработка</c:v>
                </c:pt>
              </c:strCache>
            </c:strRef>
          </c:cat>
          <c:val>
            <c:numRef>
              <c:f>Лист4!$C$1:$C$10</c:f>
              <c:numCache>
                <c:formatCode>0.0%</c:formatCode>
                <c:ptCount val="10"/>
                <c:pt idx="0">
                  <c:v>1.630658727539385E-3</c:v>
                </c:pt>
                <c:pt idx="1">
                  <c:v>4.3939905831899594E-3</c:v>
                </c:pt>
                <c:pt idx="2">
                  <c:v>5.3313752409371506E-3</c:v>
                </c:pt>
                <c:pt idx="3">
                  <c:v>5.0745709024084939E-3</c:v>
                </c:pt>
                <c:pt idx="4">
                  <c:v>3.3101395726697694E-2</c:v>
                </c:pt>
                <c:pt idx="5">
                  <c:v>3.1616226909579492E-2</c:v>
                </c:pt>
                <c:pt idx="6">
                  <c:v>0.11961028232854162</c:v>
                </c:pt>
                <c:pt idx="7">
                  <c:v>8.0527200754594658E-2</c:v>
                </c:pt>
                <c:pt idx="8">
                  <c:v>0.38676002757473205</c:v>
                </c:pt>
                <c:pt idx="9">
                  <c:v>0.33195427125177962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BD-4413-B59A-9B81331B169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858039759"/>
        <c:axId val="858040591"/>
      </c:barChart>
      <c:catAx>
        <c:axId val="85803975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858040591"/>
        <c:crosses val="autoZero"/>
        <c:auto val="1"/>
        <c:lblAlgn val="ctr"/>
        <c:lblOffset val="100"/>
        <c:noMultiLvlLbl val="0"/>
      </c:catAx>
      <c:valAx>
        <c:axId val="85804059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8580397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5319255048951381E-2"/>
          <c:y val="0.959138329150233"/>
          <c:w val="0.60398706147873549"/>
          <c:h val="4.0861670849766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5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2500" b="1"/>
              <a:t>Распределение по стоимости</a:t>
            </a:r>
          </a:p>
        </c:rich>
      </c:tx>
      <c:layout>
        <c:manualLayout>
          <c:xMode val="edge"/>
          <c:yMode val="edge"/>
          <c:x val="0.17428974396798197"/>
          <c:y val="8.88922485959224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в общей стоимости МП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2.018633737823028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48E-4875-983A-5092A0D5FF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Более 1 трлн</c:v>
                </c:pt>
                <c:pt idx="1">
                  <c:v>1 трлн -500 млрд</c:v>
                </c:pt>
                <c:pt idx="2">
                  <c:v>500-300 млрд</c:v>
                </c:pt>
                <c:pt idx="3">
                  <c:v>300-100 млрд</c:v>
                </c:pt>
              </c:strCache>
            </c:str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0.44789410677982983</c:v>
                </c:pt>
                <c:pt idx="1">
                  <c:v>0.1642502973266961</c:v>
                </c:pt>
                <c:pt idx="2">
                  <c:v>0.12845392070897524</c:v>
                </c:pt>
                <c:pt idx="3">
                  <c:v>0.25940167518449875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8E-4875-983A-5092A0D5FF4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Доля в количестве МП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Более 1 трлн</c:v>
                </c:pt>
                <c:pt idx="1">
                  <c:v>1 трлн -500 млрд</c:v>
                </c:pt>
                <c:pt idx="2">
                  <c:v>500-300 млрд</c:v>
                </c:pt>
                <c:pt idx="3">
                  <c:v>300-100 млрд</c:v>
                </c:pt>
              </c:strCache>
            </c:strRef>
          </c:cat>
          <c:val>
            <c:numRef>
              <c:f>Лист1!$C$2:$C$5</c:f>
              <c:numCache>
                <c:formatCode>0.0%</c:formatCode>
                <c:ptCount val="4"/>
                <c:pt idx="0">
                  <c:v>9.5238095238095233E-2</c:v>
                </c:pt>
                <c:pt idx="1">
                  <c:v>8.7301587301587297E-2</c:v>
                </c:pt>
                <c:pt idx="2">
                  <c:v>0.14285714285714285</c:v>
                </c:pt>
                <c:pt idx="3">
                  <c:v>0.67460317460317465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8E-4875-983A-5092A0D5FF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671178144"/>
        <c:axId val="1671176480"/>
      </c:barChart>
      <c:catAx>
        <c:axId val="1671178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671176480"/>
        <c:crosses val="autoZero"/>
        <c:auto val="1"/>
        <c:lblAlgn val="ctr"/>
        <c:lblOffset val="100"/>
        <c:noMultiLvlLbl val="0"/>
      </c:catAx>
      <c:valAx>
        <c:axId val="16711764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671178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5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2500" b="1"/>
              <a:t>Распределение по стадиям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47986662440157607"/>
          <c:y val="0.12704424788884383"/>
          <c:w val="0.47975837099534102"/>
          <c:h val="0.70790306674718695"/>
        </c:manualLayout>
      </c:layout>
      <c:barChart>
        <c:barDir val="bar"/>
        <c:grouping val="clustered"/>
        <c:varyColors val="0"/>
        <c:ser>
          <c:idx val="0"/>
          <c:order val="0"/>
          <c:tx>
            <c:v>Доля в количестве</c:v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Лист2!$A$1:$A$5</c:f>
              <c:strCache>
                <c:ptCount val="5"/>
                <c:pt idx="0">
                  <c:v>Предпроектные проработки</c:v>
                </c:pt>
                <c:pt idx="1">
                  <c:v>Планирование </c:v>
                </c:pt>
                <c:pt idx="2">
                  <c:v>Проектирование</c:v>
                </c:pt>
                <c:pt idx="3">
                  <c:v>Подготовка к строительству</c:v>
                </c:pt>
                <c:pt idx="4">
                  <c:v>Строительство</c:v>
                </c:pt>
              </c:strCache>
            </c:strRef>
          </c:cat>
          <c:val>
            <c:numRef>
              <c:f>Лист2!$B$1:$B$5</c:f>
              <c:numCache>
                <c:formatCode>0.0%</c:formatCode>
                <c:ptCount val="5"/>
                <c:pt idx="0">
                  <c:v>0.21031746031746032</c:v>
                </c:pt>
                <c:pt idx="1">
                  <c:v>9.5238095238095233E-2</c:v>
                </c:pt>
                <c:pt idx="2">
                  <c:v>0.15079365079365079</c:v>
                </c:pt>
                <c:pt idx="3">
                  <c:v>4.3650793650793648E-2</c:v>
                </c:pt>
                <c:pt idx="4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6F-465E-AF70-031FBE4031C9}"/>
            </c:ext>
          </c:extLst>
        </c:ser>
        <c:ser>
          <c:idx val="1"/>
          <c:order val="1"/>
          <c:tx>
            <c:v>Доля в стоимости</c:v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Лист2!$A$1:$A$5</c:f>
              <c:strCache>
                <c:ptCount val="5"/>
                <c:pt idx="0">
                  <c:v>Предпроектные проработки</c:v>
                </c:pt>
                <c:pt idx="1">
                  <c:v>Планирование </c:v>
                </c:pt>
                <c:pt idx="2">
                  <c:v>Проектирование</c:v>
                </c:pt>
                <c:pt idx="3">
                  <c:v>Подготовка к строительству</c:v>
                </c:pt>
                <c:pt idx="4">
                  <c:v>Строительство</c:v>
                </c:pt>
              </c:strCache>
            </c:strRef>
          </c:cat>
          <c:val>
            <c:numRef>
              <c:f>Лист2!$C$1:$C$5</c:f>
              <c:numCache>
                <c:formatCode>0.0%</c:formatCode>
                <c:ptCount val="5"/>
                <c:pt idx="0">
                  <c:v>0.26398021337218269</c:v>
                </c:pt>
                <c:pt idx="1">
                  <c:v>0.10404969700993823</c:v>
                </c:pt>
                <c:pt idx="2">
                  <c:v>0.13333222669866793</c:v>
                </c:pt>
                <c:pt idx="3">
                  <c:v>3.4348312609971815E-2</c:v>
                </c:pt>
                <c:pt idx="4">
                  <c:v>0.46428955030923924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6F-465E-AF70-031FBE4031C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738181535"/>
        <c:axId val="738178623"/>
      </c:barChart>
      <c:catAx>
        <c:axId val="7381815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738178623"/>
        <c:crosses val="autoZero"/>
        <c:auto val="1"/>
        <c:lblAlgn val="ctr"/>
        <c:lblOffset val="100"/>
        <c:noMultiLvlLbl val="0"/>
      </c:catAx>
      <c:valAx>
        <c:axId val="73817862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7381815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35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3500" b="1" i="0" baseline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Мегапроекты в России 300+ млрд рублей, на стадии строительства</a:t>
            </a:r>
            <a:endParaRPr lang="ru-RU" sz="35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6.2637232821894928E-2"/>
          <c:y val="7.69649185597322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35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4225463562156412"/>
          <c:y val="0.25569346763282463"/>
          <c:w val="0.81299095300946989"/>
          <c:h val="0.5078725694870093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75000"/>
              </a:schemeClr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A9B-4708-8484-AD9A69BEB11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Лист3!$B$3:$B$4</c:f>
              <c:strCache>
                <c:ptCount val="2"/>
                <c:pt idx="0">
                  <c:v>Уже имеется отставание!</c:v>
                </c:pt>
                <c:pt idx="1">
                  <c:v>Информации об отставании на данный момент нет</c:v>
                </c:pt>
              </c:strCache>
            </c:strRef>
          </c:cat>
          <c:val>
            <c:numRef>
              <c:f>Лист3!$C$3:$C$4</c:f>
              <c:numCache>
                <c:formatCode>0%</c:formatCode>
                <c:ptCount val="2"/>
                <c:pt idx="0">
                  <c:v>0.47</c:v>
                </c:pt>
                <c:pt idx="1">
                  <c:v>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A9B-4708-8484-AD9A69BEB1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38190687"/>
        <c:axId val="738192351"/>
      </c:barChart>
      <c:catAx>
        <c:axId val="738190687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38192351"/>
        <c:crosses val="autoZero"/>
        <c:auto val="1"/>
        <c:lblAlgn val="ctr"/>
        <c:lblOffset val="100"/>
        <c:noMultiLvlLbl val="0"/>
      </c:catAx>
      <c:valAx>
        <c:axId val="738192351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7381906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 rtl="0">
              <a:defRPr sz="3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"/>
          <c:y val="0.78654196058284065"/>
          <c:w val="0.77751473539925231"/>
          <c:h val="0.208824990333697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3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0566400" cy="6873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13811250" y="0"/>
            <a:ext cx="10566400" cy="6873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FB7BED-9C08-4CE2-B6CD-922536D98352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13028613"/>
            <a:ext cx="10566400" cy="6873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13811250" y="13028613"/>
            <a:ext cx="10566400" cy="6873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58D2CB-3800-4A48-BDC6-7338F63D5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7847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7" name="Shape 147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707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87F8F9-7995-4BDA-A6C8-5AE30F758CE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940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Заголовок и подзаголовок копи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2700000" scaled="1"/>
            <a:tileRect/>
          </a:gradFill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Прямоугольник 12"/>
          <p:cNvSpPr/>
          <p:nvPr userDrawn="1"/>
        </p:nvSpPr>
        <p:spPr>
          <a:xfrm rot="2700000">
            <a:off x="23598895" y="13155376"/>
            <a:ext cx="214952" cy="213197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0146" y="455983"/>
            <a:ext cx="3654013" cy="607977"/>
          </a:xfrm>
          <a:prstGeom prst="rect">
            <a:avLst/>
          </a:prstGeom>
        </p:spPr>
      </p:pic>
      <p:sp>
        <p:nvSpPr>
          <p:cNvPr id="16" name="Прямоугольник 15"/>
          <p:cNvSpPr/>
          <p:nvPr userDrawn="1"/>
        </p:nvSpPr>
        <p:spPr>
          <a:xfrm>
            <a:off x="1055271" y="759972"/>
            <a:ext cx="257714" cy="1209506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67"/>
          </a:p>
        </p:txBody>
      </p:sp>
      <p:sp>
        <p:nvSpPr>
          <p:cNvPr id="17" name="Holder 6"/>
          <p:cNvSpPr txBox="1">
            <a:spLocks/>
          </p:cNvSpPr>
          <p:nvPr userDrawn="1"/>
        </p:nvSpPr>
        <p:spPr>
          <a:xfrm>
            <a:off x="17788850" y="12615528"/>
            <a:ext cx="5547709" cy="68397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2374" b="0" smtClean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pPr/>
              <a:t>‹#›</a:t>
            </a:fld>
            <a:endParaRPr lang="ru-RU" sz="2374" b="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 userDrawn="1"/>
        </p:nvCxnSpPr>
        <p:spPr bwMode="auto">
          <a:xfrm flipH="1">
            <a:off x="20437624" y="13258142"/>
            <a:ext cx="2898935" cy="0"/>
          </a:xfrm>
          <a:prstGeom prst="line">
            <a:avLst/>
          </a:prstGeom>
          <a:noFill/>
          <a:ln w="9525" cap="flat">
            <a:solidFill>
              <a:schemeClr val="bg1">
                <a:lumMod val="75000"/>
              </a:schemeClr>
            </a:solidFill>
            <a:prstDash val="solid"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_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2700000" scaled="1"/>
            <a:tileRect/>
          </a:gradFill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711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>
          <a:xfrm>
            <a:off x="1676403" y="12712705"/>
            <a:ext cx="5486398" cy="730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C88A257-F8C0-443B-A611-E6173A606584}" type="datetimeFigureOut">
              <a:rPr lang="ru-RU"/>
              <a:t>05.12.2023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xfrm>
            <a:off x="8077202" y="12712705"/>
            <a:ext cx="8229600" cy="730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19724755" y="12712705"/>
            <a:ext cx="479298" cy="47192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33DCA9-CC23-4412-8C6B-BC8EDB532F51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0"/>
          <a:stretch/>
        </p:blipFill>
        <p:spPr>
          <a:xfrm flipH="1">
            <a:off x="1118152" y="-1"/>
            <a:ext cx="23265848" cy="13715999"/>
          </a:xfrm>
          <a:prstGeom prst="rect">
            <a:avLst/>
          </a:prstGeom>
        </p:spPr>
      </p:pic>
      <p:sp>
        <p:nvSpPr>
          <p:cNvPr id="29" name="Прямоугольник 28"/>
          <p:cNvSpPr/>
          <p:nvPr userDrawn="1"/>
        </p:nvSpPr>
        <p:spPr>
          <a:xfrm>
            <a:off x="1" y="-2"/>
            <a:ext cx="24388902" cy="13716002"/>
          </a:xfrm>
          <a:prstGeom prst="rect">
            <a:avLst/>
          </a:prstGeom>
          <a:gradFill>
            <a:gsLst>
              <a:gs pos="56000">
                <a:schemeClr val="bg1">
                  <a:alpha val="70000"/>
                </a:schemeClr>
              </a:gs>
              <a:gs pos="18000">
                <a:srgbClr val="E1EBF9"/>
              </a:gs>
              <a:gs pos="77000">
                <a:srgbClr val="E4EDFA">
                  <a:alpha val="6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/>
          </a:p>
        </p:txBody>
      </p:sp>
      <p:sp>
        <p:nvSpPr>
          <p:cNvPr id="30" name="TextBox 29"/>
          <p:cNvSpPr txBox="1"/>
          <p:nvPr userDrawn="1"/>
        </p:nvSpPr>
        <p:spPr>
          <a:xfrm>
            <a:off x="18288002" y="500489"/>
            <a:ext cx="57763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000" b="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ПРОФЕССИОНАЛЬНОЕ</a:t>
            </a:r>
            <a:endParaRPr lang="en-US" sz="3000" b="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algn="r"/>
            <a:r>
              <a:rPr lang="ru-RU" sz="3000" b="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УПРАВЛЕНИЕ</a:t>
            </a:r>
            <a:r>
              <a:rPr lang="en-US" sz="3000" b="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sz="3000" b="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КРУПНЫМИ</a:t>
            </a:r>
            <a:endParaRPr lang="en-US" sz="3000" b="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algn="r"/>
            <a:r>
              <a:rPr lang="ru-RU" sz="3000" b="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И МЕГАПРОЕКТАМИ</a:t>
            </a:r>
          </a:p>
        </p:txBody>
      </p:sp>
      <p:pic>
        <p:nvPicPr>
          <p:cNvPr id="31" name="Рисунок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143" y="2471736"/>
            <a:ext cx="8593874" cy="1418224"/>
          </a:xfrm>
          <a:prstGeom prst="rect">
            <a:avLst/>
          </a:prstGeom>
        </p:spPr>
      </p:pic>
      <p:sp>
        <p:nvSpPr>
          <p:cNvPr id="32" name="Прямоугольник 31"/>
          <p:cNvSpPr/>
          <p:nvPr userDrawn="1"/>
        </p:nvSpPr>
        <p:spPr>
          <a:xfrm>
            <a:off x="0" y="6757637"/>
            <a:ext cx="15254868" cy="4114802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/>
          </a:p>
        </p:txBody>
      </p:sp>
      <p:pic>
        <p:nvPicPr>
          <p:cNvPr id="33" name="Рисунок 3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5" r="13571" b="6685"/>
          <a:stretch/>
        </p:blipFill>
        <p:spPr>
          <a:xfrm>
            <a:off x="8102621" y="1873404"/>
            <a:ext cx="15103708" cy="11842596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767" y="10972801"/>
            <a:ext cx="2587070" cy="2587070"/>
          </a:xfrm>
          <a:prstGeom prst="rect">
            <a:avLst/>
          </a:prstGeom>
        </p:spPr>
      </p:pic>
      <p:sp>
        <p:nvSpPr>
          <p:cNvPr id="35" name="Прямоугольник 34"/>
          <p:cNvSpPr/>
          <p:nvPr userDrawn="1"/>
        </p:nvSpPr>
        <p:spPr>
          <a:xfrm>
            <a:off x="21591638" y="9291484"/>
            <a:ext cx="2580968" cy="1858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/>
          </a:p>
        </p:txBody>
      </p:sp>
      <p:pic>
        <p:nvPicPr>
          <p:cNvPr id="36" name="Рисунок 3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1136" y="9446490"/>
            <a:ext cx="2492476" cy="151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7992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12805" y="7549"/>
            <a:ext cx="20567830" cy="13711886"/>
          </a:xfrm>
          <a:prstGeom prst="rect">
            <a:avLst/>
          </a:prstGeom>
        </p:spPr>
      </p:pic>
      <p:sp>
        <p:nvSpPr>
          <p:cNvPr id="13" name="Прямоугольник 12"/>
          <p:cNvSpPr/>
          <p:nvPr userDrawn="1"/>
        </p:nvSpPr>
        <p:spPr>
          <a:xfrm>
            <a:off x="-8266" y="10982"/>
            <a:ext cx="24388900" cy="13708452"/>
          </a:xfrm>
          <a:prstGeom prst="rect">
            <a:avLst/>
          </a:prstGeom>
          <a:gradFill>
            <a:gsLst>
              <a:gs pos="40000">
                <a:srgbClr val="FFFFFF">
                  <a:alpha val="88000"/>
                </a:srgbClr>
              </a:gs>
              <a:gs pos="16000">
                <a:srgbClr val="E1EBF9"/>
              </a:gs>
              <a:gs pos="80000">
                <a:schemeClr val="bg1">
                  <a:alpha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389919" y="3730583"/>
            <a:ext cx="10698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ПРОФЕССИОНАЛЬНОЕ</a:t>
            </a:r>
            <a:endParaRPr lang="en-US" sz="32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УПРАВЛЕНИЕ</a:t>
            </a:r>
            <a:r>
              <a:rPr lang="en-US" sz="3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КРУПНЫМИ</a:t>
            </a:r>
            <a:endParaRPr lang="en-US" sz="32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И МЕГАПРОЕКТАМИ</a:t>
            </a:r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940" y="2093783"/>
            <a:ext cx="7330436" cy="1209722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10799282" y="7061643"/>
            <a:ext cx="13589620" cy="4114802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13430968" y="8533604"/>
            <a:ext cx="88763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Спасибо</a:t>
            </a:r>
            <a:r>
              <a:rPr lang="en-US" sz="6000" b="1" baseline="0" dirty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sz="6000" b="1" baseline="0" dirty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за внимание!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768719" y="11864330"/>
            <a:ext cx="1015537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402" algn="ctr">
              <a:spcBef>
                <a:spcPts val="42"/>
              </a:spcBef>
            </a:pPr>
            <a:r>
              <a:rPr lang="en-US" sz="3000" b="0" dirty="0">
                <a:solidFill>
                  <a:schemeClr val="tx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www.pmexcellence.com</a:t>
            </a: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198" y="7107204"/>
            <a:ext cx="3441128" cy="35886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6" b="2056"/>
          <a:stretch/>
        </p:blipFill>
        <p:spPr>
          <a:xfrm>
            <a:off x="2654833" y="7144098"/>
            <a:ext cx="3514892" cy="351489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0315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3_Заголовок и подзаголовок копи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0"/>
            <a:tileRect/>
          </a:gradFill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Прямоугольник 12"/>
          <p:cNvSpPr/>
          <p:nvPr userDrawn="1"/>
        </p:nvSpPr>
        <p:spPr>
          <a:xfrm rot="2700000">
            <a:off x="23598895" y="13155376"/>
            <a:ext cx="214952" cy="213197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0146" y="455983"/>
            <a:ext cx="3654013" cy="607977"/>
          </a:xfrm>
          <a:prstGeom prst="rect">
            <a:avLst/>
          </a:prstGeom>
        </p:spPr>
      </p:pic>
      <p:sp>
        <p:nvSpPr>
          <p:cNvPr id="16" name="Прямоугольник 15"/>
          <p:cNvSpPr/>
          <p:nvPr userDrawn="1"/>
        </p:nvSpPr>
        <p:spPr>
          <a:xfrm>
            <a:off x="1055271" y="759972"/>
            <a:ext cx="257714" cy="1209506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67"/>
          </a:p>
        </p:txBody>
      </p:sp>
      <p:sp>
        <p:nvSpPr>
          <p:cNvPr id="17" name="Holder 6"/>
          <p:cNvSpPr txBox="1">
            <a:spLocks/>
          </p:cNvSpPr>
          <p:nvPr userDrawn="1"/>
        </p:nvSpPr>
        <p:spPr>
          <a:xfrm>
            <a:off x="17788850" y="12615528"/>
            <a:ext cx="5547709" cy="68397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2374" b="0" smtClean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pPr/>
              <a:t>‹#›</a:t>
            </a:fld>
            <a:endParaRPr lang="ru-RU" sz="2374" b="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 userDrawn="1"/>
        </p:nvCxnSpPr>
        <p:spPr bwMode="auto">
          <a:xfrm flipH="1">
            <a:off x="20437624" y="13258142"/>
            <a:ext cx="2898935" cy="0"/>
          </a:xfrm>
          <a:prstGeom prst="line">
            <a:avLst/>
          </a:prstGeom>
          <a:noFill/>
          <a:ln w="9525" cap="flat">
            <a:solidFill>
              <a:schemeClr val="bg1">
                <a:lumMod val="75000"/>
              </a:schemeClr>
            </a:solidFill>
            <a:prstDash val="solid"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904134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1_Заголовок и подзаголовок копи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87"/>
          <a:stretch/>
        </p:blipFill>
        <p:spPr>
          <a:xfrm>
            <a:off x="11710421" y="1"/>
            <a:ext cx="12656238" cy="13716000"/>
          </a:xfrm>
          <a:prstGeom prst="rect">
            <a:avLst/>
          </a:prstGeom>
        </p:spPr>
      </p:pic>
      <p:sp>
        <p:nvSpPr>
          <p:cNvPr id="8" name="Прямоугольник 7"/>
          <p:cNvSpPr/>
          <p:nvPr userDrawn="1"/>
        </p:nvSpPr>
        <p:spPr>
          <a:xfrm>
            <a:off x="0" y="1"/>
            <a:ext cx="24366661" cy="1371599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alpha val="91000"/>
                </a:schemeClr>
              </a:gs>
              <a:gs pos="48000">
                <a:schemeClr val="bg1">
                  <a:lumMod val="9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67"/>
          </a:p>
        </p:txBody>
      </p:sp>
      <p:sp>
        <p:nvSpPr>
          <p:cNvPr id="14" name="Прямоугольник 13"/>
          <p:cNvSpPr/>
          <p:nvPr userDrawn="1"/>
        </p:nvSpPr>
        <p:spPr bwMode="auto">
          <a:xfrm rot="2700000">
            <a:off x="23598895" y="13155376"/>
            <a:ext cx="214952" cy="213197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50146" y="455983"/>
            <a:ext cx="3654013" cy="607977"/>
          </a:xfrm>
          <a:prstGeom prst="rect">
            <a:avLst/>
          </a:prstGeom>
        </p:spPr>
      </p:pic>
      <p:sp>
        <p:nvSpPr>
          <p:cNvPr id="19" name="Holder 6"/>
          <p:cNvSpPr txBox="1">
            <a:spLocks/>
          </p:cNvSpPr>
          <p:nvPr userDrawn="1"/>
        </p:nvSpPr>
        <p:spPr bwMode="auto">
          <a:xfrm>
            <a:off x="17788850" y="12615528"/>
            <a:ext cx="5547709" cy="68397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2374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2374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 userDrawn="1"/>
        </p:nvCxnSpPr>
        <p:spPr bwMode="auto">
          <a:xfrm flipH="1">
            <a:off x="20437624" y="13258142"/>
            <a:ext cx="2898935" cy="0"/>
          </a:xfrm>
          <a:prstGeom prst="line">
            <a:avLst/>
          </a:prstGeom>
          <a:noFill/>
          <a:ln w="9525" cap="flat">
            <a:solidFill>
              <a:schemeClr val="bg1">
                <a:lumMod val="75000"/>
              </a:schemeClr>
            </a:solidFill>
            <a:prstDash val="solid"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sp>
        <p:nvSpPr>
          <p:cNvPr id="16" name="Прямоугольник 15"/>
          <p:cNvSpPr/>
          <p:nvPr userDrawn="1"/>
        </p:nvSpPr>
        <p:spPr>
          <a:xfrm>
            <a:off x="1055271" y="759972"/>
            <a:ext cx="257714" cy="1209506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67"/>
          </a:p>
        </p:txBody>
      </p:sp>
    </p:spTree>
    <p:extLst>
      <p:ext uri="{BB962C8B-B14F-4D97-AF65-F5344CB8AC3E}">
        <p14:creationId xmlns:p14="http://schemas.microsoft.com/office/powerpoint/2010/main" val="1991630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6_Заголовок и подзаголовок копи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67279" y="-1"/>
            <a:ext cx="19616721" cy="13716001"/>
          </a:xfrm>
          <a:prstGeom prst="rect">
            <a:avLst/>
          </a:prstGeom>
        </p:spPr>
      </p:pic>
      <p:sp>
        <p:nvSpPr>
          <p:cNvPr id="8" name="Прямоугольник 7"/>
          <p:cNvSpPr/>
          <p:nvPr userDrawn="1"/>
        </p:nvSpPr>
        <p:spPr>
          <a:xfrm>
            <a:off x="0" y="1"/>
            <a:ext cx="24384000" cy="1371599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alpha val="87000"/>
                </a:schemeClr>
              </a:gs>
              <a:gs pos="48000">
                <a:schemeClr val="bg1">
                  <a:lumMod val="9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67"/>
          </a:p>
        </p:txBody>
      </p:sp>
      <p:sp>
        <p:nvSpPr>
          <p:cNvPr id="14" name="Прямоугольник 13"/>
          <p:cNvSpPr/>
          <p:nvPr userDrawn="1"/>
        </p:nvSpPr>
        <p:spPr bwMode="auto">
          <a:xfrm rot="2700000">
            <a:off x="23598895" y="13155376"/>
            <a:ext cx="214952" cy="213197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50146" y="455983"/>
            <a:ext cx="3654013" cy="607977"/>
          </a:xfrm>
          <a:prstGeom prst="rect">
            <a:avLst/>
          </a:prstGeom>
        </p:spPr>
      </p:pic>
      <p:sp>
        <p:nvSpPr>
          <p:cNvPr id="19" name="Holder 6"/>
          <p:cNvSpPr txBox="1">
            <a:spLocks/>
          </p:cNvSpPr>
          <p:nvPr userDrawn="1"/>
        </p:nvSpPr>
        <p:spPr bwMode="auto">
          <a:xfrm>
            <a:off x="17788850" y="12615528"/>
            <a:ext cx="5547709" cy="68397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2374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2374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 userDrawn="1"/>
        </p:nvCxnSpPr>
        <p:spPr bwMode="auto">
          <a:xfrm flipH="1">
            <a:off x="20437624" y="13258142"/>
            <a:ext cx="2898935" cy="0"/>
          </a:xfrm>
          <a:prstGeom prst="line">
            <a:avLst/>
          </a:prstGeom>
          <a:noFill/>
          <a:ln w="9525" cap="flat">
            <a:solidFill>
              <a:schemeClr val="bg1">
                <a:lumMod val="75000"/>
              </a:schemeClr>
            </a:solidFill>
            <a:prstDash val="solid"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sp>
        <p:nvSpPr>
          <p:cNvPr id="16" name="Прямоугольник 15"/>
          <p:cNvSpPr/>
          <p:nvPr userDrawn="1"/>
        </p:nvSpPr>
        <p:spPr>
          <a:xfrm>
            <a:off x="1055271" y="759972"/>
            <a:ext cx="257714" cy="1209506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67"/>
          </a:p>
        </p:txBody>
      </p:sp>
    </p:spTree>
    <p:extLst>
      <p:ext uri="{BB962C8B-B14F-4D97-AF65-F5344CB8AC3E}">
        <p14:creationId xmlns:p14="http://schemas.microsoft.com/office/powerpoint/2010/main" val="3824881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4_Заголовок и подзаголовок копи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012897" y="2"/>
            <a:ext cx="9371103" cy="1371500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 bwMode="auto">
          <a:xfrm>
            <a:off x="0" y="1"/>
            <a:ext cx="24384000" cy="13715999"/>
          </a:xfrm>
          <a:prstGeom prst="rect">
            <a:avLst/>
          </a:prstGeom>
          <a:gradFill flip="none" rotWithShape="1">
            <a:gsLst>
              <a:gs pos="20000">
                <a:srgbClr val="F2F2F2">
                  <a:alpha val="79000"/>
                </a:srgbClr>
              </a:gs>
              <a:gs pos="0">
                <a:schemeClr val="bg1">
                  <a:lumMod val="95000"/>
                  <a:alpha val="29000"/>
                </a:schemeClr>
              </a:gs>
              <a:gs pos="36000">
                <a:schemeClr val="bg1">
                  <a:lumMod val="9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67"/>
          </a:p>
        </p:txBody>
      </p:sp>
      <p:sp>
        <p:nvSpPr>
          <p:cNvPr id="14" name="Прямоугольник 13"/>
          <p:cNvSpPr/>
          <p:nvPr userDrawn="1"/>
        </p:nvSpPr>
        <p:spPr bwMode="auto">
          <a:xfrm rot="2700000">
            <a:off x="23598895" y="13155376"/>
            <a:ext cx="214952" cy="213197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50146" y="455983"/>
            <a:ext cx="3654013" cy="607977"/>
          </a:xfrm>
          <a:prstGeom prst="rect">
            <a:avLst/>
          </a:prstGeom>
        </p:spPr>
      </p:pic>
      <p:sp>
        <p:nvSpPr>
          <p:cNvPr id="19" name="Holder 6"/>
          <p:cNvSpPr txBox="1">
            <a:spLocks/>
          </p:cNvSpPr>
          <p:nvPr userDrawn="1"/>
        </p:nvSpPr>
        <p:spPr bwMode="auto">
          <a:xfrm>
            <a:off x="17788850" y="12615528"/>
            <a:ext cx="5547709" cy="68397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2374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2374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 userDrawn="1"/>
        </p:nvCxnSpPr>
        <p:spPr bwMode="auto">
          <a:xfrm flipH="1">
            <a:off x="20437624" y="13258142"/>
            <a:ext cx="2898935" cy="0"/>
          </a:xfrm>
          <a:prstGeom prst="line">
            <a:avLst/>
          </a:prstGeom>
          <a:noFill/>
          <a:ln w="9525" cap="flat">
            <a:solidFill>
              <a:schemeClr val="bg1">
                <a:lumMod val="75000"/>
              </a:schemeClr>
            </a:solidFill>
            <a:prstDash val="solid"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sp>
        <p:nvSpPr>
          <p:cNvPr id="16" name="Прямоугольник 15"/>
          <p:cNvSpPr/>
          <p:nvPr userDrawn="1"/>
        </p:nvSpPr>
        <p:spPr>
          <a:xfrm>
            <a:off x="1055271" y="759972"/>
            <a:ext cx="257714" cy="1209506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67"/>
          </a:p>
        </p:txBody>
      </p:sp>
    </p:spTree>
    <p:extLst>
      <p:ext uri="{BB962C8B-B14F-4D97-AF65-F5344CB8AC3E}">
        <p14:creationId xmlns:p14="http://schemas.microsoft.com/office/powerpoint/2010/main" val="777818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5_Заголовок и подзаголовок копи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0" r="12617"/>
          <a:stretch/>
        </p:blipFill>
        <p:spPr>
          <a:xfrm flipH="1">
            <a:off x="9372599" y="1"/>
            <a:ext cx="15011401" cy="13716000"/>
          </a:xfrm>
          <a:prstGeom prst="rect">
            <a:avLst/>
          </a:prstGeom>
        </p:spPr>
      </p:pic>
      <p:sp>
        <p:nvSpPr>
          <p:cNvPr id="8" name="Прямоугольник 7"/>
          <p:cNvSpPr/>
          <p:nvPr userDrawn="1"/>
        </p:nvSpPr>
        <p:spPr>
          <a:xfrm>
            <a:off x="0" y="1"/>
            <a:ext cx="24304340" cy="13715999"/>
          </a:xfrm>
          <a:prstGeom prst="rect">
            <a:avLst/>
          </a:prstGeom>
          <a:gradFill flip="none" rotWithShape="1">
            <a:gsLst>
              <a:gs pos="27000">
                <a:srgbClr val="F2F2F2">
                  <a:alpha val="83000"/>
                </a:srgbClr>
              </a:gs>
              <a:gs pos="0">
                <a:schemeClr val="bg1">
                  <a:lumMod val="95000"/>
                  <a:alpha val="0"/>
                </a:schemeClr>
              </a:gs>
              <a:gs pos="48000">
                <a:schemeClr val="bg1">
                  <a:lumMod val="9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67"/>
          </a:p>
        </p:txBody>
      </p:sp>
      <p:sp>
        <p:nvSpPr>
          <p:cNvPr id="14" name="Прямоугольник 13"/>
          <p:cNvSpPr/>
          <p:nvPr userDrawn="1"/>
        </p:nvSpPr>
        <p:spPr bwMode="auto">
          <a:xfrm rot="2700000">
            <a:off x="23598895" y="13155376"/>
            <a:ext cx="214952" cy="213197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50146" y="455983"/>
            <a:ext cx="3654013" cy="607977"/>
          </a:xfrm>
          <a:prstGeom prst="rect">
            <a:avLst/>
          </a:prstGeom>
        </p:spPr>
      </p:pic>
      <p:sp>
        <p:nvSpPr>
          <p:cNvPr id="19" name="Holder 6"/>
          <p:cNvSpPr txBox="1">
            <a:spLocks/>
          </p:cNvSpPr>
          <p:nvPr userDrawn="1"/>
        </p:nvSpPr>
        <p:spPr bwMode="auto">
          <a:xfrm>
            <a:off x="17788850" y="12615528"/>
            <a:ext cx="5547709" cy="68397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2374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2374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 userDrawn="1"/>
        </p:nvCxnSpPr>
        <p:spPr bwMode="auto">
          <a:xfrm flipH="1">
            <a:off x="20437624" y="13258142"/>
            <a:ext cx="2898935" cy="0"/>
          </a:xfrm>
          <a:prstGeom prst="line">
            <a:avLst/>
          </a:prstGeom>
          <a:noFill/>
          <a:ln w="9525" cap="flat">
            <a:solidFill>
              <a:schemeClr val="bg1">
                <a:lumMod val="75000"/>
              </a:schemeClr>
            </a:solidFill>
            <a:prstDash val="solid"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sp>
        <p:nvSpPr>
          <p:cNvPr id="16" name="Прямоугольник 15"/>
          <p:cNvSpPr/>
          <p:nvPr userDrawn="1"/>
        </p:nvSpPr>
        <p:spPr>
          <a:xfrm>
            <a:off x="1055271" y="759972"/>
            <a:ext cx="257714" cy="1209506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67"/>
          </a:p>
        </p:txBody>
      </p:sp>
    </p:spTree>
    <p:extLst>
      <p:ext uri="{BB962C8B-B14F-4D97-AF65-F5344CB8AC3E}">
        <p14:creationId xmlns:p14="http://schemas.microsoft.com/office/powerpoint/2010/main" val="2611230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2_Заголовок и подзаголовок копи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 userDrawn="1"/>
        </p:nvSpPr>
        <p:spPr>
          <a:xfrm>
            <a:off x="1055271" y="759972"/>
            <a:ext cx="257714" cy="1209506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67"/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50146" y="455983"/>
            <a:ext cx="3654013" cy="60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77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rcRect r="34343"/>
          <a:stretch/>
        </p:blipFill>
        <p:spPr bwMode="auto">
          <a:xfrm flipH="1">
            <a:off x="11664177" y="0"/>
            <a:ext cx="12719822" cy="13716000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 bwMode="auto">
          <a:xfrm>
            <a:off x="11530360" y="0"/>
            <a:ext cx="12853640" cy="13716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3600"/>
          </a:p>
        </p:txBody>
      </p:sp>
      <p:sp>
        <p:nvSpPr>
          <p:cNvPr id="9" name="Прямоугольник 8"/>
          <p:cNvSpPr/>
          <p:nvPr userDrawn="1"/>
        </p:nvSpPr>
        <p:spPr bwMode="auto">
          <a:xfrm rot="2700000">
            <a:off x="23598895" y="13155376"/>
            <a:ext cx="214952" cy="213197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50146" y="455983"/>
            <a:ext cx="3654013" cy="607977"/>
          </a:xfrm>
          <a:prstGeom prst="rect">
            <a:avLst/>
          </a:prstGeom>
        </p:spPr>
      </p:pic>
      <p:sp>
        <p:nvSpPr>
          <p:cNvPr id="12" name="Holder 6"/>
          <p:cNvSpPr txBox="1">
            <a:spLocks/>
          </p:cNvSpPr>
          <p:nvPr userDrawn="1"/>
        </p:nvSpPr>
        <p:spPr bwMode="auto">
          <a:xfrm>
            <a:off x="17788850" y="12615528"/>
            <a:ext cx="5547709" cy="68397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2374" b="0" smtClean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pPr/>
              <a:t>‹#›</a:t>
            </a:fld>
            <a:endParaRPr lang="ru-RU" sz="2374" b="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 userDrawn="1"/>
        </p:nvCxnSpPr>
        <p:spPr bwMode="auto">
          <a:xfrm flipH="1">
            <a:off x="20437624" y="13258142"/>
            <a:ext cx="2898935" cy="0"/>
          </a:xfrm>
          <a:prstGeom prst="line">
            <a:avLst/>
          </a:prstGeom>
          <a:noFill/>
          <a:ln w="9525" cap="flat">
            <a:solidFill>
              <a:schemeClr val="bg1">
                <a:lumMod val="75000"/>
              </a:schemeClr>
            </a:solidFill>
            <a:prstDash val="solid"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sp>
        <p:nvSpPr>
          <p:cNvPr id="14" name="Прямоугольник 13"/>
          <p:cNvSpPr/>
          <p:nvPr userDrawn="1"/>
        </p:nvSpPr>
        <p:spPr bwMode="auto">
          <a:xfrm>
            <a:off x="1055271" y="759972"/>
            <a:ext cx="257714" cy="1209506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67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2700000" scaled="1"/>
            <a:tileRect/>
          </a:gradFill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50146" y="455983"/>
            <a:ext cx="3654013" cy="607977"/>
          </a:xfrm>
          <a:prstGeom prst="rect">
            <a:avLst/>
          </a:prstGeom>
        </p:spPr>
      </p:pic>
      <p:sp>
        <p:nvSpPr>
          <p:cNvPr id="8" name="Прямоугольник 7"/>
          <p:cNvSpPr/>
          <p:nvPr userDrawn="1"/>
        </p:nvSpPr>
        <p:spPr bwMode="auto">
          <a:xfrm>
            <a:off x="1055271" y="759972"/>
            <a:ext cx="257714" cy="1209506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67"/>
          </a:p>
        </p:txBody>
      </p:sp>
    </p:spTree>
    <p:extLst>
      <p:ext uri="{BB962C8B-B14F-4D97-AF65-F5344CB8AC3E}">
        <p14:creationId xmlns:p14="http://schemas.microsoft.com/office/powerpoint/2010/main" val="1796902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 bwMode="auto"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pPr>
              <a:defRPr/>
            </a:pPr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 bwMode="auto"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pPr>
              <a:defRPr/>
            </a:pPr>
            <a:r>
              <a:t>Уровень текста 1</a:t>
            </a:r>
          </a:p>
          <a:p>
            <a:pPr lvl="1">
              <a:defRPr/>
            </a:pPr>
            <a:r>
              <a:t>Уровень текста 2</a:t>
            </a:r>
          </a:p>
          <a:p>
            <a:pPr lvl="2">
              <a:defRPr/>
            </a:pPr>
            <a:r>
              <a:t>Уровень текста 3</a:t>
            </a:r>
          </a:p>
          <a:p>
            <a:pPr lvl="3">
              <a:defRPr/>
            </a:pPr>
            <a:r>
              <a:t>Уровень текста 4</a:t>
            </a:r>
          </a:p>
          <a:p>
            <a:pPr lvl="4">
              <a:defRPr/>
            </a:pPr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77" r:id="rId2"/>
    <p:sldLayoutId id="2147483670" r:id="rId3"/>
    <p:sldLayoutId id="2147483680" r:id="rId4"/>
    <p:sldLayoutId id="2147483678" r:id="rId5"/>
    <p:sldLayoutId id="2147483679" r:id="rId6"/>
    <p:sldLayoutId id="2147483671" r:id="rId7"/>
    <p:sldLayoutId id="2147483664" r:id="rId8"/>
    <p:sldLayoutId id="2147483672" r:id="rId9"/>
    <p:sldLayoutId id="2147483675" r:id="rId10"/>
    <p:sldLayoutId id="2147483667" r:id="rId11"/>
    <p:sldLayoutId id="2147483668" r:id="rId12"/>
    <p:sldLayoutId id="2147483676" r:id="rId13"/>
  </p:sldLayoutIdLst>
  <p:txStyles>
    <p:titleStyle>
      <a:lvl1pPr marL="0" marR="0" indent="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1pPr>
      <a:lvl2pPr marL="0" marR="0" indent="4572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9144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3pPr>
      <a:lvl4pPr marL="0" marR="0" indent="13716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18288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5pPr>
      <a:lvl6pPr marL="0" marR="0" indent="22860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27432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32004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36576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9pPr>
    </p:titleStyle>
    <p:bodyStyle>
      <a:lvl1pPr marL="635000" marR="0" indent="-635000" algn="l" defTabSz="82550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defRPr sz="520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1pPr>
      <a:lvl2pPr marL="1270000" marR="0" indent="-635000" algn="l" defTabSz="82550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defRPr sz="520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2pPr>
      <a:lvl3pPr marL="1905000" marR="0" indent="-635000" algn="l" defTabSz="82550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defRPr sz="520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3pPr>
      <a:lvl4pPr marL="2540000" marR="0" indent="-635000" algn="l" defTabSz="82550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defRPr sz="520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4pPr>
      <a:lvl5pPr marL="3175000" marR="0" indent="-635000" algn="l" defTabSz="82550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defRPr sz="520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5pPr>
      <a:lvl6pPr marL="3810000" marR="0" indent="-635000" algn="l" defTabSz="82550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defRPr sz="520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6pPr>
      <a:lvl7pPr marL="4445000" marR="0" indent="-635000" algn="l" defTabSz="82550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defRPr sz="520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7pPr>
      <a:lvl8pPr marL="5080000" marR="0" indent="-635000" algn="l" defTabSz="82550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defRPr sz="520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8pPr>
      <a:lvl9pPr marL="5715000" marR="0" indent="-635000" algn="l" defTabSz="82550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defRPr sz="520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9pPr>
    </p:bodyStyle>
    <p:otherStyle>
      <a:lvl1pPr marL="0" marR="0" indent="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4572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9144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13716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18288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22860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27432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32004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3657600" algn="ctr" defTabSz="8255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9.png"/><Relationship Id="rId21" Type="http://schemas.openxmlformats.org/officeDocument/2006/relationships/image" Target="../media/image44.png"/><Relationship Id="rId34" Type="http://schemas.openxmlformats.org/officeDocument/2006/relationships/image" Target="../media/image57.png"/><Relationship Id="rId42" Type="http://schemas.openxmlformats.org/officeDocument/2006/relationships/image" Target="../media/image65.png"/><Relationship Id="rId47" Type="http://schemas.openxmlformats.org/officeDocument/2006/relationships/image" Target="../media/image70.png"/><Relationship Id="rId50" Type="http://schemas.openxmlformats.org/officeDocument/2006/relationships/image" Target="../media/image73.png"/><Relationship Id="rId55" Type="http://schemas.openxmlformats.org/officeDocument/2006/relationships/image" Target="../media/image78.png"/><Relationship Id="rId63" Type="http://schemas.openxmlformats.org/officeDocument/2006/relationships/image" Target="../media/image8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9.png"/><Relationship Id="rId29" Type="http://schemas.openxmlformats.org/officeDocument/2006/relationships/image" Target="../media/image52.png"/><Relationship Id="rId11" Type="http://schemas.openxmlformats.org/officeDocument/2006/relationships/image" Target="../media/image34.png"/><Relationship Id="rId24" Type="http://schemas.openxmlformats.org/officeDocument/2006/relationships/image" Target="../media/image47.png"/><Relationship Id="rId32" Type="http://schemas.openxmlformats.org/officeDocument/2006/relationships/image" Target="../media/image55.png"/><Relationship Id="rId37" Type="http://schemas.openxmlformats.org/officeDocument/2006/relationships/image" Target="../media/image60.png"/><Relationship Id="rId40" Type="http://schemas.openxmlformats.org/officeDocument/2006/relationships/image" Target="../media/image63.png"/><Relationship Id="rId45" Type="http://schemas.openxmlformats.org/officeDocument/2006/relationships/image" Target="../media/image68.png"/><Relationship Id="rId53" Type="http://schemas.openxmlformats.org/officeDocument/2006/relationships/image" Target="../media/image76.png"/><Relationship Id="rId58" Type="http://schemas.openxmlformats.org/officeDocument/2006/relationships/image" Target="../media/image81.png"/><Relationship Id="rId66" Type="http://schemas.openxmlformats.org/officeDocument/2006/relationships/image" Target="../media/image88.png"/><Relationship Id="rId5" Type="http://schemas.openxmlformats.org/officeDocument/2006/relationships/image" Target="../media/image28.png"/><Relationship Id="rId61" Type="http://schemas.openxmlformats.org/officeDocument/2006/relationships/image" Target="../media/image84.png"/><Relationship Id="rId19" Type="http://schemas.openxmlformats.org/officeDocument/2006/relationships/image" Target="../media/image4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Relationship Id="rId27" Type="http://schemas.openxmlformats.org/officeDocument/2006/relationships/image" Target="../media/image50.png"/><Relationship Id="rId30" Type="http://schemas.openxmlformats.org/officeDocument/2006/relationships/image" Target="../media/image53.png"/><Relationship Id="rId35" Type="http://schemas.openxmlformats.org/officeDocument/2006/relationships/image" Target="../media/image58.png"/><Relationship Id="rId43" Type="http://schemas.openxmlformats.org/officeDocument/2006/relationships/image" Target="../media/image66.png"/><Relationship Id="rId48" Type="http://schemas.openxmlformats.org/officeDocument/2006/relationships/image" Target="../media/image71.png"/><Relationship Id="rId56" Type="http://schemas.openxmlformats.org/officeDocument/2006/relationships/image" Target="../media/image79.png"/><Relationship Id="rId64" Type="http://schemas.openxmlformats.org/officeDocument/2006/relationships/image" Target="../media/image87.png"/><Relationship Id="rId8" Type="http://schemas.openxmlformats.org/officeDocument/2006/relationships/image" Target="../media/image31.png"/><Relationship Id="rId51" Type="http://schemas.openxmlformats.org/officeDocument/2006/relationships/image" Target="../media/image74.png"/><Relationship Id="rId3" Type="http://schemas.openxmlformats.org/officeDocument/2006/relationships/image" Target="../media/image26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5" Type="http://schemas.openxmlformats.org/officeDocument/2006/relationships/image" Target="../media/image48.png"/><Relationship Id="rId33" Type="http://schemas.openxmlformats.org/officeDocument/2006/relationships/image" Target="../media/image56.png"/><Relationship Id="rId38" Type="http://schemas.openxmlformats.org/officeDocument/2006/relationships/image" Target="../media/image61.png"/><Relationship Id="rId46" Type="http://schemas.openxmlformats.org/officeDocument/2006/relationships/image" Target="../media/image69.png"/><Relationship Id="rId59" Type="http://schemas.openxmlformats.org/officeDocument/2006/relationships/image" Target="../media/image82.png"/><Relationship Id="rId20" Type="http://schemas.openxmlformats.org/officeDocument/2006/relationships/image" Target="../media/image43.png"/><Relationship Id="rId41" Type="http://schemas.openxmlformats.org/officeDocument/2006/relationships/image" Target="../media/image64.png"/><Relationship Id="rId54" Type="http://schemas.openxmlformats.org/officeDocument/2006/relationships/image" Target="../media/image77.png"/><Relationship Id="rId6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5" Type="http://schemas.openxmlformats.org/officeDocument/2006/relationships/image" Target="../media/image38.png"/><Relationship Id="rId23" Type="http://schemas.openxmlformats.org/officeDocument/2006/relationships/image" Target="../media/image46.png"/><Relationship Id="rId28" Type="http://schemas.openxmlformats.org/officeDocument/2006/relationships/image" Target="../media/image51.png"/><Relationship Id="rId36" Type="http://schemas.openxmlformats.org/officeDocument/2006/relationships/image" Target="../media/image59.png"/><Relationship Id="rId49" Type="http://schemas.openxmlformats.org/officeDocument/2006/relationships/image" Target="../media/image72.png"/><Relationship Id="rId57" Type="http://schemas.openxmlformats.org/officeDocument/2006/relationships/image" Target="../media/image80.png"/><Relationship Id="rId10" Type="http://schemas.openxmlformats.org/officeDocument/2006/relationships/image" Target="../media/image33.png"/><Relationship Id="rId31" Type="http://schemas.openxmlformats.org/officeDocument/2006/relationships/image" Target="../media/image54.png"/><Relationship Id="rId44" Type="http://schemas.openxmlformats.org/officeDocument/2006/relationships/image" Target="../media/image67.png"/><Relationship Id="rId52" Type="http://schemas.openxmlformats.org/officeDocument/2006/relationships/image" Target="../media/image75.png"/><Relationship Id="rId60" Type="http://schemas.openxmlformats.org/officeDocument/2006/relationships/image" Target="../media/image83.png"/><Relationship Id="rId65" Type="http://schemas.openxmlformats.org/officeDocument/2006/relationships/hyperlink" Target="https://pmexcellence.com/pm-guide/" TargetMode="External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9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3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2.png"/><Relationship Id="rId5" Type="http://schemas.openxmlformats.org/officeDocument/2006/relationships/image" Target="../media/image91.svg"/><Relationship Id="rId4" Type="http://schemas.openxmlformats.org/officeDocument/2006/relationships/image" Target="../media/image9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5.png"/><Relationship Id="rId18" Type="http://schemas.openxmlformats.org/officeDocument/2006/relationships/image" Target="../media/image110.png"/><Relationship Id="rId26" Type="http://schemas.openxmlformats.org/officeDocument/2006/relationships/image" Target="../media/image118.png"/><Relationship Id="rId39" Type="http://schemas.openxmlformats.org/officeDocument/2006/relationships/image" Target="../media/image131.png"/><Relationship Id="rId21" Type="http://schemas.openxmlformats.org/officeDocument/2006/relationships/image" Target="../media/image113.png"/><Relationship Id="rId34" Type="http://schemas.openxmlformats.org/officeDocument/2006/relationships/image" Target="../media/image126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17" Type="http://schemas.openxmlformats.org/officeDocument/2006/relationships/image" Target="../media/image109.png"/><Relationship Id="rId25" Type="http://schemas.openxmlformats.org/officeDocument/2006/relationships/image" Target="../media/image117.png"/><Relationship Id="rId33" Type="http://schemas.openxmlformats.org/officeDocument/2006/relationships/image" Target="../media/image125.png"/><Relationship Id="rId38" Type="http://schemas.openxmlformats.org/officeDocument/2006/relationships/image" Target="../media/image130.png"/><Relationship Id="rId2" Type="http://schemas.openxmlformats.org/officeDocument/2006/relationships/slideLayout" Target="../slideLayouts/slideLayout9.xml"/><Relationship Id="rId16" Type="http://schemas.openxmlformats.org/officeDocument/2006/relationships/image" Target="../media/image108.png"/><Relationship Id="rId20" Type="http://schemas.openxmlformats.org/officeDocument/2006/relationships/image" Target="../media/image112.png"/><Relationship Id="rId29" Type="http://schemas.openxmlformats.org/officeDocument/2006/relationships/image" Target="../media/image121.png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24" Type="http://schemas.openxmlformats.org/officeDocument/2006/relationships/image" Target="../media/image116.png"/><Relationship Id="rId32" Type="http://schemas.openxmlformats.org/officeDocument/2006/relationships/image" Target="../media/image124.png"/><Relationship Id="rId37" Type="http://schemas.openxmlformats.org/officeDocument/2006/relationships/image" Target="../media/image129.png"/><Relationship Id="rId5" Type="http://schemas.openxmlformats.org/officeDocument/2006/relationships/image" Target="../media/image97.png"/><Relationship Id="rId15" Type="http://schemas.openxmlformats.org/officeDocument/2006/relationships/image" Target="../media/image107.png"/><Relationship Id="rId23" Type="http://schemas.openxmlformats.org/officeDocument/2006/relationships/image" Target="../media/image115.png"/><Relationship Id="rId28" Type="http://schemas.openxmlformats.org/officeDocument/2006/relationships/image" Target="../media/image120.png"/><Relationship Id="rId36" Type="http://schemas.openxmlformats.org/officeDocument/2006/relationships/image" Target="../media/image128.png"/><Relationship Id="rId10" Type="http://schemas.openxmlformats.org/officeDocument/2006/relationships/image" Target="../media/image102.png"/><Relationship Id="rId19" Type="http://schemas.openxmlformats.org/officeDocument/2006/relationships/image" Target="../media/image111.png"/><Relationship Id="rId31" Type="http://schemas.openxmlformats.org/officeDocument/2006/relationships/image" Target="../media/image123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Relationship Id="rId22" Type="http://schemas.openxmlformats.org/officeDocument/2006/relationships/image" Target="../media/image114.png"/><Relationship Id="rId27" Type="http://schemas.openxmlformats.org/officeDocument/2006/relationships/image" Target="../media/image119.png"/><Relationship Id="rId30" Type="http://schemas.openxmlformats.org/officeDocument/2006/relationships/image" Target="../media/image122.png"/><Relationship Id="rId35" Type="http://schemas.openxmlformats.org/officeDocument/2006/relationships/image" Target="../media/image127.png"/><Relationship Id="rId8" Type="http://schemas.openxmlformats.org/officeDocument/2006/relationships/image" Target="../media/image100.png"/><Relationship Id="rId3" Type="http://schemas.openxmlformats.org/officeDocument/2006/relationships/image" Target="../media/image9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2.png"/><Relationship Id="rId18" Type="http://schemas.openxmlformats.org/officeDocument/2006/relationships/image" Target="../media/image146.png"/><Relationship Id="rId26" Type="http://schemas.openxmlformats.org/officeDocument/2006/relationships/image" Target="../media/image154.png"/><Relationship Id="rId3" Type="http://schemas.openxmlformats.org/officeDocument/2006/relationships/image" Target="../media/image133.png"/><Relationship Id="rId21" Type="http://schemas.openxmlformats.org/officeDocument/2006/relationships/image" Target="../media/image149.png"/><Relationship Id="rId7" Type="http://schemas.openxmlformats.org/officeDocument/2006/relationships/image" Target="../media/image136.png"/><Relationship Id="rId12" Type="http://schemas.openxmlformats.org/officeDocument/2006/relationships/image" Target="../media/image141.png"/><Relationship Id="rId17" Type="http://schemas.openxmlformats.org/officeDocument/2006/relationships/image" Target="../media/image145.png"/><Relationship Id="rId25" Type="http://schemas.openxmlformats.org/officeDocument/2006/relationships/image" Target="../media/image153.png"/><Relationship Id="rId2" Type="http://schemas.openxmlformats.org/officeDocument/2006/relationships/image" Target="../media/image132.png"/><Relationship Id="rId16" Type="http://schemas.openxmlformats.org/officeDocument/2006/relationships/image" Target="../media/image144.png"/><Relationship Id="rId20" Type="http://schemas.openxmlformats.org/officeDocument/2006/relationships/image" Target="../media/image148.png"/><Relationship Id="rId29" Type="http://schemas.microsoft.com/office/2007/relationships/hdphoto" Target="../media/hdphoto4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24" Type="http://schemas.openxmlformats.org/officeDocument/2006/relationships/image" Target="../media/image152.png"/><Relationship Id="rId32" Type="http://schemas.openxmlformats.org/officeDocument/2006/relationships/image" Target="../media/image159.png"/><Relationship Id="rId5" Type="http://schemas.microsoft.com/office/2007/relationships/hdphoto" Target="../media/hdphoto2.wdp"/><Relationship Id="rId15" Type="http://schemas.microsoft.com/office/2007/relationships/hdphoto" Target="../media/hdphoto3.wdp"/><Relationship Id="rId23" Type="http://schemas.openxmlformats.org/officeDocument/2006/relationships/image" Target="../media/image151.png"/><Relationship Id="rId28" Type="http://schemas.openxmlformats.org/officeDocument/2006/relationships/image" Target="../media/image156.png"/><Relationship Id="rId10" Type="http://schemas.openxmlformats.org/officeDocument/2006/relationships/image" Target="../media/image139.png"/><Relationship Id="rId19" Type="http://schemas.openxmlformats.org/officeDocument/2006/relationships/image" Target="../media/image147.png"/><Relationship Id="rId31" Type="http://schemas.openxmlformats.org/officeDocument/2006/relationships/image" Target="../media/image158.png"/><Relationship Id="rId4" Type="http://schemas.openxmlformats.org/officeDocument/2006/relationships/image" Target="../media/image134.png"/><Relationship Id="rId9" Type="http://schemas.openxmlformats.org/officeDocument/2006/relationships/image" Target="../media/image138.png"/><Relationship Id="rId14" Type="http://schemas.openxmlformats.org/officeDocument/2006/relationships/image" Target="../media/image143.png"/><Relationship Id="rId22" Type="http://schemas.openxmlformats.org/officeDocument/2006/relationships/image" Target="../media/image150.png"/><Relationship Id="rId27" Type="http://schemas.openxmlformats.org/officeDocument/2006/relationships/image" Target="../media/image155.png"/><Relationship Id="rId30" Type="http://schemas.openxmlformats.org/officeDocument/2006/relationships/image" Target="../media/image1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3.png"/><Relationship Id="rId4" Type="http://schemas.openxmlformats.org/officeDocument/2006/relationships/image" Target="../media/image162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3749" y="11249125"/>
            <a:ext cx="1032547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0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Александр</a:t>
            </a:r>
            <a:r>
              <a:rPr lang="en-US" sz="40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Кутузов, </a:t>
            </a:r>
            <a:r>
              <a:rPr lang="ru-RU" sz="4000" dirty="0">
                <a:solidFill>
                  <a:srgbClr val="8C271A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PME</a:t>
            </a:r>
            <a:b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Приглашенный эксперт по управлению</a:t>
            </a:r>
          </a:p>
          <a:p>
            <a:pPr algn="l"/>
            <a:r>
              <a:rPr lang="ru-RU" sz="2800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мегапроектами</a:t>
            </a:r>
            <a:r>
              <a:rPr lang="ru-RU" sz="2800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компании PM </a:t>
            </a:r>
            <a:r>
              <a:rPr lang="ru-RU" sz="2800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Excellence</a:t>
            </a:r>
            <a:endParaRPr lang="ru-RU" sz="28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algn="l"/>
            <a:endParaRPr lang="ru-RU" sz="2800" dirty="0"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algn="l"/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68BAFED-7F6B-4E8D-8AAD-7BCC38C85120}"/>
              </a:ext>
            </a:extLst>
          </p:cNvPr>
          <p:cNvSpPr txBox="1">
            <a:spLocks/>
          </p:cNvSpPr>
          <p:nvPr/>
        </p:nvSpPr>
        <p:spPr bwMode="auto">
          <a:xfrm>
            <a:off x="1673749" y="7470775"/>
            <a:ext cx="11019693" cy="3502202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rmAutofit/>
          </a:bodyPr>
          <a:lstStyle>
            <a:lvl1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0" marR="0" indent="45720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marR="0" indent="91440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0" marR="0" indent="137160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marR="0" indent="182880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0" marR="0" indent="228600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0" marR="0" indent="274320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0" marR="0" indent="320040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0" marR="0" indent="365760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59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4800" b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PMGATE </a:t>
            </a:r>
            <a:r>
              <a:rPr lang="ru-RU" sz="48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– стандарт управления программой реализации мегапроекта</a:t>
            </a:r>
          </a:p>
        </p:txBody>
      </p:sp>
    </p:spTree>
    <p:extLst>
      <p:ext uri="{BB962C8B-B14F-4D97-AF65-F5344CB8AC3E}">
        <p14:creationId xmlns:p14="http://schemas.microsoft.com/office/powerpoint/2010/main" val="636704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Рисунок 10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61" y="6110779"/>
            <a:ext cx="16099418" cy="6816446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663" y="7246560"/>
            <a:ext cx="3181470" cy="101593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096" y="7769141"/>
            <a:ext cx="1029776" cy="1056942"/>
          </a:xfrm>
          <a:prstGeom prst="rect">
            <a:avLst/>
          </a:prstGeom>
        </p:spPr>
      </p:pic>
      <p:pic>
        <p:nvPicPr>
          <p:cNvPr id="81" name="Рисунок 8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574" y="9952458"/>
            <a:ext cx="4220356" cy="1382912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870" y="7268802"/>
            <a:ext cx="4267272" cy="3193044"/>
          </a:xfrm>
          <a:prstGeom prst="rect">
            <a:avLst/>
          </a:prstGeom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975" y="7700990"/>
            <a:ext cx="4647578" cy="2632476"/>
          </a:xfrm>
          <a:prstGeom prst="rect">
            <a:avLst/>
          </a:prstGeom>
        </p:spPr>
      </p:pic>
      <p:pic>
        <p:nvPicPr>
          <p:cNvPr id="80" name="Рисунок 7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629" y="8136307"/>
            <a:ext cx="1696538" cy="1217458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817" y="7590365"/>
            <a:ext cx="6554018" cy="43907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794" y="7594064"/>
            <a:ext cx="2043996" cy="742808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390" y="8718701"/>
            <a:ext cx="7927056" cy="3104146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992" y="9174653"/>
            <a:ext cx="6944200" cy="2778174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469" y="8817385"/>
            <a:ext cx="3921546" cy="2585554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681" y="7880106"/>
            <a:ext cx="3165882" cy="770480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994" y="7953929"/>
            <a:ext cx="2294156" cy="1116210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786" y="9098322"/>
            <a:ext cx="3180700" cy="21262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28" y="8353310"/>
            <a:ext cx="2072172" cy="7581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177" y="9287108"/>
            <a:ext cx="2279646" cy="7658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747" y="10557545"/>
            <a:ext cx="1995054" cy="72387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589" y="10115816"/>
            <a:ext cx="2008138" cy="71207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4421" y="10394527"/>
            <a:ext cx="2082418" cy="69926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140" y="7868986"/>
            <a:ext cx="1756296" cy="410916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192" y="8123385"/>
            <a:ext cx="2136208" cy="858070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668" y="9114252"/>
            <a:ext cx="2072172" cy="75049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904" y="8677515"/>
            <a:ext cx="1946664" cy="1098838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412" y="7807556"/>
            <a:ext cx="2131168" cy="1901504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644" y="8700167"/>
            <a:ext cx="529908" cy="525218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537" y="9096762"/>
            <a:ext cx="439570" cy="501308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859" y="9714991"/>
            <a:ext cx="1390318" cy="395118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730" y="8537394"/>
            <a:ext cx="1839768" cy="2237356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332" y="8286857"/>
            <a:ext cx="928528" cy="955694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490" y="8457750"/>
            <a:ext cx="2113880" cy="1061880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970" y="8606096"/>
            <a:ext cx="987792" cy="1264376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190" y="8170373"/>
            <a:ext cx="3459756" cy="819870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8982" y="9096764"/>
            <a:ext cx="602556" cy="686520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997" y="9609404"/>
            <a:ext cx="3074510" cy="765544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6709" y="10233982"/>
            <a:ext cx="1874342" cy="49142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556" y="9545364"/>
            <a:ext cx="2010700" cy="7325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917" y="8799094"/>
            <a:ext cx="2164382" cy="724876"/>
          </a:xfrm>
          <a:prstGeom prst="rect">
            <a:avLst/>
          </a:prstGeom>
        </p:spPr>
      </p:pic>
      <p:pic>
        <p:nvPicPr>
          <p:cNvPr id="113" name="Рисунок 112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490" y="11873411"/>
            <a:ext cx="6071408" cy="1607062"/>
          </a:xfrm>
          <a:prstGeom prst="rect">
            <a:avLst/>
          </a:prstGeom>
        </p:spPr>
      </p:pic>
      <p:pic>
        <p:nvPicPr>
          <p:cNvPr id="116" name="Рисунок 115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5" y="10958351"/>
            <a:ext cx="5506626" cy="13734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395723" y="1338164"/>
            <a:ext cx="7458622" cy="1172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dirty="0">
                <a:solidFill>
                  <a:srgbClr val="9025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Предпосылки</a:t>
            </a:r>
          </a:p>
          <a:p>
            <a:pPr algn="l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90" indent="-685790" algn="l">
              <a:buClr>
                <a:srgbClr val="902513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Богатый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практический опыт команды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PM Excellence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894" indent="-342894" algn="l">
              <a:buClr>
                <a:srgbClr val="902513"/>
              </a:buClr>
              <a:buFont typeface="Arial" panose="020B0604020202020204" pitchFamily="34" charset="0"/>
              <a:buChar char="•"/>
            </a:pPr>
            <a:endParaRPr lang="ru-RU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90" indent="-685790" algn="l">
              <a:buClr>
                <a:srgbClr val="902513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Большая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потребность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 проектов</a:t>
            </a:r>
            <a:r>
              <a:rPr lang="ru-RU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 в практическом руководстве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 по УП (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Делай раз, делай два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894" indent="-342894" algn="l">
              <a:buClr>
                <a:srgbClr val="902513"/>
              </a:buClr>
              <a:buFont typeface="Arial" panose="020B0604020202020204" pitchFamily="34" charset="0"/>
              <a:buChar char="•"/>
            </a:pPr>
            <a:endParaRPr lang="ru-RU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90" indent="-685790" algn="l">
              <a:buClr>
                <a:srgbClr val="902513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Уход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PMBOK 7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от практичной процессной модели к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излишне широкому толкованию областей управления проектами </a:t>
            </a:r>
          </a:p>
          <a:p>
            <a:pPr algn="l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800" dirty="0">
                <a:solidFill>
                  <a:srgbClr val="9025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Принципы создания </a:t>
            </a:r>
            <a:r>
              <a:rPr lang="en-US" sz="2800" dirty="0">
                <a:solidFill>
                  <a:srgbClr val="9025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 Guide </a:t>
            </a:r>
            <a:endParaRPr lang="ru-RU" sz="2800" dirty="0">
              <a:solidFill>
                <a:srgbClr val="9025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800" dirty="0">
              <a:solidFill>
                <a:srgbClr val="9025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90" indent="-685790" algn="l">
              <a:buClr>
                <a:srgbClr val="902513"/>
              </a:buClr>
              <a:buAutoNum type="arabicPeriod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«Больше можно, меньше нельзя»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Минимально необходимые, но обязательные процессы</a:t>
            </a:r>
          </a:p>
          <a:p>
            <a:pPr marL="685790" indent="-685790" algn="l">
              <a:buClr>
                <a:srgbClr val="902513"/>
              </a:buClr>
              <a:buAutoNum type="arabicPeriod"/>
            </a:pP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90" indent="-685790" algn="l">
              <a:buClr>
                <a:srgbClr val="902513"/>
              </a:buClr>
              <a:buAutoNum type="arabicPeriod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Открытость.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Стандарт может быть использован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без разрешения, но со ссылкой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PM Excellence </a:t>
            </a:r>
            <a:endParaRPr lang="ru-RU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90" indent="-685790" algn="l">
              <a:buClr>
                <a:srgbClr val="902513"/>
              </a:buClr>
              <a:buAutoNum type="arabicPeriod"/>
            </a:pPr>
            <a:endParaRPr lang="ru-RU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90" indent="-685790" algn="l">
              <a:buClr>
                <a:srgbClr val="902513"/>
              </a:buClr>
              <a:buFontTx/>
              <a:buAutoNum type="arabicPeriod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Отражение практики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PM Excellence.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 Копирование существующих стандартов и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или создание уникальных подходов не является самоцелью создания стандарта. Все положения стандарта являются отражением практики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PM Excellence </a:t>
            </a:r>
            <a:endParaRPr lang="ru-RU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90" indent="-685790" algn="l">
              <a:buClr>
                <a:srgbClr val="902513"/>
              </a:buClr>
              <a:buFontTx/>
              <a:buAutoNum type="arabicPeriod"/>
            </a:pPr>
            <a:endParaRPr lang="ru-RU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90" indent="-685790" algn="l">
              <a:buClr>
                <a:srgbClr val="902513"/>
              </a:buClr>
              <a:buAutoNum type="arabicPeriod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Принятие де-факто из-за практической ценности.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Мы стремимся к тому, чтобы стандарт был принят к использованию исходя из его практической ценности, а не юридического статуса. Поэтому у нас нет цели принятия стандарта на официальном уровне в государственных структурах.</a:t>
            </a:r>
          </a:p>
          <a:p>
            <a:pPr marL="685790" indent="-685790" algn="l">
              <a:buClr>
                <a:srgbClr val="902513"/>
              </a:buClr>
              <a:buAutoNum type="arabicPeriod"/>
            </a:pPr>
            <a:endParaRPr lang="ru-RU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90" indent="-685790" algn="l">
              <a:buClr>
                <a:srgbClr val="902513"/>
              </a:buClr>
              <a:buAutoNum type="arabicPeriod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Отправная точка в создании дерева стандартов.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подлежит дальнейшему развитию через выпуск новых версий </a:t>
            </a:r>
          </a:p>
          <a:p>
            <a:pPr algn="l"/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7" name="Рисунок 116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716" y="3497414"/>
            <a:ext cx="448004" cy="4649268"/>
          </a:xfrm>
          <a:prstGeom prst="rect">
            <a:avLst/>
          </a:prstGeom>
        </p:spPr>
      </p:pic>
      <p:pic>
        <p:nvPicPr>
          <p:cNvPr id="120" name="Рисунок 119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822" y="4269542"/>
            <a:ext cx="448004" cy="4649268"/>
          </a:xfrm>
          <a:prstGeom prst="rect">
            <a:avLst/>
          </a:prstGeom>
        </p:spPr>
      </p:pic>
      <p:pic>
        <p:nvPicPr>
          <p:cNvPr id="121" name="Рисунок 120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942" y="4713628"/>
            <a:ext cx="448004" cy="4649268"/>
          </a:xfrm>
          <a:prstGeom prst="rect">
            <a:avLst/>
          </a:prstGeom>
        </p:spPr>
      </p:pic>
      <p:pic>
        <p:nvPicPr>
          <p:cNvPr id="122" name="Рисунок 121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050" y="3407544"/>
            <a:ext cx="448004" cy="4649268"/>
          </a:xfrm>
          <a:prstGeom prst="rect">
            <a:avLst/>
          </a:prstGeom>
        </p:spPr>
      </p:pic>
      <p:pic>
        <p:nvPicPr>
          <p:cNvPr id="118" name="Рисунок 117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284" y="5141042"/>
            <a:ext cx="398224" cy="5022608"/>
          </a:xfrm>
          <a:prstGeom prst="rect">
            <a:avLst/>
          </a:prstGeom>
        </p:spPr>
      </p:pic>
      <p:pic>
        <p:nvPicPr>
          <p:cNvPr id="119" name="Рисунок 118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588" y="5318948"/>
            <a:ext cx="435556" cy="5493000"/>
          </a:xfrm>
          <a:prstGeom prst="rect">
            <a:avLst/>
          </a:prstGeom>
        </p:spPr>
      </p:pic>
      <p:pic>
        <p:nvPicPr>
          <p:cNvPr id="125" name="Рисунок 124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4826" y="6363552"/>
            <a:ext cx="448004" cy="4649268"/>
          </a:xfrm>
          <a:prstGeom prst="rect">
            <a:avLst/>
          </a:prstGeom>
        </p:spPr>
      </p:pic>
      <p:pic>
        <p:nvPicPr>
          <p:cNvPr id="123" name="Рисунок 122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872" y="4071222"/>
            <a:ext cx="448004" cy="4649268"/>
          </a:xfrm>
          <a:prstGeom prst="rect">
            <a:avLst/>
          </a:prstGeom>
        </p:spPr>
      </p:pic>
      <p:pic>
        <p:nvPicPr>
          <p:cNvPr id="107" name="Рисунок 106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00" y="1338164"/>
            <a:ext cx="16099416" cy="7318774"/>
          </a:xfrm>
          <a:prstGeom prst="rect">
            <a:avLst/>
          </a:prstGeom>
        </p:spPr>
      </p:pic>
      <p:pic>
        <p:nvPicPr>
          <p:cNvPr id="106" name="Рисунок 105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519" y="3776107"/>
            <a:ext cx="4699958" cy="2494914"/>
          </a:xfrm>
          <a:prstGeom prst="rect">
            <a:avLst/>
          </a:prstGeom>
        </p:spPr>
      </p:pic>
      <p:pic>
        <p:nvPicPr>
          <p:cNvPr id="99" name="Рисунок 98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697" y="3796933"/>
            <a:ext cx="576378" cy="602150"/>
          </a:xfrm>
          <a:prstGeom prst="rect">
            <a:avLst/>
          </a:prstGeom>
        </p:spPr>
      </p:pic>
      <p:pic>
        <p:nvPicPr>
          <p:cNvPr id="100" name="Рисунок 99"/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596" y="3427172"/>
            <a:ext cx="2988644" cy="877768"/>
          </a:xfrm>
          <a:prstGeom prst="rect">
            <a:avLst/>
          </a:prstGeom>
        </p:spPr>
      </p:pic>
      <p:pic>
        <p:nvPicPr>
          <p:cNvPr id="101" name="Рисунок 100"/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264" y="4220626"/>
            <a:ext cx="2446016" cy="663328"/>
          </a:xfrm>
          <a:prstGeom prst="rect">
            <a:avLst/>
          </a:prstGeom>
        </p:spPr>
      </p:pic>
      <p:pic>
        <p:nvPicPr>
          <p:cNvPr id="102" name="Рисунок 101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148" y="3588023"/>
            <a:ext cx="346764" cy="395966"/>
          </a:xfrm>
          <a:prstGeom prst="rect">
            <a:avLst/>
          </a:prstGeom>
        </p:spPr>
      </p:pic>
      <p:pic>
        <p:nvPicPr>
          <p:cNvPr id="103" name="Рисунок 102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662" y="3562525"/>
            <a:ext cx="2235224" cy="1187902"/>
          </a:xfrm>
          <a:prstGeom prst="rect">
            <a:avLst/>
          </a:prstGeom>
        </p:spPr>
      </p:pic>
      <p:pic>
        <p:nvPicPr>
          <p:cNvPr id="104" name="Рисунок 103"/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821" y="4431922"/>
            <a:ext cx="304590" cy="349104"/>
          </a:xfrm>
          <a:prstGeom prst="rect">
            <a:avLst/>
          </a:prstGeom>
        </p:spPr>
      </p:pic>
      <p:pic>
        <p:nvPicPr>
          <p:cNvPr id="105" name="Рисунок 104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7568" y="5158034"/>
            <a:ext cx="1633072" cy="1314424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966" y="1793931"/>
            <a:ext cx="2107664" cy="1607062"/>
          </a:xfrm>
          <a:prstGeom prst="rect">
            <a:avLst/>
          </a:prstGeom>
        </p:spPr>
      </p:pic>
      <p:pic>
        <p:nvPicPr>
          <p:cNvPr id="115" name="Рисунок 114"/>
          <p:cNvPicPr>
            <a:picLocks noChangeAspect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88" y="2583332"/>
            <a:ext cx="3529888" cy="1049980"/>
          </a:xfrm>
          <a:prstGeom prst="rect">
            <a:avLst/>
          </a:prstGeom>
        </p:spPr>
      </p:pic>
      <p:pic>
        <p:nvPicPr>
          <p:cNvPr id="90" name="Рисунок 89"/>
          <p:cNvPicPr>
            <a:picLocks noChangeAspect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366" y="3326591"/>
            <a:ext cx="2252000" cy="820954"/>
          </a:xfrm>
          <a:prstGeom prst="rect">
            <a:avLst/>
          </a:prstGeom>
        </p:spPr>
      </p:pic>
      <p:pic>
        <p:nvPicPr>
          <p:cNvPr id="93" name="Рисунок 92"/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843" y="2996420"/>
            <a:ext cx="3405950" cy="929128"/>
          </a:xfrm>
          <a:prstGeom prst="rect">
            <a:avLst/>
          </a:prstGeom>
        </p:spPr>
      </p:pic>
      <p:pic>
        <p:nvPicPr>
          <p:cNvPr id="94" name="Рисунок 93"/>
          <p:cNvPicPr>
            <a:picLocks noChangeAspect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476" y="3963537"/>
            <a:ext cx="2125248" cy="799546"/>
          </a:xfrm>
          <a:prstGeom prst="rect">
            <a:avLst/>
          </a:prstGeom>
        </p:spPr>
      </p:pic>
      <p:pic>
        <p:nvPicPr>
          <p:cNvPr id="95" name="Рисунок 94"/>
          <p:cNvPicPr>
            <a:picLocks noChangeAspect="1"/>
          </p:cNvPicPr>
          <p:nvPr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776" y="4769069"/>
            <a:ext cx="2160664" cy="663878"/>
          </a:xfrm>
          <a:prstGeom prst="rect">
            <a:avLst/>
          </a:prstGeom>
        </p:spPr>
      </p:pic>
      <p:pic>
        <p:nvPicPr>
          <p:cNvPr id="96" name="Рисунок 95"/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902" y="5087670"/>
            <a:ext cx="2056740" cy="677064"/>
          </a:xfrm>
          <a:prstGeom prst="rect">
            <a:avLst/>
          </a:prstGeom>
        </p:spPr>
      </p:pic>
      <p:pic>
        <p:nvPicPr>
          <p:cNvPr id="97" name="Рисунок 96"/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3462" y="5976478"/>
            <a:ext cx="2026632" cy="804656"/>
          </a:xfrm>
          <a:prstGeom prst="rect">
            <a:avLst/>
          </a:prstGeom>
        </p:spPr>
      </p:pic>
      <p:pic>
        <p:nvPicPr>
          <p:cNvPr id="98" name="Рисунок 97"/>
          <p:cNvPicPr>
            <a:picLocks noChangeAspect="1"/>
          </p:cNvPicPr>
          <p:nvPr/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683" y="4145978"/>
            <a:ext cx="2028986" cy="660900"/>
          </a:xfrm>
          <a:prstGeom prst="rect">
            <a:avLst/>
          </a:prstGeom>
        </p:spPr>
      </p:pic>
      <p:pic>
        <p:nvPicPr>
          <p:cNvPr id="92" name="Рисунок 91"/>
          <p:cNvPicPr>
            <a:picLocks noChangeAspect="1"/>
          </p:cNvPicPr>
          <p:nvPr/>
        </p:nvPicPr>
        <p:blipFill>
          <a:blip r:embed="rId6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047" y="4543256"/>
            <a:ext cx="2088310" cy="6902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9574" y="12503813"/>
            <a:ext cx="2560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v. 1.0 </a:t>
            </a:r>
            <a:r>
              <a:rPr lang="ru-MD" sz="2000" dirty="0">
                <a:latin typeface="Arial" panose="020B0604020202020204" pitchFamily="34" charset="0"/>
                <a:cs typeface="Arial" panose="020B0604020202020204" pitchFamily="34" charset="0"/>
              </a:rPr>
              <a:t>от 06.1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MD" sz="2000" dirty="0">
                <a:latin typeface="Arial" panose="020B0604020202020204" pitchFamily="34" charset="0"/>
                <a:cs typeface="Arial" panose="020B0604020202020204" pitchFamily="34" charset="0"/>
              </a:rPr>
              <a:t>.2022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99790" y="12972663"/>
            <a:ext cx="3776996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b="0" u="sng" dirty="0">
                <a:latin typeface="Arial" panose="020B0604020202020204" pitchFamily="34" charset="0"/>
                <a:cs typeface="Arial" panose="020B0604020202020204" pitchFamily="34" charset="0"/>
                <a:hlinkClick r:id="rId65"/>
              </a:rPr>
              <a:t>https://pmexcellence.com/pm-guide/</a:t>
            </a:r>
            <a:endParaRPr lang="en-US" sz="17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5" name="Рисунок 74"/>
          <p:cNvPicPr>
            <a:picLocks noChangeAspect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36" y="10462995"/>
            <a:ext cx="1963868" cy="1963868"/>
          </a:xfrm>
          <a:prstGeom prst="rect">
            <a:avLst/>
          </a:prstGeom>
        </p:spPr>
      </p:pic>
      <p:sp>
        <p:nvSpPr>
          <p:cNvPr id="76" name="Заголовок слайда"/>
          <p:cNvSpPr txBox="1"/>
          <p:nvPr/>
        </p:nvSpPr>
        <p:spPr>
          <a:xfrm>
            <a:off x="1719659" y="897917"/>
            <a:ext cx="17873430" cy="64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5900" b="0">
                <a:solidFill>
                  <a:srgbClr val="0066F4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lnSpc>
                <a:spcPts val="4200"/>
              </a:lnSpc>
              <a:defRPr/>
            </a:pPr>
            <a:r>
              <a:rPr lang="ru-RU" sz="4000" b="1" dirty="0">
                <a:solidFill>
                  <a:srgbClr val="8F26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 управления проектом </a:t>
            </a:r>
            <a:r>
              <a:rPr lang="en-US" sz="4000" b="1" dirty="0">
                <a:solidFill>
                  <a:srgbClr val="8F26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PMGUIDE</a:t>
            </a:r>
            <a:r>
              <a:rPr lang="ru-RU" sz="4000" b="1" dirty="0">
                <a:solidFill>
                  <a:srgbClr val="8F26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  <a:endParaRPr lang="en-US" sz="4000" b="1" dirty="0">
              <a:solidFill>
                <a:srgbClr val="8F26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706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Прямоугольник: скругленные углы 65">
            <a:extLst>
              <a:ext uri="{FF2B5EF4-FFF2-40B4-BE49-F238E27FC236}">
                <a16:creationId xmlns:a16="http://schemas.microsoft.com/office/drawing/2014/main" id="{77B83C71-2A86-0D5E-C8BD-B48118FD6AC1}"/>
              </a:ext>
            </a:extLst>
          </p:cNvPr>
          <p:cNvSpPr/>
          <p:nvPr/>
        </p:nvSpPr>
        <p:spPr>
          <a:xfrm rot="16200000">
            <a:off x="9589286" y="-7453644"/>
            <a:ext cx="5172032" cy="24192000"/>
          </a:xfrm>
          <a:prstGeom prst="roundRect">
            <a:avLst>
              <a:gd name="adj" fmla="val 2455"/>
            </a:avLst>
          </a:prstGeom>
          <a:solidFill>
            <a:srgbClr val="D6DCE5">
              <a:alpha val="50196"/>
            </a:srgbClr>
          </a:solidFill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5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Прямоугольник: скругленные углы 67">
            <a:extLst>
              <a:ext uri="{FF2B5EF4-FFF2-40B4-BE49-F238E27FC236}">
                <a16:creationId xmlns:a16="http://schemas.microsoft.com/office/drawing/2014/main" id="{4C93C058-8D7D-0714-F00A-58BE11AD5FB3}"/>
              </a:ext>
            </a:extLst>
          </p:cNvPr>
          <p:cNvSpPr/>
          <p:nvPr/>
        </p:nvSpPr>
        <p:spPr>
          <a:xfrm rot="16200000">
            <a:off x="10187033" y="-1243942"/>
            <a:ext cx="3966149" cy="24183930"/>
          </a:xfrm>
          <a:prstGeom prst="roundRect">
            <a:avLst>
              <a:gd name="adj" fmla="val 2455"/>
            </a:avLst>
          </a:prstGeom>
          <a:solidFill>
            <a:srgbClr val="D6DCE5">
              <a:alpha val="50196"/>
            </a:srgbClr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5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62813938-353B-0B56-4556-98B2CEDCC342}"/>
              </a:ext>
            </a:extLst>
          </p:cNvPr>
          <p:cNvSpPr/>
          <p:nvPr/>
        </p:nvSpPr>
        <p:spPr>
          <a:xfrm rot="16200000">
            <a:off x="10164589" y="-4634852"/>
            <a:ext cx="4019113" cy="2419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598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18173A-C434-4B6A-216F-E30444E5E221}"/>
              </a:ext>
            </a:extLst>
          </p:cNvPr>
          <p:cNvSpPr txBox="1"/>
          <p:nvPr/>
        </p:nvSpPr>
        <p:spPr>
          <a:xfrm>
            <a:off x="22499383" y="2343214"/>
            <a:ext cx="16658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</a:t>
            </a:r>
          </a:p>
          <a:p>
            <a:pPr algn="r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</a:t>
            </a:r>
          </a:p>
        </p:txBody>
      </p:sp>
      <p:pic>
        <p:nvPicPr>
          <p:cNvPr id="4" name="Рисунок 3" descr="Пользователь">
            <a:extLst>
              <a:ext uri="{FF2B5EF4-FFF2-40B4-BE49-F238E27FC236}">
                <a16:creationId xmlns:a16="http://schemas.microsoft.com/office/drawing/2014/main" id="{4E06F008-9400-CAD0-5DED-529585E41B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7173" y="2058273"/>
            <a:ext cx="1292710" cy="12927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1A93E-BA5E-F3DC-9B04-2BDB0028D59F}"/>
              </a:ext>
            </a:extLst>
          </p:cNvPr>
          <p:cNvSpPr txBox="1"/>
          <p:nvPr/>
        </p:nvSpPr>
        <p:spPr>
          <a:xfrm>
            <a:off x="20505760" y="1588332"/>
            <a:ext cx="205857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200" dirty="0">
                <a:solidFill>
                  <a:srgbClr val="686F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Изменение</a:t>
            </a:r>
          </a:p>
          <a:p>
            <a:pPr algn="ctr"/>
            <a:r>
              <a:rPr lang="ru-RU" sz="2200" dirty="0">
                <a:solidFill>
                  <a:srgbClr val="686F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плана выгод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019BD1-222A-C13D-0872-A3CAE93F4259}"/>
              </a:ext>
            </a:extLst>
          </p:cNvPr>
          <p:cNvSpPr txBox="1"/>
          <p:nvPr/>
        </p:nvSpPr>
        <p:spPr>
          <a:xfrm>
            <a:off x="15870113" y="4839001"/>
            <a:ext cx="18181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>
                <a:solidFill>
                  <a:srgbClr val="686F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Эскалирует</a:t>
            </a:r>
          </a:p>
        </p:txBody>
      </p:sp>
      <p:pic>
        <p:nvPicPr>
          <p:cNvPr id="18" name="Рисунок 17" descr="Пользователь">
            <a:extLst>
              <a:ext uri="{FF2B5EF4-FFF2-40B4-BE49-F238E27FC236}">
                <a16:creationId xmlns:a16="http://schemas.microsoft.com/office/drawing/2014/main" id="{3EFF34D8-C77D-6893-721D-A8B27DA051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477432" y="10345360"/>
            <a:ext cx="584492" cy="584492"/>
          </a:xfrm>
          <a:prstGeom prst="rect">
            <a:avLst/>
          </a:prstGeom>
        </p:spPr>
      </p:pic>
      <p:pic>
        <p:nvPicPr>
          <p:cNvPr id="19" name="Рисунок 18" descr="Пользователь">
            <a:extLst>
              <a:ext uri="{FF2B5EF4-FFF2-40B4-BE49-F238E27FC236}">
                <a16:creationId xmlns:a16="http://schemas.microsoft.com/office/drawing/2014/main" id="{882F9106-EBAC-D271-25DD-454E5FB5D0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372854" y="10345360"/>
            <a:ext cx="584492" cy="584492"/>
          </a:xfrm>
          <a:prstGeom prst="rect">
            <a:avLst/>
          </a:prstGeom>
        </p:spPr>
      </p:pic>
      <p:pic>
        <p:nvPicPr>
          <p:cNvPr id="20" name="Рисунок 19" descr="Пользователь">
            <a:extLst>
              <a:ext uri="{FF2B5EF4-FFF2-40B4-BE49-F238E27FC236}">
                <a16:creationId xmlns:a16="http://schemas.microsoft.com/office/drawing/2014/main" id="{7B45D718-8289-54BF-77C5-029264EE45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268278" y="10345360"/>
            <a:ext cx="584492" cy="584492"/>
          </a:xfrm>
          <a:prstGeom prst="rect">
            <a:avLst/>
          </a:prstGeom>
        </p:spPr>
      </p:pic>
      <p:sp>
        <p:nvSpPr>
          <p:cNvPr id="30" name="Скругленный прямоугольник 11">
            <a:extLst>
              <a:ext uri="{FF2B5EF4-FFF2-40B4-BE49-F238E27FC236}">
                <a16:creationId xmlns:a16="http://schemas.microsoft.com/office/drawing/2014/main" id="{87A29ADB-08DB-1933-B51B-4E166630C03F}"/>
              </a:ext>
            </a:extLst>
          </p:cNvPr>
          <p:cNvSpPr/>
          <p:nvPr/>
        </p:nvSpPr>
        <p:spPr bwMode="auto">
          <a:xfrm>
            <a:off x="14897244" y="11549554"/>
            <a:ext cx="1728000" cy="432000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1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Соединитель: уступ 33">
            <a:extLst>
              <a:ext uri="{FF2B5EF4-FFF2-40B4-BE49-F238E27FC236}">
                <a16:creationId xmlns:a16="http://schemas.microsoft.com/office/drawing/2014/main" id="{28655A4D-87EB-28F9-D3C7-200E67C6F3FF}"/>
              </a:ext>
            </a:extLst>
          </p:cNvPr>
          <p:cNvCxnSpPr>
            <a:cxnSpLocks/>
            <a:endCxn id="58" idx="3"/>
          </p:cNvCxnSpPr>
          <p:nvPr/>
        </p:nvCxnSpPr>
        <p:spPr>
          <a:xfrm rot="5400000">
            <a:off x="18304030" y="3356224"/>
            <a:ext cx="3652329" cy="2986677"/>
          </a:xfrm>
          <a:prstGeom prst="bentConnector2">
            <a:avLst/>
          </a:prstGeom>
          <a:ln w="28575">
            <a:solidFill>
              <a:srgbClr val="686F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DC1AD3CE-0749-64A3-3449-8A8BD58290EE}"/>
              </a:ext>
            </a:extLst>
          </p:cNvPr>
          <p:cNvSpPr txBox="1"/>
          <p:nvPr/>
        </p:nvSpPr>
        <p:spPr>
          <a:xfrm>
            <a:off x="12868020" y="11127397"/>
            <a:ext cx="1821332" cy="76944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sz="2200" dirty="0">
                <a:solidFill>
                  <a:srgbClr val="686F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Изменение </a:t>
            </a:r>
          </a:p>
          <a:p>
            <a:pPr algn="ctr"/>
            <a:r>
              <a:rPr lang="ru-RU" sz="2200" dirty="0">
                <a:solidFill>
                  <a:srgbClr val="686F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проекте </a:t>
            </a: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7199D104-1F85-101A-E5DD-3F76D8B485C7}"/>
              </a:ext>
            </a:extLst>
          </p:cNvPr>
          <p:cNvSpPr/>
          <p:nvPr/>
        </p:nvSpPr>
        <p:spPr>
          <a:xfrm>
            <a:off x="12600698" y="11033156"/>
            <a:ext cx="2240396" cy="975472"/>
          </a:xfrm>
          <a:prstGeom prst="ellipse">
            <a:avLst/>
          </a:prstGeom>
          <a:noFill/>
          <a:ln w="19050">
            <a:solidFill>
              <a:srgbClr val="686F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598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Пятиугольник 79">
            <a:extLst>
              <a:ext uri="{FF2B5EF4-FFF2-40B4-BE49-F238E27FC236}">
                <a16:creationId xmlns:a16="http://schemas.microsoft.com/office/drawing/2014/main" id="{1E220FFA-A4EF-5CB2-3A3C-B5B4B98FDA1D}"/>
              </a:ext>
            </a:extLst>
          </p:cNvPr>
          <p:cNvSpPr/>
          <p:nvPr/>
        </p:nvSpPr>
        <p:spPr bwMode="auto">
          <a:xfrm>
            <a:off x="16394398" y="3447920"/>
            <a:ext cx="3013036" cy="784564"/>
          </a:xfrm>
          <a:prstGeom prst="homePlate">
            <a:avLst>
              <a:gd name="adj" fmla="val 50000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программы 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Скругленный прямоугольник 19">
            <a:extLst>
              <a:ext uri="{FF2B5EF4-FFF2-40B4-BE49-F238E27FC236}">
                <a16:creationId xmlns:a16="http://schemas.microsoft.com/office/drawing/2014/main" id="{077169EE-FAD8-77AA-4F45-E515E9431BF9}"/>
              </a:ext>
            </a:extLst>
          </p:cNvPr>
          <p:cNvSpPr/>
          <p:nvPr/>
        </p:nvSpPr>
        <p:spPr bwMode="auto">
          <a:xfrm>
            <a:off x="16718381" y="6309700"/>
            <a:ext cx="1918474" cy="732054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lIns="72000" tIns="72000" rIns="72000" bIns="72000" rtlCol="0" anchor="ctr"/>
          <a:lstStyle/>
          <a:p>
            <a:pPr algn="ctr">
              <a:defRPr/>
            </a:pP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</a:t>
            </a:r>
          </a:p>
          <a:p>
            <a:pPr algn="ctr">
              <a:defRPr/>
            </a:pP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Мегапроекта 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Скругленный прямоугольник 19">
            <a:extLst>
              <a:ext uri="{FF2B5EF4-FFF2-40B4-BE49-F238E27FC236}">
                <a16:creationId xmlns:a16="http://schemas.microsoft.com/office/drawing/2014/main" id="{7B28FEF7-FB48-015A-97FE-55D6451D0396}"/>
              </a:ext>
            </a:extLst>
          </p:cNvPr>
          <p:cNvSpPr/>
          <p:nvPr/>
        </p:nvSpPr>
        <p:spPr bwMode="auto">
          <a:xfrm>
            <a:off x="16616424" y="9753870"/>
            <a:ext cx="2016168" cy="592036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lIns="72000" tIns="72000" rIns="72000" bIns="72000" rtlCol="0" anchor="ctr"/>
          <a:lstStyle/>
          <a:p>
            <a:pPr algn="ctr">
              <a:defRPr/>
            </a:pP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Руководители проектов 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29BB70CC-0800-6DCD-515F-32C254F7F8EC}"/>
              </a:ext>
            </a:extLst>
          </p:cNvPr>
          <p:cNvSpPr txBox="1"/>
          <p:nvPr/>
        </p:nvSpPr>
        <p:spPr>
          <a:xfrm>
            <a:off x="22366335" y="5574825"/>
            <a:ext cx="17988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</a:t>
            </a:r>
          </a:p>
          <a:p>
            <a:pPr algn="r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мегапроекта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4C52E0A1-5A5D-9362-08A1-91F7D3DCB842}"/>
              </a:ext>
            </a:extLst>
          </p:cNvPr>
          <p:cNvSpPr txBox="1"/>
          <p:nvPr/>
        </p:nvSpPr>
        <p:spPr>
          <a:xfrm>
            <a:off x="22893723" y="9585424"/>
            <a:ext cx="12715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</a:t>
            </a:r>
          </a:p>
          <a:p>
            <a:pPr algn="r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3F3F68-BAF1-E3F1-1BF6-095262C188BA}"/>
              </a:ext>
            </a:extLst>
          </p:cNvPr>
          <p:cNvSpPr txBox="1"/>
          <p:nvPr/>
        </p:nvSpPr>
        <p:spPr>
          <a:xfrm>
            <a:off x="1616836" y="1122480"/>
            <a:ext cx="17696814" cy="1292662"/>
          </a:xfrm>
          <a:prstGeom prst="rect">
            <a:avLst/>
          </a:prstGeom>
        </p:spPr>
        <p:txBody>
          <a:bodyPr>
            <a:normAutofit/>
          </a:bodyPr>
          <a:lstStyle>
            <a:lvl1pPr defTabSz="914385">
              <a:lnSpc>
                <a:spcPts val="2100"/>
              </a:lnSpc>
              <a:spcBef>
                <a:spcPct val="0"/>
              </a:spcBef>
              <a:buNone/>
              <a:defRPr sz="2000" b="1">
                <a:solidFill>
                  <a:srgbClr val="8C271A"/>
                </a:solidFill>
                <a:latin typeface="Segoe UI"/>
                <a:ea typeface="+mj-ea"/>
                <a:cs typeface="Segoe UI"/>
              </a:defRPr>
            </a:lvl1pPr>
          </a:lstStyle>
          <a:p>
            <a:pPr algn="l"/>
            <a:r>
              <a:rPr lang="ru-RU" sz="4000" dirty="0">
                <a:solidFill>
                  <a:srgbClr val="8F2613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 Neue Medium"/>
              </a:rPr>
              <a:t>Декомпозиция выгоды – мегапроект – проекты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73497D-6055-8132-05F0-340808911BE0}"/>
              </a:ext>
            </a:extLst>
          </p:cNvPr>
          <p:cNvSpPr txBox="1"/>
          <p:nvPr/>
        </p:nvSpPr>
        <p:spPr bwMode="auto">
          <a:xfrm>
            <a:off x="10659945" y="10728531"/>
            <a:ext cx="2273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890101"/>
                </a:solidFill>
              </a:defRPr>
            </a:lvl1pPr>
          </a:lstStyle>
          <a:p>
            <a:pPr algn="l">
              <a:defRPr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3FF115-69E8-C9F6-19C9-30102AD30098}"/>
              </a:ext>
            </a:extLst>
          </p:cNvPr>
          <p:cNvSpPr txBox="1"/>
          <p:nvPr/>
        </p:nvSpPr>
        <p:spPr bwMode="auto">
          <a:xfrm>
            <a:off x="10659945" y="6821503"/>
            <a:ext cx="3411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890101"/>
                </a:solidFill>
              </a:defRPr>
            </a:lvl1pPr>
          </a:lstStyle>
          <a:p>
            <a:pPr algn="l">
              <a:defRPr/>
            </a:pP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Комплексный результат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8FC3E3-5944-06EF-84A4-30D14753A1F4}"/>
              </a:ext>
            </a:extLst>
          </p:cNvPr>
          <p:cNvSpPr txBox="1"/>
          <p:nvPr/>
        </p:nvSpPr>
        <p:spPr bwMode="auto">
          <a:xfrm>
            <a:off x="10659945" y="3450866"/>
            <a:ext cx="27426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890101"/>
                </a:solidFill>
              </a:defRPr>
            </a:lvl1pPr>
          </a:lstStyle>
          <a:p>
            <a:pPr algn="l">
              <a:defRPr/>
            </a:pP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Полученная </a:t>
            </a:r>
          </a:p>
          <a:p>
            <a:pPr algn="l">
              <a:defRPr/>
            </a:pP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выгода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Равнобедренный треугольник 15">
            <a:extLst>
              <a:ext uri="{FF2B5EF4-FFF2-40B4-BE49-F238E27FC236}">
                <a16:creationId xmlns:a16="http://schemas.microsoft.com/office/drawing/2014/main" id="{5A9D28E0-EBD3-3DA7-1DD9-573CB319F61E}"/>
              </a:ext>
            </a:extLst>
          </p:cNvPr>
          <p:cNvSpPr/>
          <p:nvPr/>
        </p:nvSpPr>
        <p:spPr bwMode="auto">
          <a:xfrm rot="5400000">
            <a:off x="9896512" y="3662503"/>
            <a:ext cx="1085834" cy="290890"/>
          </a:xfrm>
          <a:prstGeom prst="triangle">
            <a:avLst>
              <a:gd name="adj" fmla="val 50000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6D214C50-94A6-062A-E654-27E6E7C52836}"/>
              </a:ext>
            </a:extLst>
          </p:cNvPr>
          <p:cNvCxnSpPr>
            <a:cxnSpLocks/>
          </p:cNvCxnSpPr>
          <p:nvPr/>
        </p:nvCxnSpPr>
        <p:spPr bwMode="auto">
          <a:xfrm>
            <a:off x="10272500" y="2481976"/>
            <a:ext cx="0" cy="2952000"/>
          </a:xfrm>
          <a:prstGeom prst="line">
            <a:avLst/>
          </a:prstGeom>
          <a:ln w="38100">
            <a:solidFill>
              <a:srgbClr val="8901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F7821675-011E-A397-F954-4F0759E0B7D5}"/>
              </a:ext>
            </a:extLst>
          </p:cNvPr>
          <p:cNvCxnSpPr>
            <a:cxnSpLocks/>
          </p:cNvCxnSpPr>
          <p:nvPr/>
        </p:nvCxnSpPr>
        <p:spPr bwMode="auto">
          <a:xfrm>
            <a:off x="10272500" y="5349330"/>
            <a:ext cx="0" cy="4392000"/>
          </a:xfrm>
          <a:prstGeom prst="line">
            <a:avLst/>
          </a:prstGeom>
          <a:ln w="38100">
            <a:solidFill>
              <a:srgbClr val="8901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8F4D0376-9AD2-531E-6F1D-D3A6A8EDA511}"/>
              </a:ext>
            </a:extLst>
          </p:cNvPr>
          <p:cNvCxnSpPr>
            <a:cxnSpLocks/>
          </p:cNvCxnSpPr>
          <p:nvPr/>
        </p:nvCxnSpPr>
        <p:spPr bwMode="auto">
          <a:xfrm>
            <a:off x="7191375" y="5062538"/>
            <a:ext cx="1000125" cy="1334777"/>
          </a:xfrm>
          <a:prstGeom prst="line">
            <a:avLst/>
          </a:prstGeom>
          <a:ln w="19050">
            <a:solidFill>
              <a:srgbClr val="665D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ятиугольник 79">
            <a:extLst>
              <a:ext uri="{FF2B5EF4-FFF2-40B4-BE49-F238E27FC236}">
                <a16:creationId xmlns:a16="http://schemas.microsoft.com/office/drawing/2014/main" id="{441A4483-1571-F601-D9C6-FD981EA556C3}"/>
              </a:ext>
            </a:extLst>
          </p:cNvPr>
          <p:cNvSpPr/>
          <p:nvPr/>
        </p:nvSpPr>
        <p:spPr bwMode="auto">
          <a:xfrm>
            <a:off x="3218048" y="3007528"/>
            <a:ext cx="4007978" cy="974220"/>
          </a:xfrm>
          <a:prstGeom prst="homePlate">
            <a:avLst>
              <a:gd name="adj" fmla="val 50000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</a:t>
            </a:r>
            <a:endParaRPr sz="35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D01AD68C-F5B5-51B3-D3C8-F5D55162F18C}"/>
              </a:ext>
            </a:extLst>
          </p:cNvPr>
          <p:cNvCxnSpPr>
            <a:cxnSpLocks/>
          </p:cNvCxnSpPr>
          <p:nvPr/>
        </p:nvCxnSpPr>
        <p:spPr bwMode="auto">
          <a:xfrm flipH="1">
            <a:off x="1616836" y="5062538"/>
            <a:ext cx="1334001" cy="1334777"/>
          </a:xfrm>
          <a:prstGeom prst="line">
            <a:avLst/>
          </a:prstGeom>
          <a:ln w="19050">
            <a:solidFill>
              <a:srgbClr val="665D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Скругленный прямоугольник 19">
            <a:extLst>
              <a:ext uri="{FF2B5EF4-FFF2-40B4-BE49-F238E27FC236}">
                <a16:creationId xmlns:a16="http://schemas.microsoft.com/office/drawing/2014/main" id="{06740A1E-142A-A402-053B-0A0C719EB011}"/>
              </a:ext>
            </a:extLst>
          </p:cNvPr>
          <p:cNvSpPr/>
          <p:nvPr/>
        </p:nvSpPr>
        <p:spPr bwMode="auto">
          <a:xfrm>
            <a:off x="1237669" y="6397315"/>
            <a:ext cx="7581412" cy="1620636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</a:t>
            </a:r>
          </a:p>
          <a:p>
            <a:pPr algn="ctr">
              <a:defRPr/>
            </a:pP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мегапроекта </a:t>
            </a:r>
            <a:endParaRPr sz="35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Скругленный прямоугольник 11">
            <a:extLst>
              <a:ext uri="{FF2B5EF4-FFF2-40B4-BE49-F238E27FC236}">
                <a16:creationId xmlns:a16="http://schemas.microsoft.com/office/drawing/2014/main" id="{7B90E607-BE79-8B26-949D-4F92B98C8950}"/>
              </a:ext>
            </a:extLst>
          </p:cNvPr>
          <p:cNvSpPr/>
          <p:nvPr/>
        </p:nvSpPr>
        <p:spPr bwMode="auto">
          <a:xfrm>
            <a:off x="701609" y="10206078"/>
            <a:ext cx="2273976" cy="1152000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проекта 1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Скругленный прямоугольник 11">
            <a:extLst>
              <a:ext uri="{FF2B5EF4-FFF2-40B4-BE49-F238E27FC236}">
                <a16:creationId xmlns:a16="http://schemas.microsoft.com/office/drawing/2014/main" id="{391F786E-9203-A26E-56BE-4A62608C5D55}"/>
              </a:ext>
            </a:extLst>
          </p:cNvPr>
          <p:cNvSpPr/>
          <p:nvPr/>
        </p:nvSpPr>
        <p:spPr bwMode="auto">
          <a:xfrm>
            <a:off x="3009869" y="10214548"/>
            <a:ext cx="2273976" cy="1152000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проекта 2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Скругленный прямоугольник 11">
            <a:extLst>
              <a:ext uri="{FF2B5EF4-FFF2-40B4-BE49-F238E27FC236}">
                <a16:creationId xmlns:a16="http://schemas.microsoft.com/office/drawing/2014/main" id="{80F69995-44C2-3102-D902-656824732F32}"/>
              </a:ext>
            </a:extLst>
          </p:cNvPr>
          <p:cNvSpPr/>
          <p:nvPr/>
        </p:nvSpPr>
        <p:spPr bwMode="auto">
          <a:xfrm>
            <a:off x="5321049" y="10196594"/>
            <a:ext cx="2273976" cy="1152000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проекта 3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Скругленный прямоугольник 11">
            <a:extLst>
              <a:ext uri="{FF2B5EF4-FFF2-40B4-BE49-F238E27FC236}">
                <a16:creationId xmlns:a16="http://schemas.microsoft.com/office/drawing/2014/main" id="{D6C1165A-898A-B14E-1FF3-647605BF0BDB}"/>
              </a:ext>
            </a:extLst>
          </p:cNvPr>
          <p:cNvSpPr/>
          <p:nvPr/>
        </p:nvSpPr>
        <p:spPr bwMode="auto">
          <a:xfrm>
            <a:off x="7770393" y="10196594"/>
            <a:ext cx="2273976" cy="1152000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проекта …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EC8320CB-5119-0AAE-0207-F24BEF0FFDAE}"/>
              </a:ext>
            </a:extLst>
          </p:cNvPr>
          <p:cNvCxnSpPr>
            <a:cxnSpLocks/>
            <a:stCxn id="36" idx="2"/>
          </p:cNvCxnSpPr>
          <p:nvPr/>
        </p:nvCxnSpPr>
        <p:spPr bwMode="auto">
          <a:xfrm flipH="1">
            <a:off x="1957492" y="8017951"/>
            <a:ext cx="3070883" cy="2178643"/>
          </a:xfrm>
          <a:prstGeom prst="line">
            <a:avLst/>
          </a:prstGeom>
          <a:ln>
            <a:solidFill>
              <a:srgbClr val="665D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14762E0A-CCF5-4B76-2E3F-7424A7A65EAC}"/>
              </a:ext>
            </a:extLst>
          </p:cNvPr>
          <p:cNvCxnSpPr>
            <a:cxnSpLocks/>
            <a:stCxn id="36" idx="2"/>
            <a:endCxn id="49" idx="0"/>
          </p:cNvCxnSpPr>
          <p:nvPr/>
        </p:nvCxnSpPr>
        <p:spPr bwMode="auto">
          <a:xfrm flipH="1">
            <a:off x="4146857" y="8017951"/>
            <a:ext cx="881518" cy="2196597"/>
          </a:xfrm>
          <a:prstGeom prst="line">
            <a:avLst/>
          </a:prstGeom>
          <a:ln>
            <a:solidFill>
              <a:srgbClr val="665D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>
            <a:extLst>
              <a:ext uri="{FF2B5EF4-FFF2-40B4-BE49-F238E27FC236}">
                <a16:creationId xmlns:a16="http://schemas.microsoft.com/office/drawing/2014/main" id="{6540BD90-6D42-516D-2C4A-7A1111E7EF44}"/>
              </a:ext>
            </a:extLst>
          </p:cNvPr>
          <p:cNvCxnSpPr>
            <a:cxnSpLocks/>
            <a:stCxn id="36" idx="2"/>
            <a:endCxn id="50" idx="0"/>
          </p:cNvCxnSpPr>
          <p:nvPr/>
        </p:nvCxnSpPr>
        <p:spPr bwMode="auto">
          <a:xfrm>
            <a:off x="5028375" y="8017951"/>
            <a:ext cx="1429662" cy="2178643"/>
          </a:xfrm>
          <a:prstGeom prst="line">
            <a:avLst/>
          </a:prstGeom>
          <a:ln>
            <a:solidFill>
              <a:srgbClr val="665D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>
            <a:extLst>
              <a:ext uri="{FF2B5EF4-FFF2-40B4-BE49-F238E27FC236}">
                <a16:creationId xmlns:a16="http://schemas.microsoft.com/office/drawing/2014/main" id="{60E56B4C-0485-AA66-4D9B-22709D321012}"/>
              </a:ext>
            </a:extLst>
          </p:cNvPr>
          <p:cNvCxnSpPr>
            <a:cxnSpLocks/>
            <a:stCxn id="36" idx="2"/>
            <a:endCxn id="51" idx="0"/>
          </p:cNvCxnSpPr>
          <p:nvPr/>
        </p:nvCxnSpPr>
        <p:spPr bwMode="auto">
          <a:xfrm>
            <a:off x="5028375" y="8017951"/>
            <a:ext cx="3879006" cy="2178643"/>
          </a:xfrm>
          <a:prstGeom prst="line">
            <a:avLst/>
          </a:prstGeom>
          <a:ln>
            <a:solidFill>
              <a:srgbClr val="665D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Равнобедренный треугольник 113">
            <a:extLst>
              <a:ext uri="{FF2B5EF4-FFF2-40B4-BE49-F238E27FC236}">
                <a16:creationId xmlns:a16="http://schemas.microsoft.com/office/drawing/2014/main" id="{AD8F5F57-7BA3-EA4A-E30F-CFC7D0513BB3}"/>
              </a:ext>
            </a:extLst>
          </p:cNvPr>
          <p:cNvSpPr/>
          <p:nvPr/>
        </p:nvSpPr>
        <p:spPr bwMode="auto">
          <a:xfrm rot="5400000">
            <a:off x="9896512" y="7066150"/>
            <a:ext cx="1085834" cy="290890"/>
          </a:xfrm>
          <a:prstGeom prst="triangle">
            <a:avLst>
              <a:gd name="adj" fmla="val 50000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5" name="Прямая соединительная линия 114">
            <a:extLst>
              <a:ext uri="{FF2B5EF4-FFF2-40B4-BE49-F238E27FC236}">
                <a16:creationId xmlns:a16="http://schemas.microsoft.com/office/drawing/2014/main" id="{90E9719C-570D-9297-B425-75715118989E}"/>
              </a:ext>
            </a:extLst>
          </p:cNvPr>
          <p:cNvCxnSpPr>
            <a:cxnSpLocks/>
          </p:cNvCxnSpPr>
          <p:nvPr/>
        </p:nvCxnSpPr>
        <p:spPr bwMode="auto">
          <a:xfrm flipH="1">
            <a:off x="10272500" y="9451668"/>
            <a:ext cx="0" cy="2988000"/>
          </a:xfrm>
          <a:prstGeom prst="line">
            <a:avLst/>
          </a:prstGeom>
          <a:ln w="38100">
            <a:solidFill>
              <a:srgbClr val="8901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Равнобедренный треугольник 115">
            <a:extLst>
              <a:ext uri="{FF2B5EF4-FFF2-40B4-BE49-F238E27FC236}">
                <a16:creationId xmlns:a16="http://schemas.microsoft.com/office/drawing/2014/main" id="{12FA95B6-1740-A265-53B0-7DA94FDDC62C}"/>
              </a:ext>
            </a:extLst>
          </p:cNvPr>
          <p:cNvSpPr/>
          <p:nvPr/>
        </p:nvSpPr>
        <p:spPr bwMode="auto">
          <a:xfrm rot="5400000">
            <a:off x="9863608" y="10748542"/>
            <a:ext cx="1151642" cy="308520"/>
          </a:xfrm>
          <a:prstGeom prst="triangle">
            <a:avLst>
              <a:gd name="adj" fmla="val 50000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Стрелка: шеврон 121">
            <a:extLst>
              <a:ext uri="{FF2B5EF4-FFF2-40B4-BE49-F238E27FC236}">
                <a16:creationId xmlns:a16="http://schemas.microsoft.com/office/drawing/2014/main" id="{43A05D26-04E4-FE8B-2621-C72410A2DF5E}"/>
              </a:ext>
            </a:extLst>
          </p:cNvPr>
          <p:cNvSpPr/>
          <p:nvPr/>
        </p:nvSpPr>
        <p:spPr>
          <a:xfrm rot="5400000">
            <a:off x="21448960" y="2542565"/>
            <a:ext cx="349136" cy="538642"/>
          </a:xfrm>
          <a:prstGeom prst="chevron">
            <a:avLst/>
          </a:prstGeom>
          <a:solidFill>
            <a:srgbClr val="686F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5" name="Соединитель: уступ 134">
            <a:extLst>
              <a:ext uri="{FF2B5EF4-FFF2-40B4-BE49-F238E27FC236}">
                <a16:creationId xmlns:a16="http://schemas.microsoft.com/office/drawing/2014/main" id="{04EAC44D-A8B9-6829-C273-391EA8E42BE3}"/>
              </a:ext>
            </a:extLst>
          </p:cNvPr>
          <p:cNvCxnSpPr>
            <a:cxnSpLocks/>
            <a:endCxn id="20" idx="3"/>
          </p:cNvCxnSpPr>
          <p:nvPr/>
        </p:nvCxnSpPr>
        <p:spPr>
          <a:xfrm rot="16200000" flipH="1">
            <a:off x="16834630" y="8619465"/>
            <a:ext cx="3816103" cy="220178"/>
          </a:xfrm>
          <a:prstGeom prst="bentConnector4">
            <a:avLst>
              <a:gd name="adj1" fmla="val 150"/>
              <a:gd name="adj2" fmla="val 1363823"/>
            </a:avLst>
          </a:prstGeom>
          <a:ln w="28575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>
            <a:extLst>
              <a:ext uri="{FF2B5EF4-FFF2-40B4-BE49-F238E27FC236}">
                <a16:creationId xmlns:a16="http://schemas.microsoft.com/office/drawing/2014/main" id="{5E7C649A-B24C-1325-41CD-B39AAAAABEEC}"/>
              </a:ext>
            </a:extLst>
          </p:cNvPr>
          <p:cNvSpPr txBox="1"/>
          <p:nvPr/>
        </p:nvSpPr>
        <p:spPr>
          <a:xfrm>
            <a:off x="16045120" y="7877149"/>
            <a:ext cx="3238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Балансировка ресурсов/</a:t>
            </a:r>
          </a:p>
          <a:p>
            <a:pPr algn="ctr"/>
            <a:r>
              <a:rPr lang="ru-RU" sz="1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Изменение (сроки, </a:t>
            </a:r>
          </a:p>
          <a:p>
            <a:pPr algn="ctr"/>
            <a:r>
              <a:rPr lang="ru-RU" sz="16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деньги, качество)</a:t>
            </a:r>
          </a:p>
        </p:txBody>
      </p:sp>
      <p:sp>
        <p:nvSpPr>
          <p:cNvPr id="150" name="Стрелка: шеврон 149">
            <a:extLst>
              <a:ext uri="{FF2B5EF4-FFF2-40B4-BE49-F238E27FC236}">
                <a16:creationId xmlns:a16="http://schemas.microsoft.com/office/drawing/2014/main" id="{6B7D852C-371F-F221-157D-74DB9870B0FE}"/>
              </a:ext>
            </a:extLst>
          </p:cNvPr>
          <p:cNvSpPr/>
          <p:nvPr/>
        </p:nvSpPr>
        <p:spPr>
          <a:xfrm rot="16200000">
            <a:off x="13549414" y="10454889"/>
            <a:ext cx="349136" cy="538642"/>
          </a:xfrm>
          <a:prstGeom prst="chevron">
            <a:avLst/>
          </a:prstGeom>
          <a:solidFill>
            <a:srgbClr val="686F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1" name="Соединитель: уступ 150">
            <a:extLst>
              <a:ext uri="{FF2B5EF4-FFF2-40B4-BE49-F238E27FC236}">
                <a16:creationId xmlns:a16="http://schemas.microsoft.com/office/drawing/2014/main" id="{C014C700-408E-1732-2107-BCECB6D8795A}"/>
              </a:ext>
            </a:extLst>
          </p:cNvPr>
          <p:cNvCxnSpPr>
            <a:cxnSpLocks/>
            <a:stCxn id="150" idx="3"/>
            <a:endCxn id="58" idx="1"/>
          </p:cNvCxnSpPr>
          <p:nvPr/>
        </p:nvCxnSpPr>
        <p:spPr>
          <a:xfrm rot="5400000" flipH="1" flipV="1">
            <a:off x="13284224" y="7115486"/>
            <a:ext cx="3873915" cy="2994399"/>
          </a:xfrm>
          <a:prstGeom prst="bentConnector2">
            <a:avLst/>
          </a:prstGeom>
          <a:ln w="28575">
            <a:solidFill>
              <a:srgbClr val="686F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>
            <a:extLst>
              <a:ext uri="{FF2B5EF4-FFF2-40B4-BE49-F238E27FC236}">
                <a16:creationId xmlns:a16="http://schemas.microsoft.com/office/drawing/2014/main" id="{95340970-378C-B39E-A475-8F9FEDD45682}"/>
              </a:ext>
            </a:extLst>
          </p:cNvPr>
          <p:cNvSpPr txBox="1"/>
          <p:nvPr/>
        </p:nvSpPr>
        <p:spPr>
          <a:xfrm>
            <a:off x="12681445" y="3125513"/>
            <a:ext cx="205857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200" dirty="0">
                <a:solidFill>
                  <a:srgbClr val="686F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Изменение</a:t>
            </a:r>
          </a:p>
          <a:p>
            <a:pPr algn="ctr"/>
            <a:r>
              <a:rPr lang="ru-RU" sz="2200" dirty="0">
                <a:solidFill>
                  <a:srgbClr val="686F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плана выгод</a:t>
            </a:r>
          </a:p>
        </p:txBody>
      </p:sp>
      <p:sp>
        <p:nvSpPr>
          <p:cNvPr id="167" name="Стрелка: шеврон 166">
            <a:extLst>
              <a:ext uri="{FF2B5EF4-FFF2-40B4-BE49-F238E27FC236}">
                <a16:creationId xmlns:a16="http://schemas.microsoft.com/office/drawing/2014/main" id="{8F768553-1070-0515-EADD-A1D26FDACF73}"/>
              </a:ext>
            </a:extLst>
          </p:cNvPr>
          <p:cNvSpPr/>
          <p:nvPr/>
        </p:nvSpPr>
        <p:spPr>
          <a:xfrm rot="16200000">
            <a:off x="13526530" y="2387145"/>
            <a:ext cx="349136" cy="538642"/>
          </a:xfrm>
          <a:prstGeom prst="chevron">
            <a:avLst/>
          </a:prstGeom>
          <a:solidFill>
            <a:srgbClr val="686F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9" name="Прямая соединительная линия 168">
            <a:extLst>
              <a:ext uri="{FF2B5EF4-FFF2-40B4-BE49-F238E27FC236}">
                <a16:creationId xmlns:a16="http://schemas.microsoft.com/office/drawing/2014/main" id="{2A334A1E-6D79-FA70-4F5F-63E34EE00979}"/>
              </a:ext>
            </a:extLst>
          </p:cNvPr>
          <p:cNvCxnSpPr>
            <a:cxnSpLocks/>
          </p:cNvCxnSpPr>
          <p:nvPr/>
        </p:nvCxnSpPr>
        <p:spPr>
          <a:xfrm>
            <a:off x="14164076" y="2730374"/>
            <a:ext cx="2808000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единительная линия 171">
            <a:extLst>
              <a:ext uri="{FF2B5EF4-FFF2-40B4-BE49-F238E27FC236}">
                <a16:creationId xmlns:a16="http://schemas.microsoft.com/office/drawing/2014/main" id="{A130C019-F891-E995-A68C-9639171256F3}"/>
              </a:ext>
            </a:extLst>
          </p:cNvPr>
          <p:cNvCxnSpPr>
            <a:cxnSpLocks/>
          </p:cNvCxnSpPr>
          <p:nvPr/>
        </p:nvCxnSpPr>
        <p:spPr>
          <a:xfrm>
            <a:off x="18248378" y="2730374"/>
            <a:ext cx="2880000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единительная линия 172">
            <a:extLst>
              <a:ext uri="{FF2B5EF4-FFF2-40B4-BE49-F238E27FC236}">
                <a16:creationId xmlns:a16="http://schemas.microsoft.com/office/drawing/2014/main" id="{2C1D272C-C992-06D0-2B27-6CACD4A19A02}"/>
              </a:ext>
            </a:extLst>
          </p:cNvPr>
          <p:cNvCxnSpPr>
            <a:cxnSpLocks/>
          </p:cNvCxnSpPr>
          <p:nvPr/>
        </p:nvCxnSpPr>
        <p:spPr>
          <a:xfrm>
            <a:off x="14234378" y="10758874"/>
            <a:ext cx="2160000" cy="0"/>
          </a:xfrm>
          <a:prstGeom prst="line">
            <a:avLst/>
          </a:prstGeom>
          <a:ln w="28575">
            <a:solidFill>
              <a:srgbClr val="686F8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Соединитель: уступ 173">
            <a:extLst>
              <a:ext uri="{FF2B5EF4-FFF2-40B4-BE49-F238E27FC236}">
                <a16:creationId xmlns:a16="http://schemas.microsoft.com/office/drawing/2014/main" id="{7038965D-7CBB-D6F1-73DE-A25EE3D6793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6937474" y="5062746"/>
            <a:ext cx="1440000" cy="0"/>
          </a:xfrm>
          <a:prstGeom prst="bentConnector3">
            <a:avLst>
              <a:gd name="adj1" fmla="val 1452"/>
            </a:avLst>
          </a:prstGeom>
          <a:ln w="28575">
            <a:solidFill>
              <a:srgbClr val="686F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" name="Стрелка: круговая 212">
            <a:extLst>
              <a:ext uri="{FF2B5EF4-FFF2-40B4-BE49-F238E27FC236}">
                <a16:creationId xmlns:a16="http://schemas.microsoft.com/office/drawing/2014/main" id="{82C652D0-8E0C-CE26-78EC-95EFD8489B39}"/>
              </a:ext>
            </a:extLst>
          </p:cNvPr>
          <p:cNvSpPr/>
          <p:nvPr/>
        </p:nvSpPr>
        <p:spPr>
          <a:xfrm rot="16200000">
            <a:off x="15767400" y="6823916"/>
            <a:ext cx="2419667" cy="2873910"/>
          </a:xfrm>
          <a:prstGeom prst="circularArrow">
            <a:avLst>
              <a:gd name="adj1" fmla="val 12500"/>
              <a:gd name="adj2" fmla="val 1142322"/>
              <a:gd name="adj3" fmla="val 20457678"/>
              <a:gd name="adj4" fmla="val 10800000"/>
              <a:gd name="adj5" fmla="val 12500"/>
            </a:avLst>
          </a:prstGeom>
          <a:gradFill flip="none" rotWithShape="1">
            <a:gsLst>
              <a:gs pos="0">
                <a:schemeClr val="accent3">
                  <a:lumMod val="50000"/>
                  <a:tint val="66000"/>
                  <a:satMod val="160000"/>
                </a:schemeClr>
              </a:gs>
              <a:gs pos="50000">
                <a:schemeClr val="accent3">
                  <a:lumMod val="50000"/>
                  <a:tint val="44500"/>
                  <a:satMod val="160000"/>
                </a:schemeClr>
              </a:gs>
              <a:gs pos="100000">
                <a:schemeClr val="accent3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 sz="6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" name="Скругленный прямоугольник 11">
            <a:extLst>
              <a:ext uri="{FF2B5EF4-FFF2-40B4-BE49-F238E27FC236}">
                <a16:creationId xmlns:a16="http://schemas.microsoft.com/office/drawing/2014/main" id="{2DFB8E23-ADB9-A4E8-7908-EA7264EF19A0}"/>
              </a:ext>
            </a:extLst>
          </p:cNvPr>
          <p:cNvSpPr/>
          <p:nvPr/>
        </p:nvSpPr>
        <p:spPr bwMode="auto">
          <a:xfrm>
            <a:off x="16838418" y="11549554"/>
            <a:ext cx="1728000" cy="432000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2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6" name="Скругленный прямоугольник 11">
            <a:extLst>
              <a:ext uri="{FF2B5EF4-FFF2-40B4-BE49-F238E27FC236}">
                <a16:creationId xmlns:a16="http://schemas.microsoft.com/office/drawing/2014/main" id="{02CAF1C8-E9E4-7FB2-9A2D-8652052B8683}"/>
              </a:ext>
            </a:extLst>
          </p:cNvPr>
          <p:cNvSpPr/>
          <p:nvPr/>
        </p:nvSpPr>
        <p:spPr bwMode="auto">
          <a:xfrm>
            <a:off x="18779592" y="11549554"/>
            <a:ext cx="1728000" cy="432000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3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" name="Скругленный прямоугольник 11">
            <a:extLst>
              <a:ext uri="{FF2B5EF4-FFF2-40B4-BE49-F238E27FC236}">
                <a16:creationId xmlns:a16="http://schemas.microsoft.com/office/drawing/2014/main" id="{E8F7F12C-20F5-D3F5-24EE-96960172E094}"/>
              </a:ext>
            </a:extLst>
          </p:cNvPr>
          <p:cNvSpPr/>
          <p:nvPr/>
        </p:nvSpPr>
        <p:spPr bwMode="auto">
          <a:xfrm>
            <a:off x="20720763" y="11549554"/>
            <a:ext cx="2100394" cy="432000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…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1" name="Овал 220">
            <a:extLst>
              <a:ext uri="{FF2B5EF4-FFF2-40B4-BE49-F238E27FC236}">
                <a16:creationId xmlns:a16="http://schemas.microsoft.com/office/drawing/2014/main" id="{5BA35A4B-6958-BF4F-0026-151FEF069C59}"/>
              </a:ext>
            </a:extLst>
          </p:cNvPr>
          <p:cNvSpPr/>
          <p:nvPr/>
        </p:nvSpPr>
        <p:spPr>
          <a:xfrm>
            <a:off x="12580900" y="3025386"/>
            <a:ext cx="2240396" cy="975472"/>
          </a:xfrm>
          <a:prstGeom prst="ellipse">
            <a:avLst/>
          </a:prstGeom>
          <a:noFill/>
          <a:ln w="19050">
            <a:solidFill>
              <a:srgbClr val="686F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598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" name="Овал 221">
            <a:extLst>
              <a:ext uri="{FF2B5EF4-FFF2-40B4-BE49-F238E27FC236}">
                <a16:creationId xmlns:a16="http://schemas.microsoft.com/office/drawing/2014/main" id="{BB2D49B6-0879-11BE-6000-F5FCC921722E}"/>
              </a:ext>
            </a:extLst>
          </p:cNvPr>
          <p:cNvSpPr/>
          <p:nvPr/>
        </p:nvSpPr>
        <p:spPr>
          <a:xfrm>
            <a:off x="20209137" y="1518800"/>
            <a:ext cx="2623738" cy="975472"/>
          </a:xfrm>
          <a:prstGeom prst="ellipse">
            <a:avLst/>
          </a:prstGeom>
          <a:noFill/>
          <a:ln w="19050">
            <a:solidFill>
              <a:srgbClr val="686F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1" name="Соединитель: изогнутый 240">
            <a:extLst>
              <a:ext uri="{FF2B5EF4-FFF2-40B4-BE49-F238E27FC236}">
                <a16:creationId xmlns:a16="http://schemas.microsoft.com/office/drawing/2014/main" id="{3A65BFBC-5A6F-C739-77C3-8559B7D91A23}"/>
              </a:ext>
            </a:extLst>
          </p:cNvPr>
          <p:cNvCxnSpPr>
            <a:cxnSpLocks/>
            <a:stCxn id="18" idx="2"/>
            <a:endCxn id="216" idx="0"/>
          </p:cNvCxnSpPr>
          <p:nvPr/>
        </p:nvCxnSpPr>
        <p:spPr>
          <a:xfrm rot="16200000" flipH="1">
            <a:off x="17896785" y="9802745"/>
            <a:ext cx="619702" cy="2873914"/>
          </a:xfrm>
          <a:prstGeom prst="curvedConnector3">
            <a:avLst>
              <a:gd name="adj1" fmla="val 36586"/>
            </a:avLst>
          </a:prstGeom>
          <a:ln w="1905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Соединитель: изогнутый 242">
            <a:extLst>
              <a:ext uri="{FF2B5EF4-FFF2-40B4-BE49-F238E27FC236}">
                <a16:creationId xmlns:a16="http://schemas.microsoft.com/office/drawing/2014/main" id="{FA0A3704-A77E-9F6D-851B-98C8D1477BEF}"/>
              </a:ext>
            </a:extLst>
          </p:cNvPr>
          <p:cNvCxnSpPr>
            <a:cxnSpLocks/>
            <a:stCxn id="20" idx="2"/>
            <a:endCxn id="30" idx="0"/>
          </p:cNvCxnSpPr>
          <p:nvPr/>
        </p:nvCxnSpPr>
        <p:spPr>
          <a:xfrm rot="5400000">
            <a:off x="16851035" y="9840062"/>
            <a:ext cx="619702" cy="2799280"/>
          </a:xfrm>
          <a:prstGeom prst="curvedConnector3">
            <a:avLst>
              <a:gd name="adj1" fmla="val 36884"/>
            </a:avLst>
          </a:prstGeom>
          <a:ln w="1905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Соединитель: изогнутый 246">
            <a:extLst>
              <a:ext uri="{FF2B5EF4-FFF2-40B4-BE49-F238E27FC236}">
                <a16:creationId xmlns:a16="http://schemas.microsoft.com/office/drawing/2014/main" id="{7896107E-3F41-69FF-A64A-10A26B7007F3}"/>
              </a:ext>
            </a:extLst>
          </p:cNvPr>
          <p:cNvCxnSpPr>
            <a:cxnSpLocks/>
          </p:cNvCxnSpPr>
          <p:nvPr/>
        </p:nvCxnSpPr>
        <p:spPr>
          <a:xfrm rot="16200000" flipH="1">
            <a:off x="17341100" y="11225552"/>
            <a:ext cx="648000" cy="0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Соединитель: изогнутый 255">
            <a:extLst>
              <a:ext uri="{FF2B5EF4-FFF2-40B4-BE49-F238E27FC236}">
                <a16:creationId xmlns:a16="http://schemas.microsoft.com/office/drawing/2014/main" id="{A1FC494B-A366-E82D-D5EA-51573BE069D3}"/>
              </a:ext>
            </a:extLst>
          </p:cNvPr>
          <p:cNvCxnSpPr>
            <a:cxnSpLocks/>
          </p:cNvCxnSpPr>
          <p:nvPr/>
        </p:nvCxnSpPr>
        <p:spPr>
          <a:xfrm>
            <a:off x="17657474" y="11152392"/>
            <a:ext cx="3816000" cy="360000"/>
          </a:xfrm>
          <a:prstGeom prst="curvedConnector2">
            <a:avLst/>
          </a:prstGeom>
          <a:ln w="1905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5" name="Скругленный прямоугольник 11">
            <a:extLst>
              <a:ext uri="{FF2B5EF4-FFF2-40B4-BE49-F238E27FC236}">
                <a16:creationId xmlns:a16="http://schemas.microsoft.com/office/drawing/2014/main" id="{B7024788-B923-13EC-B217-750444231C1C}"/>
              </a:ext>
            </a:extLst>
          </p:cNvPr>
          <p:cNvSpPr/>
          <p:nvPr/>
        </p:nvSpPr>
        <p:spPr bwMode="auto">
          <a:xfrm>
            <a:off x="2898217" y="4317262"/>
            <a:ext cx="4327800" cy="79200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686F81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3200" dirty="0">
                <a:solidFill>
                  <a:srgbClr val="686F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выгод</a:t>
            </a:r>
            <a:endParaRPr sz="4000" dirty="0">
              <a:solidFill>
                <a:srgbClr val="686F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7" name="Стрелка: круговая 276">
            <a:extLst>
              <a:ext uri="{FF2B5EF4-FFF2-40B4-BE49-F238E27FC236}">
                <a16:creationId xmlns:a16="http://schemas.microsoft.com/office/drawing/2014/main" id="{B428AAB6-FAF3-5C6D-B3B5-8DE0D4985F1C}"/>
              </a:ext>
            </a:extLst>
          </p:cNvPr>
          <p:cNvSpPr/>
          <p:nvPr/>
        </p:nvSpPr>
        <p:spPr>
          <a:xfrm rot="5400000">
            <a:off x="17113096" y="6823915"/>
            <a:ext cx="2419667" cy="2873910"/>
          </a:xfrm>
          <a:prstGeom prst="circularArrow">
            <a:avLst>
              <a:gd name="adj1" fmla="val 12500"/>
              <a:gd name="adj2" fmla="val 1142322"/>
              <a:gd name="adj3" fmla="val 20457678"/>
              <a:gd name="adj4" fmla="val 10800000"/>
              <a:gd name="adj5" fmla="val 12500"/>
            </a:avLst>
          </a:prstGeom>
          <a:gradFill flip="none" rotWithShape="1">
            <a:gsLst>
              <a:gs pos="0">
                <a:schemeClr val="accent3">
                  <a:lumMod val="50000"/>
                  <a:tint val="66000"/>
                  <a:satMod val="160000"/>
                </a:schemeClr>
              </a:gs>
              <a:gs pos="50000">
                <a:schemeClr val="accent3">
                  <a:lumMod val="50000"/>
                  <a:tint val="44500"/>
                  <a:satMod val="160000"/>
                </a:schemeClr>
              </a:gs>
              <a:gs pos="100000">
                <a:schemeClr val="accent3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 sz="6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04C6983-80E5-0E34-5272-EFD116865324}"/>
              </a:ext>
            </a:extLst>
          </p:cNvPr>
          <p:cNvCxnSpPr>
            <a:cxnSpLocks/>
          </p:cNvCxnSpPr>
          <p:nvPr/>
        </p:nvCxnSpPr>
        <p:spPr bwMode="auto">
          <a:xfrm flipH="1">
            <a:off x="2950837" y="3981748"/>
            <a:ext cx="267212" cy="360998"/>
          </a:xfrm>
          <a:prstGeom prst="line">
            <a:avLst/>
          </a:prstGeom>
          <a:ln w="19050">
            <a:solidFill>
              <a:srgbClr val="665D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C176D8F-6751-59F9-18BF-391491976F8D}"/>
              </a:ext>
            </a:extLst>
          </p:cNvPr>
          <p:cNvCxnSpPr>
            <a:cxnSpLocks/>
          </p:cNvCxnSpPr>
          <p:nvPr/>
        </p:nvCxnSpPr>
        <p:spPr bwMode="auto">
          <a:xfrm>
            <a:off x="6734175" y="3981748"/>
            <a:ext cx="288925" cy="335514"/>
          </a:xfrm>
          <a:prstGeom prst="line">
            <a:avLst/>
          </a:prstGeom>
          <a:ln w="19050">
            <a:solidFill>
              <a:srgbClr val="665D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DC99858-4CB3-88E2-2CFD-E0197BAC84D1}"/>
              </a:ext>
            </a:extLst>
          </p:cNvPr>
          <p:cNvSpPr txBox="1"/>
          <p:nvPr/>
        </p:nvSpPr>
        <p:spPr>
          <a:xfrm>
            <a:off x="1254818" y="12044367"/>
            <a:ext cx="8132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Декомпозиция План выгод – содержание проектов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7942F3-5569-834A-50F8-CAB7A4A7AD29}"/>
              </a:ext>
            </a:extLst>
          </p:cNvPr>
          <p:cNvSpPr txBox="1"/>
          <p:nvPr/>
        </p:nvSpPr>
        <p:spPr>
          <a:xfrm>
            <a:off x="12424528" y="12044367"/>
            <a:ext cx="1128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изменениями Программа – комплексный проект – проект </a:t>
            </a:r>
          </a:p>
        </p:txBody>
      </p:sp>
      <p:pic>
        <p:nvPicPr>
          <p:cNvPr id="8" name="Рисунок 7" descr="Пользователь">
            <a:extLst>
              <a:ext uri="{FF2B5EF4-FFF2-40B4-BE49-F238E27FC236}">
                <a16:creationId xmlns:a16="http://schemas.microsoft.com/office/drawing/2014/main" id="{BF8EDE3F-BA81-D7E1-720F-5675FCC4D4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202573" y="5411672"/>
            <a:ext cx="918606" cy="91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62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30" grpId="0" animBg="1"/>
      <p:bldP spid="38" grpId="0"/>
      <p:bldP spid="39" grpId="0" animBg="1"/>
      <p:bldP spid="56" grpId="0" animBg="1"/>
      <p:bldP spid="58" grpId="0" animBg="1"/>
      <p:bldP spid="69" grpId="0" animBg="1"/>
      <p:bldP spid="7" grpId="0"/>
      <p:bldP spid="12" grpId="0"/>
      <p:bldP spid="15" grpId="0"/>
      <p:bldP spid="16" grpId="0" animBg="1"/>
      <p:bldP spid="35" grpId="0" animBg="1"/>
      <p:bldP spid="36" grpId="0" animBg="1"/>
      <p:bldP spid="48" grpId="0" animBg="1"/>
      <p:bldP spid="49" grpId="0" animBg="1"/>
      <p:bldP spid="50" grpId="0" animBg="1"/>
      <p:bldP spid="51" grpId="0" animBg="1"/>
      <p:bldP spid="114" grpId="0" animBg="1"/>
      <p:bldP spid="116" grpId="0" animBg="1"/>
      <p:bldP spid="122" grpId="0" animBg="1"/>
      <p:bldP spid="140" grpId="0"/>
      <p:bldP spid="150" grpId="0" animBg="1"/>
      <p:bldP spid="166" grpId="0"/>
      <p:bldP spid="167" grpId="0" animBg="1"/>
      <p:bldP spid="215" grpId="0" animBg="1"/>
      <p:bldP spid="216" grpId="0" animBg="1"/>
      <p:bldP spid="217" grpId="0" animBg="1"/>
      <p:bldP spid="221" grpId="0" animBg="1"/>
      <p:bldP spid="222" grpId="0" animBg="1"/>
      <p:bldP spid="26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429" y="3743748"/>
            <a:ext cx="18145142" cy="622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28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3" y="2589530"/>
            <a:ext cx="17513910" cy="7880569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04" y="4381969"/>
            <a:ext cx="17059228" cy="3518576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515" y="5307238"/>
            <a:ext cx="9087553" cy="1139087"/>
          </a:xfrm>
          <a:prstGeom prst="rect">
            <a:avLst/>
          </a:prstGeom>
        </p:spPr>
      </p:pic>
      <p:sp>
        <p:nvSpPr>
          <p:cNvPr id="59" name="Заголовок 3">
            <a:extLst>
              <a:ext uri="{FF2B5EF4-FFF2-40B4-BE49-F238E27FC236}">
                <a16:creationId xmlns:a16="http://schemas.microsoft.com/office/drawing/2014/main" id="{72BCE954-5A9C-4B47-0172-1F3DE845B780}"/>
              </a:ext>
            </a:extLst>
          </p:cNvPr>
          <p:cNvSpPr txBox="1">
            <a:spLocks/>
          </p:cNvSpPr>
          <p:nvPr/>
        </p:nvSpPr>
        <p:spPr bwMode="auto">
          <a:xfrm>
            <a:off x="1680818" y="814323"/>
            <a:ext cx="25488000" cy="1972401"/>
          </a:xfrm>
          <a:prstGeom prst="rect">
            <a:avLst/>
          </a:prstGeom>
        </p:spPr>
        <p:txBody>
          <a:bodyPr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 defTabSz="914385">
              <a:lnSpc>
                <a:spcPts val="2100"/>
              </a:lnSpc>
              <a:spcBef>
                <a:spcPct val="0"/>
              </a:spcBef>
              <a:defRPr sz="5000" b="0">
                <a:solidFill>
                  <a:srgbClr val="0066F4"/>
                </a:solidFill>
                <a:latin typeface="Helvetica"/>
                <a:ea typeface="Helvetica"/>
                <a:cs typeface="Helvetica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000" b="1" dirty="0">
                <a:solidFill>
                  <a:srgbClr val="8F2613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PMGATE </a:t>
            </a:r>
            <a:r>
              <a:rPr lang="ru-RU" sz="4000" b="1" dirty="0">
                <a:solidFill>
                  <a:srgbClr val="8F2613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2023</a:t>
            </a:r>
          </a:p>
          <a:p>
            <a:pPr>
              <a:lnSpc>
                <a:spcPct val="100000"/>
              </a:lnSpc>
            </a:pPr>
            <a:r>
              <a:rPr lang="ru-RU" sz="4000" b="1" dirty="0">
                <a:solidFill>
                  <a:srgbClr val="8F26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 управления программой реализации мегапроекта</a:t>
            </a:r>
            <a:r>
              <a:rPr lang="en-US" sz="4000" b="1" dirty="0">
                <a:solidFill>
                  <a:srgbClr val="8F26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8F26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4924535" y="12253912"/>
            <a:ext cx="5622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GB" sz="1600" b="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0" dirty="0">
                <a:latin typeface="Arial" panose="020B0604020202020204" pitchFamily="34" charset="0"/>
                <a:cs typeface="Arial" panose="020B0604020202020204" pitchFamily="34" charset="0"/>
              </a:rPr>
              <a:t>Получение выгод – основная цель Программы</a:t>
            </a:r>
            <a:endParaRPr lang="en-GB" sz="16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600" b="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GB" sz="1600" b="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0" dirty="0">
                <a:latin typeface="Arial" panose="020B0604020202020204" pitchFamily="34" charset="0"/>
                <a:cs typeface="Arial" panose="020B0604020202020204" pitchFamily="34" charset="0"/>
              </a:rPr>
              <a:t>Принцип ПФПП при мониторинге Программы</a:t>
            </a:r>
            <a:endParaRPr lang="en-GB" sz="16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600" b="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GB" sz="1600" b="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0" dirty="0">
                <a:latin typeface="Arial" panose="020B0604020202020204" pitchFamily="34" charset="0"/>
                <a:cs typeface="Arial" panose="020B0604020202020204" pitchFamily="34" charset="0"/>
              </a:rPr>
              <a:t>«Сквозной» принцип управления изменениями</a:t>
            </a:r>
            <a:endParaRPr lang="en-US" sz="16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10194594" y="12253912"/>
            <a:ext cx="53092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en-GB" sz="1600" b="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0" dirty="0">
                <a:latin typeface="Arial" panose="020B0604020202020204" pitchFamily="34" charset="0"/>
                <a:cs typeface="Arial" panose="020B0604020202020204" pitchFamily="34" charset="0"/>
              </a:rPr>
              <a:t>Принцип компенсации отклонений	</a:t>
            </a:r>
            <a:endParaRPr lang="en-GB" sz="16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600" b="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n-GB" sz="1600" b="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0" dirty="0">
                <a:latin typeface="Arial" panose="020B0604020202020204" pitchFamily="34" charset="0"/>
                <a:cs typeface="Arial" panose="020B0604020202020204" pitchFamily="34" charset="0"/>
              </a:rPr>
              <a:t>Принцип постоянного мониторинга рисков</a:t>
            </a:r>
            <a:endParaRPr lang="en-US" sz="16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600" b="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</a:t>
            </a:r>
            <a:r>
              <a:rPr lang="en-GB" sz="1600" b="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0" dirty="0">
                <a:latin typeface="Arial" panose="020B0604020202020204" pitchFamily="34" charset="0"/>
                <a:cs typeface="Arial" panose="020B0604020202020204" pitchFamily="34" charset="0"/>
              </a:rPr>
              <a:t>Дивергентный и конвергентный подход к выбору</a:t>
            </a:r>
            <a:endParaRPr lang="en-GB" sz="16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600" b="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600" b="0" dirty="0">
                <a:latin typeface="Arial" panose="020B0604020202020204" pitchFamily="34" charset="0"/>
                <a:cs typeface="Arial" panose="020B0604020202020204" pitchFamily="34" charset="0"/>
              </a:rPr>
              <a:t>  варианта реализации целей Программы</a:t>
            </a:r>
            <a:endParaRPr lang="en-US" sz="16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1147269" y="12539309"/>
            <a:ext cx="3256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Принципы </a:t>
            </a:r>
            <a:r>
              <a:rPr lang="en-US" sz="240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 GATE</a:t>
            </a:r>
          </a:p>
        </p:txBody>
      </p:sp>
      <p:cxnSp>
        <p:nvCxnSpPr>
          <p:cNvPr id="121" name="Прямая соединительная линия 120"/>
          <p:cNvCxnSpPr/>
          <p:nvPr/>
        </p:nvCxnSpPr>
        <p:spPr>
          <a:xfrm>
            <a:off x="4766087" y="12253912"/>
            <a:ext cx="0" cy="77968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1452485" y="13032834"/>
            <a:ext cx="2735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v. 1.0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 20.09.2023г.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3" name="Рисунок 1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0096" y="11300073"/>
            <a:ext cx="1570721" cy="1570721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03" y="6272595"/>
            <a:ext cx="16926334" cy="1641276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437" y="5400742"/>
            <a:ext cx="8284580" cy="593251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6218" y="8078352"/>
            <a:ext cx="3091375" cy="2326034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9373" y="8423942"/>
            <a:ext cx="3052295" cy="2051792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776" y="11116689"/>
            <a:ext cx="3012517" cy="1119274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616" y="10963513"/>
            <a:ext cx="3023103" cy="1121921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037" y="10823541"/>
            <a:ext cx="3044271" cy="1129859"/>
          </a:xfrm>
          <a:prstGeom prst="rect">
            <a:avLst/>
          </a:prstGeom>
        </p:spPr>
      </p:pic>
      <p:pic>
        <p:nvPicPr>
          <p:cNvPr id="124" name="Рисунок 12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145" y="10456920"/>
            <a:ext cx="2513739" cy="1192040"/>
          </a:xfrm>
          <a:prstGeom prst="rect">
            <a:avLst/>
          </a:prstGeom>
        </p:spPr>
      </p:pic>
      <p:pic>
        <p:nvPicPr>
          <p:cNvPr id="125" name="Рисунок 12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454" y="10588877"/>
            <a:ext cx="3027070" cy="1119274"/>
          </a:xfrm>
          <a:prstGeom prst="rect">
            <a:avLst/>
          </a:prstGeom>
        </p:spPr>
      </p:pic>
      <p:pic>
        <p:nvPicPr>
          <p:cNvPr id="126" name="Рисунок 12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0571" y="10487403"/>
            <a:ext cx="1504274" cy="975067"/>
          </a:xfrm>
          <a:prstGeom prst="rect">
            <a:avLst/>
          </a:prstGeom>
        </p:spPr>
      </p:pic>
      <p:pic>
        <p:nvPicPr>
          <p:cNvPr id="127" name="Рисунок 12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476" y="7855405"/>
            <a:ext cx="2778942" cy="527260"/>
          </a:xfrm>
          <a:prstGeom prst="rect">
            <a:avLst/>
          </a:prstGeom>
        </p:spPr>
      </p:pic>
      <p:pic>
        <p:nvPicPr>
          <p:cNvPr id="128" name="Рисунок 12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04" y="7979772"/>
            <a:ext cx="2790403" cy="531082"/>
          </a:xfrm>
          <a:prstGeom prst="rect">
            <a:avLst/>
          </a:prstGeom>
        </p:spPr>
      </p:pic>
      <p:pic>
        <p:nvPicPr>
          <p:cNvPr id="129" name="Рисунок 12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611" y="7743889"/>
            <a:ext cx="2778942" cy="527260"/>
          </a:xfrm>
          <a:prstGeom prst="rect">
            <a:avLst/>
          </a:prstGeom>
        </p:spPr>
      </p:pic>
      <p:pic>
        <p:nvPicPr>
          <p:cNvPr id="130" name="Рисунок 129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3515" y="7636539"/>
            <a:ext cx="2855858" cy="527260"/>
          </a:xfrm>
          <a:prstGeom prst="rect">
            <a:avLst/>
          </a:prstGeom>
        </p:spPr>
      </p:pic>
      <p:pic>
        <p:nvPicPr>
          <p:cNvPr id="131" name="Рисунок 130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9373" y="7519246"/>
            <a:ext cx="2701280" cy="527260"/>
          </a:xfrm>
          <a:prstGeom prst="rect">
            <a:avLst/>
          </a:prstGeom>
        </p:spPr>
      </p:pic>
      <p:pic>
        <p:nvPicPr>
          <p:cNvPr id="132" name="Рисунок 131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0297" y="7428438"/>
            <a:ext cx="2662607" cy="508156"/>
          </a:xfrm>
          <a:prstGeom prst="rect">
            <a:avLst/>
          </a:prstGeom>
        </p:spPr>
      </p:pic>
      <p:pic>
        <p:nvPicPr>
          <p:cNvPr id="133" name="Рисунок 13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190" y="7717793"/>
            <a:ext cx="665399" cy="663959"/>
          </a:xfrm>
          <a:prstGeom prst="rect">
            <a:avLst/>
          </a:prstGeom>
        </p:spPr>
      </p:pic>
      <p:pic>
        <p:nvPicPr>
          <p:cNvPr id="134" name="Рисунок 133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765" y="3086572"/>
            <a:ext cx="13868558" cy="2215530"/>
          </a:xfrm>
          <a:prstGeom prst="rect">
            <a:avLst/>
          </a:prstGeom>
        </p:spPr>
      </p:pic>
      <p:cxnSp>
        <p:nvCxnSpPr>
          <p:cNvPr id="135" name="Прямая соединительная линия 134"/>
          <p:cNvCxnSpPr/>
          <p:nvPr/>
        </p:nvCxnSpPr>
        <p:spPr>
          <a:xfrm flipH="1" flipV="1">
            <a:off x="3687477" y="8395199"/>
            <a:ext cx="4113" cy="153715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/>
          <p:nvPr/>
        </p:nvCxnSpPr>
        <p:spPr>
          <a:xfrm flipV="1">
            <a:off x="6740033" y="9920545"/>
            <a:ext cx="1" cy="1299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7" name="Рисунок 136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506" y="7614445"/>
            <a:ext cx="665399" cy="663959"/>
          </a:xfrm>
          <a:prstGeom prst="rect">
            <a:avLst/>
          </a:prstGeom>
        </p:spPr>
      </p:pic>
      <p:cxnSp>
        <p:nvCxnSpPr>
          <p:cNvPr id="138" name="Прямая соединительная линия 137"/>
          <p:cNvCxnSpPr/>
          <p:nvPr/>
        </p:nvCxnSpPr>
        <p:spPr>
          <a:xfrm flipV="1">
            <a:off x="9639913" y="9586115"/>
            <a:ext cx="1" cy="9551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9" name="Рисунок 138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568" y="7483658"/>
            <a:ext cx="663958" cy="663958"/>
          </a:xfrm>
          <a:prstGeom prst="rect">
            <a:avLst/>
          </a:prstGeom>
        </p:spPr>
      </p:pic>
      <p:cxnSp>
        <p:nvCxnSpPr>
          <p:cNvPr id="140" name="Прямая соединительная линия 139"/>
          <p:cNvCxnSpPr/>
          <p:nvPr/>
        </p:nvCxnSpPr>
        <p:spPr>
          <a:xfrm flipV="1">
            <a:off x="11423863" y="9192229"/>
            <a:ext cx="1" cy="7414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1" name="Рисунок 14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135" y="7408199"/>
            <a:ext cx="819506" cy="665399"/>
          </a:xfrm>
          <a:prstGeom prst="rect">
            <a:avLst/>
          </a:prstGeom>
        </p:spPr>
      </p:pic>
      <p:cxnSp>
        <p:nvCxnSpPr>
          <p:cNvPr id="142" name="Прямая соединительная линия 141"/>
          <p:cNvCxnSpPr/>
          <p:nvPr/>
        </p:nvCxnSpPr>
        <p:spPr>
          <a:xfrm flipV="1">
            <a:off x="12558257" y="9182405"/>
            <a:ext cx="1" cy="8396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" name="Рисунок 142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3510" y="7373118"/>
            <a:ext cx="663958" cy="665398"/>
          </a:xfrm>
          <a:prstGeom prst="rect">
            <a:avLst/>
          </a:prstGeom>
        </p:spPr>
      </p:pic>
      <p:cxnSp>
        <p:nvCxnSpPr>
          <p:cNvPr id="144" name="Прямая соединительная линия 143"/>
          <p:cNvCxnSpPr/>
          <p:nvPr/>
        </p:nvCxnSpPr>
        <p:spPr>
          <a:xfrm flipV="1">
            <a:off x="14220825" y="8791642"/>
            <a:ext cx="1" cy="4547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5" name="Рисунок 144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3747" y="7312694"/>
            <a:ext cx="819506" cy="665399"/>
          </a:xfrm>
          <a:prstGeom prst="rect">
            <a:avLst/>
          </a:prstGeom>
        </p:spPr>
      </p:pic>
      <p:cxnSp>
        <p:nvCxnSpPr>
          <p:cNvPr id="146" name="Прямая соединительная линия 145"/>
          <p:cNvCxnSpPr/>
          <p:nvPr/>
        </p:nvCxnSpPr>
        <p:spPr>
          <a:xfrm flipV="1">
            <a:off x="18177823" y="8385545"/>
            <a:ext cx="1" cy="5236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7" name="Рисунок 146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953" y="7185276"/>
            <a:ext cx="665399" cy="665399"/>
          </a:xfrm>
          <a:prstGeom prst="rect">
            <a:avLst/>
          </a:prstGeom>
        </p:spPr>
      </p:pic>
      <p:cxnSp>
        <p:nvCxnSpPr>
          <p:cNvPr id="148" name="Прямая соединительная линия 147"/>
          <p:cNvCxnSpPr/>
          <p:nvPr/>
        </p:nvCxnSpPr>
        <p:spPr>
          <a:xfrm flipV="1">
            <a:off x="15412363" y="8784753"/>
            <a:ext cx="1" cy="5236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9" name="Рисунок 148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3924" y="7270378"/>
            <a:ext cx="663958" cy="665398"/>
          </a:xfrm>
          <a:prstGeom prst="rect">
            <a:avLst/>
          </a:prstGeom>
        </p:spPr>
      </p:pic>
      <p:pic>
        <p:nvPicPr>
          <p:cNvPr id="154" name="Рисунок 153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963" y="8828222"/>
            <a:ext cx="3185851" cy="1750495"/>
          </a:xfrm>
          <a:prstGeom prst="rect">
            <a:avLst/>
          </a:prstGeom>
        </p:spPr>
      </p:pic>
      <p:pic>
        <p:nvPicPr>
          <p:cNvPr id="155" name="Рисунок 154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015" y="9210426"/>
            <a:ext cx="3167988" cy="1481285"/>
          </a:xfrm>
          <a:prstGeom prst="rect">
            <a:avLst/>
          </a:prstGeom>
        </p:spPr>
      </p:pic>
      <p:pic>
        <p:nvPicPr>
          <p:cNvPr id="156" name="Рисунок 155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076" y="9555201"/>
            <a:ext cx="3159056" cy="1236319"/>
          </a:xfrm>
          <a:prstGeom prst="rect">
            <a:avLst/>
          </a:prstGeom>
        </p:spPr>
      </p:pic>
      <p:pic>
        <p:nvPicPr>
          <p:cNvPr id="157" name="Рисунок 156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04" y="9957144"/>
            <a:ext cx="3159056" cy="1106179"/>
          </a:xfrm>
          <a:prstGeom prst="rect">
            <a:avLst/>
          </a:prstGeom>
        </p:spPr>
      </p:pic>
      <p:pic>
        <p:nvPicPr>
          <p:cNvPr id="158" name="Рисунок 157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375" y="8648796"/>
            <a:ext cx="4156019" cy="1887002"/>
          </a:xfrm>
          <a:prstGeom prst="rect">
            <a:avLst/>
          </a:prstGeom>
        </p:spPr>
      </p:pic>
      <p:pic>
        <p:nvPicPr>
          <p:cNvPr id="159" name="Рисунок 158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3143" y="8276078"/>
            <a:ext cx="4155556" cy="2175651"/>
          </a:xfrm>
          <a:prstGeom prst="rect">
            <a:avLst/>
          </a:prstGeom>
        </p:spPr>
      </p:pic>
      <p:pic>
        <p:nvPicPr>
          <p:cNvPr id="161" name="Рисунок 160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99" y="5093960"/>
            <a:ext cx="1148493" cy="443361"/>
          </a:xfrm>
          <a:prstGeom prst="rect">
            <a:avLst/>
          </a:prstGeom>
        </p:spPr>
      </p:pic>
      <p:pic>
        <p:nvPicPr>
          <p:cNvPr id="162" name="Рисунок 161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89" y="7111559"/>
            <a:ext cx="674475" cy="2900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564057-2606-487C-E5A0-EA1EE24FEA06}"/>
              </a:ext>
            </a:extLst>
          </p:cNvPr>
          <p:cNvSpPr txBox="1"/>
          <p:nvPr/>
        </p:nvSpPr>
        <p:spPr>
          <a:xfrm>
            <a:off x="18516464" y="1925001"/>
            <a:ext cx="5430006" cy="9541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40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Концепция создания </a:t>
            </a:r>
            <a:r>
              <a:rPr lang="en-US" sz="240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 GATE </a:t>
            </a:r>
            <a:endParaRPr lang="ru-RU" sz="2400" dirty="0">
              <a:solidFill>
                <a:srgbClr val="8C27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1600" b="0" dirty="0">
              <a:solidFill>
                <a:srgbClr val="9025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90" indent="-685790" algn="l">
              <a:buClr>
                <a:srgbClr val="902513"/>
              </a:buClr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«Больше можно, меньше нельзя» </a:t>
            </a:r>
            <a:r>
              <a:rPr lang="ru-RU" sz="1800" b="0" dirty="0">
                <a:latin typeface="Arial" panose="020B0604020202020204" pitchFamily="34" charset="0"/>
                <a:cs typeface="Arial" panose="020B0604020202020204" pitchFamily="34" charset="0"/>
              </a:rPr>
              <a:t>Минимально необходимые, но обязательные процессы</a:t>
            </a:r>
          </a:p>
          <a:p>
            <a:pPr marL="685790" indent="-685790" algn="l">
              <a:buClr>
                <a:srgbClr val="902513"/>
              </a:buClr>
              <a:buAutoNum type="arabicPeriod"/>
            </a:pPr>
            <a:endParaRPr lang="ru-RU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90" indent="-685790" algn="l">
              <a:buClr>
                <a:srgbClr val="902513"/>
              </a:buClr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Открытость.</a:t>
            </a:r>
            <a:r>
              <a:rPr lang="ru-RU" sz="1800" b="0" dirty="0">
                <a:latin typeface="Arial" panose="020B0604020202020204" pitchFamily="34" charset="0"/>
                <a:cs typeface="Arial" panose="020B0604020202020204" pitchFamily="34" charset="0"/>
              </a:rPr>
              <a:t> Стандарт может быть использован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без разрешения, но со ссылкой</a:t>
            </a:r>
            <a:r>
              <a:rPr lang="ru-RU" sz="1800" b="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PM Excellence </a:t>
            </a:r>
            <a:endParaRPr lang="ru-RU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90" indent="-685790" algn="l">
              <a:buClr>
                <a:srgbClr val="902513"/>
              </a:buClr>
              <a:buAutoNum type="arabicPeriod"/>
            </a:pPr>
            <a:endParaRPr lang="ru-RU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90" indent="-685790" algn="l">
              <a:buClr>
                <a:srgbClr val="902513"/>
              </a:buClr>
              <a:buFontTx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Отражение практики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PM Excellence.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0" dirty="0">
                <a:latin typeface="Arial" panose="020B0604020202020204" pitchFamily="34" charset="0"/>
                <a:cs typeface="Arial" panose="020B0604020202020204" pitchFamily="34" charset="0"/>
              </a:rPr>
              <a:t>Копирование существующих стандартов и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800" b="0" dirty="0">
                <a:latin typeface="Arial" panose="020B0604020202020204" pitchFamily="34" charset="0"/>
                <a:cs typeface="Arial" panose="020B0604020202020204" pitchFamily="34" charset="0"/>
              </a:rPr>
              <a:t>или создание уникальных подходов не является самоцелью создания стандарта. Все положения стандарта являются отражением практики 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PM Excellence </a:t>
            </a:r>
            <a:endParaRPr lang="ru-RU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90" indent="-685790" algn="l">
              <a:buClr>
                <a:srgbClr val="902513"/>
              </a:buClr>
              <a:buFontTx/>
              <a:buAutoNum type="arabicPeriod"/>
            </a:pPr>
            <a:endParaRPr lang="ru-RU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90" indent="-685790" algn="l">
              <a:buClr>
                <a:srgbClr val="902513"/>
              </a:buClr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Принятие де-факто из-за практической ценности.</a:t>
            </a:r>
            <a:r>
              <a:rPr lang="ru-RU" sz="1800" b="0" dirty="0">
                <a:latin typeface="Arial" panose="020B0604020202020204" pitchFamily="34" charset="0"/>
                <a:cs typeface="Arial" panose="020B0604020202020204" pitchFamily="34" charset="0"/>
              </a:rPr>
              <a:t> Мы стремимся к тому, чтобы стандарт был принят к использованию исходя из его практической ценности, а не юридического статуса. Поэтому у нас нет цели принятия стандарта на официальном уровне в государственных структурах.</a:t>
            </a:r>
          </a:p>
          <a:p>
            <a:pPr marL="685790" indent="-685790" algn="l">
              <a:buClr>
                <a:srgbClr val="902513"/>
              </a:buClr>
              <a:buAutoNum type="arabicPeriod"/>
            </a:pPr>
            <a:endParaRPr lang="ru-RU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90" indent="-685790" algn="l">
              <a:buClr>
                <a:srgbClr val="902513"/>
              </a:buClr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Отправная точка в создании дерева стандартов. </a:t>
            </a:r>
            <a:r>
              <a:rPr lang="ru-RU" sz="1800" b="0" dirty="0">
                <a:latin typeface="Arial" panose="020B0604020202020204" pitchFamily="34" charset="0"/>
                <a:cs typeface="Arial" panose="020B0604020202020204" pitchFamily="34" charset="0"/>
              </a:rPr>
              <a:t>Подлежит дальнейшему развитию через выпуск новых версий </a:t>
            </a:r>
          </a:p>
          <a:p>
            <a:pPr algn="l"/>
            <a:endParaRPr lang="en-US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5584604" y="12261839"/>
            <a:ext cx="6945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</a:t>
            </a:r>
            <a:r>
              <a:rPr lang="en-GB" sz="1600" b="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0" dirty="0">
                <a:latin typeface="Arial" panose="020B0604020202020204" pitchFamily="34" charset="0"/>
                <a:cs typeface="Arial" panose="020B0604020202020204" pitchFamily="34" charset="0"/>
              </a:rPr>
              <a:t>Последовательное уточнение	</a:t>
            </a:r>
            <a:endParaRPr lang="en-GB" sz="16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600" b="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</a:t>
            </a:r>
            <a:r>
              <a:rPr lang="en-GB" sz="1600" b="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0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 ступенчатого перехода на этап</a:t>
            </a:r>
            <a:endParaRPr lang="en-GB" sz="16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600" b="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</a:t>
            </a:r>
            <a:r>
              <a:rPr lang="en-GB" sz="1600" b="0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0" dirty="0">
                <a:latin typeface="Arial" panose="020B0604020202020204" pitchFamily="34" charset="0"/>
                <a:cs typeface="Arial" panose="020B0604020202020204" pitchFamily="34" charset="0"/>
              </a:rPr>
              <a:t>Независимая экспертиза результатов этапа</a:t>
            </a:r>
            <a:endParaRPr lang="en-US" sz="16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6499856" y="8278404"/>
            <a:ext cx="2903" cy="1276797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9260276" y="8147616"/>
            <a:ext cx="1" cy="1062506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11002423" y="8073598"/>
            <a:ext cx="0" cy="805630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12075498" y="8028584"/>
            <a:ext cx="0" cy="808534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13582390" y="7978093"/>
            <a:ext cx="0" cy="445849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5" name="Прямая соединительная линия 74"/>
          <p:cNvCxnSpPr>
            <a:stCxn id="149" idx="2"/>
          </p:cNvCxnSpPr>
          <p:nvPr/>
        </p:nvCxnSpPr>
        <p:spPr>
          <a:xfrm>
            <a:off x="14805903" y="7935776"/>
            <a:ext cx="0" cy="514997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17452904" y="7835149"/>
            <a:ext cx="0" cy="230407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544727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45 0.01944 L 2.60417E-6 2.96296E-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25" y="-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2 0.0331 L -4.79167E-6 7.40741E-7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6" y="-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4 0.02673 L 2.08333E-7 3.7037E-6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0" y="-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24 0.02014 L 2.29167E-6 7.40741E-7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12" y="-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7 0.02222 L -4.375E-6 2.59259E-6 " pathEditMode="relative" rAng="0" ptsTypes="AA">
                                      <p:cBhvr>
                                        <p:cTn id="1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1111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47 0.02245 L 2.5E-6 1.48148E-6 " pathEditMode="relative" rAng="0" ptsTypes="AA">
                                      <p:cBhvr>
                                        <p:cTn id="11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0" y="-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51 0.0169 L -2.39583E-6 -2.22222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6" y="-845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9 0.01875 L -2.70833E-6 3.33333E-6 " pathEditMode="relative" rAng="0" ptsTypes="AA">
                                      <p:cBhvr>
                                        <p:cTn id="15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2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500"/>
                            </p:stCondLst>
                            <p:childTnLst>
                              <p:par>
                                <p:cTn id="1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"/>
                            </p:stCondLst>
                            <p:childTnLst>
                              <p:par>
                                <p:cTn id="1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500"/>
                            </p:stCondLst>
                            <p:childTnLst>
                              <p:par>
                                <p:cTn id="1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/>
      <p:bldP spid="119" grpId="0"/>
      <p:bldP spid="120" grpId="0"/>
      <p:bldP spid="122" grpId="0"/>
      <p:bldP spid="2" grpId="0"/>
      <p:bldP spid="7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Группа 121"/>
          <p:cNvGrpSpPr/>
          <p:nvPr/>
        </p:nvGrpSpPr>
        <p:grpSpPr>
          <a:xfrm>
            <a:off x="10410021" y="2270972"/>
            <a:ext cx="1928410" cy="2390426"/>
            <a:chOff x="10410021" y="2034996"/>
            <a:chExt cx="1928410" cy="2390426"/>
          </a:xfrm>
        </p:grpSpPr>
        <p:sp>
          <p:nvSpPr>
            <p:cNvPr id="120" name="Прямоугольник 119"/>
            <p:cNvSpPr/>
            <p:nvPr/>
          </p:nvSpPr>
          <p:spPr>
            <a:xfrm>
              <a:off x="10423059" y="2271905"/>
              <a:ext cx="1912521" cy="2132241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29" r="23568" b="13689"/>
            <a:stretch/>
          </p:blipFill>
          <p:spPr>
            <a:xfrm>
              <a:off x="10410021" y="2034996"/>
              <a:ext cx="1928410" cy="2390426"/>
            </a:xfrm>
            <a:prstGeom prst="rect">
              <a:avLst/>
            </a:prstGeom>
          </p:spPr>
        </p:pic>
      </p:grpSp>
      <p:grpSp>
        <p:nvGrpSpPr>
          <p:cNvPr id="5" name="Группа 4"/>
          <p:cNvGrpSpPr/>
          <p:nvPr/>
        </p:nvGrpSpPr>
        <p:grpSpPr>
          <a:xfrm>
            <a:off x="8267689" y="2918984"/>
            <a:ext cx="1962264" cy="2243589"/>
            <a:chOff x="4963241" y="456690"/>
            <a:chExt cx="1302027" cy="148869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963241" y="493774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59" r="18584" b="7229"/>
            <a:stretch/>
          </p:blipFill>
          <p:spPr>
            <a:xfrm>
              <a:off x="4982817" y="456690"/>
              <a:ext cx="1272209" cy="1464875"/>
            </a:xfrm>
            <a:prstGeom prst="rect">
              <a:avLst/>
            </a:prstGeom>
          </p:spPr>
        </p:pic>
      </p:grpSp>
      <p:grpSp>
        <p:nvGrpSpPr>
          <p:cNvPr id="8" name="Группа 7"/>
          <p:cNvGrpSpPr/>
          <p:nvPr/>
        </p:nvGrpSpPr>
        <p:grpSpPr>
          <a:xfrm>
            <a:off x="14466611" y="2529157"/>
            <a:ext cx="2046208" cy="2132241"/>
            <a:chOff x="6864504" y="-336554"/>
            <a:chExt cx="1393040" cy="145161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6898193" y="-336554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4504" y="-277984"/>
              <a:ext cx="1393040" cy="1393040"/>
            </a:xfrm>
            <a:prstGeom prst="rect">
              <a:avLst/>
            </a:prstGeom>
          </p:spPr>
        </p:pic>
      </p:grpSp>
      <p:grpSp>
        <p:nvGrpSpPr>
          <p:cNvPr id="11" name="Группа 10"/>
          <p:cNvGrpSpPr/>
          <p:nvPr/>
        </p:nvGrpSpPr>
        <p:grpSpPr>
          <a:xfrm>
            <a:off x="17728649" y="6434718"/>
            <a:ext cx="1927004" cy="2213878"/>
            <a:chOff x="8163339" y="780065"/>
            <a:chExt cx="1304247" cy="1498409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8165559" y="826864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59" r="16957" b="24892"/>
            <a:stretch/>
          </p:blipFill>
          <p:spPr>
            <a:xfrm>
              <a:off x="8163339" y="780065"/>
              <a:ext cx="1285462" cy="1498409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/>
        </p:nvGrpSpPr>
        <p:grpSpPr>
          <a:xfrm>
            <a:off x="13518349" y="6407571"/>
            <a:ext cx="1922547" cy="2220672"/>
            <a:chOff x="7227354" y="1207701"/>
            <a:chExt cx="1302027" cy="1503928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227354" y="1260019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193"/>
            <a:stretch/>
          </p:blipFill>
          <p:spPr>
            <a:xfrm>
              <a:off x="7250217" y="1207701"/>
              <a:ext cx="1256301" cy="1503928"/>
            </a:xfrm>
            <a:prstGeom prst="rect">
              <a:avLst/>
            </a:prstGeom>
          </p:spPr>
        </p:pic>
      </p:grpSp>
      <p:grpSp>
        <p:nvGrpSpPr>
          <p:cNvPr id="17" name="Группа 16"/>
          <p:cNvGrpSpPr/>
          <p:nvPr/>
        </p:nvGrpSpPr>
        <p:grpSpPr>
          <a:xfrm>
            <a:off x="5068584" y="10045761"/>
            <a:ext cx="1922547" cy="2190108"/>
            <a:chOff x="6982668" y="1418997"/>
            <a:chExt cx="1302027" cy="1483230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6982668" y="1450617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05" t="1" r="19526" b="41018"/>
            <a:stretch/>
          </p:blipFill>
          <p:spPr>
            <a:xfrm>
              <a:off x="7066649" y="1418997"/>
              <a:ext cx="1202707" cy="1483229"/>
            </a:xfrm>
            <a:prstGeom prst="rect">
              <a:avLst/>
            </a:prstGeom>
          </p:spPr>
        </p:pic>
      </p:grpSp>
      <p:grpSp>
        <p:nvGrpSpPr>
          <p:cNvPr id="20" name="Группа 19"/>
          <p:cNvGrpSpPr/>
          <p:nvPr/>
        </p:nvGrpSpPr>
        <p:grpSpPr>
          <a:xfrm>
            <a:off x="6115275" y="2370201"/>
            <a:ext cx="1922547" cy="2291197"/>
            <a:chOff x="6755734" y="1856768"/>
            <a:chExt cx="1302027" cy="1551691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6755734" y="1956849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380" b="26114"/>
            <a:stretch/>
          </p:blipFill>
          <p:spPr>
            <a:xfrm>
              <a:off x="6755734" y="1856768"/>
              <a:ext cx="1252089" cy="1551691"/>
            </a:xfrm>
            <a:prstGeom prst="rect">
              <a:avLst/>
            </a:prstGeom>
          </p:spPr>
        </p:pic>
      </p:grpSp>
      <p:grpSp>
        <p:nvGrpSpPr>
          <p:cNvPr id="23" name="Группа 22"/>
          <p:cNvGrpSpPr/>
          <p:nvPr/>
        </p:nvGrpSpPr>
        <p:grpSpPr>
          <a:xfrm>
            <a:off x="7124686" y="6048935"/>
            <a:ext cx="2053675" cy="2230778"/>
            <a:chOff x="7396458" y="1267081"/>
            <a:chExt cx="1389981" cy="150984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484412" y="1325320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041" b="13891"/>
            <a:stretch/>
          </p:blipFill>
          <p:spPr>
            <a:xfrm>
              <a:off x="7396458" y="1267081"/>
              <a:ext cx="1389733" cy="1509849"/>
            </a:xfrm>
            <a:prstGeom prst="rect">
              <a:avLst/>
            </a:prstGeom>
          </p:spPr>
        </p:pic>
      </p:grpSp>
      <p:grpSp>
        <p:nvGrpSpPr>
          <p:cNvPr id="26" name="Группа 25"/>
          <p:cNvGrpSpPr/>
          <p:nvPr/>
        </p:nvGrpSpPr>
        <p:grpSpPr>
          <a:xfrm>
            <a:off x="15610563" y="6079967"/>
            <a:ext cx="1923722" cy="2168713"/>
            <a:chOff x="6531536" y="3590176"/>
            <a:chExt cx="1302027" cy="1467840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6531536" y="3606406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0" r="19293" b="41630"/>
            <a:stretch/>
          </p:blipFill>
          <p:spPr>
            <a:xfrm>
              <a:off x="6534712" y="3590176"/>
              <a:ext cx="1298851" cy="1467840"/>
            </a:xfrm>
            <a:prstGeom prst="rect">
              <a:avLst/>
            </a:prstGeom>
          </p:spPr>
        </p:pic>
      </p:grpSp>
      <p:grpSp>
        <p:nvGrpSpPr>
          <p:cNvPr id="29" name="Группа 28"/>
          <p:cNvGrpSpPr/>
          <p:nvPr/>
        </p:nvGrpSpPr>
        <p:grpSpPr>
          <a:xfrm>
            <a:off x="5131322" y="6462821"/>
            <a:ext cx="1951462" cy="2184511"/>
            <a:chOff x="4470400" y="2951667"/>
            <a:chExt cx="1320800" cy="1478533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4485077" y="2978590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1" name="Рисунок 30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40" r="28888" b="27072"/>
            <a:stretch/>
          </p:blipFill>
          <p:spPr>
            <a:xfrm>
              <a:off x="4470400" y="2951667"/>
              <a:ext cx="1320800" cy="1475190"/>
            </a:xfrm>
            <a:prstGeom prst="rect">
              <a:avLst/>
            </a:prstGeom>
          </p:spPr>
        </p:pic>
      </p:grpSp>
      <p:grpSp>
        <p:nvGrpSpPr>
          <p:cNvPr id="32" name="Группа 31"/>
          <p:cNvGrpSpPr/>
          <p:nvPr/>
        </p:nvGrpSpPr>
        <p:grpSpPr>
          <a:xfrm>
            <a:off x="16572026" y="2940865"/>
            <a:ext cx="1947370" cy="2199826"/>
            <a:chOff x="3817257" y="3000201"/>
            <a:chExt cx="1318837" cy="1489809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3834067" y="3038400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4" name="Рисунок 33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14" r="19134" b="18221"/>
            <a:stretch/>
          </p:blipFill>
          <p:spPr>
            <a:xfrm>
              <a:off x="3817257" y="3000201"/>
              <a:ext cx="1306286" cy="1484713"/>
            </a:xfrm>
            <a:prstGeom prst="rect">
              <a:avLst/>
            </a:prstGeom>
          </p:spPr>
        </p:pic>
      </p:grpSp>
      <p:grpSp>
        <p:nvGrpSpPr>
          <p:cNvPr id="35" name="Группа 34"/>
          <p:cNvGrpSpPr/>
          <p:nvPr/>
        </p:nvGrpSpPr>
        <p:grpSpPr>
          <a:xfrm>
            <a:off x="7230668" y="9068842"/>
            <a:ext cx="1933521" cy="2573796"/>
            <a:chOff x="4151085" y="2828925"/>
            <a:chExt cx="1309459" cy="1743076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4158517" y="3108051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7" name="Рисунок 36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97" r="25483" b="4059"/>
            <a:stretch/>
          </p:blipFill>
          <p:spPr>
            <a:xfrm>
              <a:off x="4151085" y="2828925"/>
              <a:ext cx="1306285" cy="1743076"/>
            </a:xfrm>
            <a:prstGeom prst="rect">
              <a:avLst/>
            </a:prstGeom>
          </p:spPr>
        </p:pic>
      </p:grpSp>
      <p:grpSp>
        <p:nvGrpSpPr>
          <p:cNvPr id="41" name="Группа 40"/>
          <p:cNvGrpSpPr/>
          <p:nvPr/>
        </p:nvGrpSpPr>
        <p:grpSpPr>
          <a:xfrm>
            <a:off x="12475519" y="2968415"/>
            <a:ext cx="1923722" cy="2144729"/>
            <a:chOff x="4251164" y="2848931"/>
            <a:chExt cx="1302027" cy="1451610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4251164" y="2848931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0" r="26176" b="15768"/>
            <a:stretch/>
          </p:blipFill>
          <p:spPr>
            <a:xfrm>
              <a:off x="4275934" y="2852013"/>
              <a:ext cx="1277257" cy="1448528"/>
            </a:xfrm>
            <a:prstGeom prst="rect">
              <a:avLst/>
            </a:prstGeom>
          </p:spPr>
        </p:pic>
      </p:grpSp>
      <p:grpSp>
        <p:nvGrpSpPr>
          <p:cNvPr id="44" name="Группа 43"/>
          <p:cNvGrpSpPr/>
          <p:nvPr/>
        </p:nvGrpSpPr>
        <p:grpSpPr>
          <a:xfrm>
            <a:off x="11458576" y="5693921"/>
            <a:ext cx="1892051" cy="2491779"/>
            <a:chOff x="8210308" y="5294518"/>
            <a:chExt cx="1310288" cy="1725613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8218569" y="5568521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09" t="1484" r="28035" b="27612"/>
            <a:stretch/>
          </p:blipFill>
          <p:spPr>
            <a:xfrm>
              <a:off x="8210308" y="5294518"/>
              <a:ext cx="1306065" cy="1725613"/>
            </a:xfrm>
            <a:prstGeom prst="rect">
              <a:avLst/>
            </a:prstGeom>
          </p:spPr>
        </p:pic>
      </p:grpSp>
      <p:grpSp>
        <p:nvGrpSpPr>
          <p:cNvPr id="47" name="Группа 46"/>
          <p:cNvGrpSpPr/>
          <p:nvPr/>
        </p:nvGrpSpPr>
        <p:grpSpPr>
          <a:xfrm>
            <a:off x="1792728" y="2516925"/>
            <a:ext cx="1945492" cy="2144473"/>
            <a:chOff x="176603" y="4347667"/>
            <a:chExt cx="1317566" cy="1452323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176603" y="4348380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9" name="Рисунок 48"/>
            <p:cNvPicPr>
              <a:picLocks noChangeAspect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394"/>
            <a:stretch/>
          </p:blipFill>
          <p:spPr>
            <a:xfrm>
              <a:off x="198639" y="4347667"/>
              <a:ext cx="1295530" cy="1452323"/>
            </a:xfrm>
            <a:prstGeom prst="rect">
              <a:avLst/>
            </a:prstGeom>
          </p:spPr>
        </p:pic>
      </p:grpSp>
      <p:grpSp>
        <p:nvGrpSpPr>
          <p:cNvPr id="50" name="Группа 49"/>
          <p:cNvGrpSpPr/>
          <p:nvPr/>
        </p:nvGrpSpPr>
        <p:grpSpPr>
          <a:xfrm>
            <a:off x="17705319" y="10007014"/>
            <a:ext cx="1922547" cy="2220101"/>
            <a:chOff x="3524921" y="3186895"/>
            <a:chExt cx="1302027" cy="1503541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3524921" y="3238826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2" name="Рисунок 51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725"/>
            <a:stretch/>
          </p:blipFill>
          <p:spPr>
            <a:xfrm>
              <a:off x="3529945" y="3186895"/>
              <a:ext cx="1291978" cy="1503440"/>
            </a:xfrm>
            <a:prstGeom prst="rect">
              <a:avLst/>
            </a:prstGeom>
          </p:spPr>
        </p:pic>
      </p:grpSp>
      <p:grpSp>
        <p:nvGrpSpPr>
          <p:cNvPr id="53" name="Группа 52"/>
          <p:cNvGrpSpPr/>
          <p:nvPr/>
        </p:nvGrpSpPr>
        <p:grpSpPr>
          <a:xfrm>
            <a:off x="3050219" y="6091960"/>
            <a:ext cx="1949001" cy="2144729"/>
            <a:chOff x="6625652" y="5263984"/>
            <a:chExt cx="1319135" cy="1451610"/>
          </a:xfrm>
        </p:grpSpPr>
        <p:sp>
          <p:nvSpPr>
            <p:cNvPr id="54" name="Прямоугольник 53"/>
            <p:cNvSpPr/>
            <p:nvPr/>
          </p:nvSpPr>
          <p:spPr>
            <a:xfrm>
              <a:off x="6640745" y="5263984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5" name="Рисунок 54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14" r="20359" b="19280"/>
            <a:stretch/>
          </p:blipFill>
          <p:spPr>
            <a:xfrm>
              <a:off x="6625652" y="5263984"/>
              <a:ext cx="1319135" cy="1451610"/>
            </a:xfrm>
            <a:prstGeom prst="rect">
              <a:avLst/>
            </a:prstGeom>
          </p:spPr>
        </p:pic>
      </p:grpSp>
      <p:grpSp>
        <p:nvGrpSpPr>
          <p:cNvPr id="56" name="Группа 55"/>
          <p:cNvGrpSpPr/>
          <p:nvPr/>
        </p:nvGrpSpPr>
        <p:grpSpPr>
          <a:xfrm>
            <a:off x="2910787" y="9317253"/>
            <a:ext cx="1951136" cy="2266970"/>
            <a:chOff x="3477718" y="2771550"/>
            <a:chExt cx="1321388" cy="1535282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3497079" y="2855222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8" name="Рисунок 57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74" r="10782"/>
            <a:stretch/>
          </p:blipFill>
          <p:spPr>
            <a:xfrm>
              <a:off x="3477718" y="2771550"/>
              <a:ext cx="1304144" cy="1535282"/>
            </a:xfrm>
            <a:prstGeom prst="rect">
              <a:avLst/>
            </a:prstGeom>
          </p:spPr>
        </p:pic>
      </p:grpSp>
      <p:grpSp>
        <p:nvGrpSpPr>
          <p:cNvPr id="59" name="Группа 58"/>
          <p:cNvGrpSpPr/>
          <p:nvPr/>
        </p:nvGrpSpPr>
        <p:grpSpPr>
          <a:xfrm>
            <a:off x="3937237" y="2838532"/>
            <a:ext cx="1943478" cy="2309497"/>
            <a:chOff x="6589244" y="43535"/>
            <a:chExt cx="1316201" cy="1564083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6603418" y="156008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1" name="Рисунок 60"/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09" r="11225" b="5764"/>
            <a:stretch/>
          </p:blipFill>
          <p:spPr>
            <a:xfrm>
              <a:off x="6589244" y="43535"/>
              <a:ext cx="1311966" cy="1546066"/>
            </a:xfrm>
            <a:prstGeom prst="rect">
              <a:avLst/>
            </a:prstGeom>
          </p:spPr>
        </p:pic>
      </p:grpSp>
      <p:grpSp>
        <p:nvGrpSpPr>
          <p:cNvPr id="62" name="Группа 61"/>
          <p:cNvGrpSpPr/>
          <p:nvPr/>
        </p:nvGrpSpPr>
        <p:grpSpPr>
          <a:xfrm>
            <a:off x="20727955" y="2969069"/>
            <a:ext cx="1923596" cy="2143420"/>
            <a:chOff x="6236484" y="3067382"/>
            <a:chExt cx="1302738" cy="1451610"/>
          </a:xfrm>
        </p:grpSpPr>
        <p:sp>
          <p:nvSpPr>
            <p:cNvPr id="63" name="Прямоугольник 62"/>
            <p:cNvSpPr/>
            <p:nvPr/>
          </p:nvSpPr>
          <p:spPr>
            <a:xfrm>
              <a:off x="6236484" y="3067382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4" name="Рисунок 63"/>
            <p:cNvPicPr>
              <a:picLocks noChangeAspect="1"/>
            </p:cNvPicPr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977"/>
            <a:stretch/>
          </p:blipFill>
          <p:spPr>
            <a:xfrm>
              <a:off x="6239870" y="3080644"/>
              <a:ext cx="1299352" cy="1438348"/>
            </a:xfrm>
            <a:prstGeom prst="rect">
              <a:avLst/>
            </a:prstGeom>
          </p:spPr>
        </p:pic>
      </p:grpSp>
      <p:grpSp>
        <p:nvGrpSpPr>
          <p:cNvPr id="65" name="Группа 64"/>
          <p:cNvGrpSpPr/>
          <p:nvPr/>
        </p:nvGrpSpPr>
        <p:grpSpPr>
          <a:xfrm>
            <a:off x="15647760" y="9474025"/>
            <a:ext cx="1925675" cy="2143420"/>
            <a:chOff x="5546362" y="4644067"/>
            <a:chExt cx="1304144" cy="1451610"/>
          </a:xfrm>
        </p:grpSpPr>
        <p:sp>
          <p:nvSpPr>
            <p:cNvPr id="66" name="Прямоугольник 65"/>
            <p:cNvSpPr/>
            <p:nvPr/>
          </p:nvSpPr>
          <p:spPr>
            <a:xfrm>
              <a:off x="5546647" y="4644067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7" name="Рисунок 66"/>
            <p:cNvPicPr>
              <a:picLocks noChangeAspect="1"/>
            </p:cNvPicPr>
            <p:nvPr/>
          </p:nvPicPr>
          <p:blipFill rotWithShape="1"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75" r="13024" b="4731"/>
            <a:stretch/>
          </p:blipFill>
          <p:spPr>
            <a:xfrm>
              <a:off x="5546362" y="4704101"/>
              <a:ext cx="1304144" cy="1391576"/>
            </a:xfrm>
            <a:prstGeom prst="rect">
              <a:avLst/>
            </a:prstGeom>
          </p:spPr>
        </p:pic>
      </p:grpSp>
      <p:grpSp>
        <p:nvGrpSpPr>
          <p:cNvPr id="68" name="Группа 67"/>
          <p:cNvGrpSpPr/>
          <p:nvPr/>
        </p:nvGrpSpPr>
        <p:grpSpPr>
          <a:xfrm>
            <a:off x="13587377" y="10069105"/>
            <a:ext cx="1941766" cy="2143420"/>
            <a:chOff x="3613412" y="1278177"/>
            <a:chExt cx="1315043" cy="1451610"/>
          </a:xfrm>
        </p:grpSpPr>
        <p:sp>
          <p:nvSpPr>
            <p:cNvPr id="69" name="Прямоугольник 68"/>
            <p:cNvSpPr/>
            <p:nvPr/>
          </p:nvSpPr>
          <p:spPr>
            <a:xfrm>
              <a:off x="3619920" y="1278177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0" name="Рисунок 69"/>
            <p:cNvPicPr>
              <a:picLocks noChangeAspect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3" t="16221" r="10098"/>
            <a:stretch/>
          </p:blipFill>
          <p:spPr>
            <a:xfrm>
              <a:off x="3613412" y="1332895"/>
              <a:ext cx="1315043" cy="1396892"/>
            </a:xfrm>
            <a:prstGeom prst="rect">
              <a:avLst/>
            </a:prstGeom>
          </p:spPr>
        </p:pic>
      </p:grpSp>
      <p:grpSp>
        <p:nvGrpSpPr>
          <p:cNvPr id="71" name="Группа 70"/>
          <p:cNvGrpSpPr/>
          <p:nvPr/>
        </p:nvGrpSpPr>
        <p:grpSpPr>
          <a:xfrm>
            <a:off x="19854245" y="6091960"/>
            <a:ext cx="1923724" cy="2144729"/>
            <a:chOff x="5675473" y="4834537"/>
            <a:chExt cx="1302028" cy="1451610"/>
          </a:xfrm>
        </p:grpSpPr>
        <p:sp>
          <p:nvSpPr>
            <p:cNvPr id="72" name="Прямоугольник 71"/>
            <p:cNvSpPr/>
            <p:nvPr/>
          </p:nvSpPr>
          <p:spPr>
            <a:xfrm>
              <a:off x="5675474" y="4834537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3" name="Рисунок 72"/>
            <p:cNvPicPr>
              <a:picLocks noChangeAspect="1"/>
            </p:cNvPicPr>
            <p:nvPr/>
          </p:nvPicPr>
          <p:blipFill rotWithShape="1"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37" t="2447" r="9773" b="21559"/>
            <a:stretch/>
          </p:blipFill>
          <p:spPr>
            <a:xfrm>
              <a:off x="5675473" y="4881830"/>
              <a:ext cx="1302027" cy="1404317"/>
            </a:xfrm>
            <a:prstGeom prst="rect">
              <a:avLst/>
            </a:prstGeom>
          </p:spPr>
        </p:pic>
      </p:grpSp>
      <p:grpSp>
        <p:nvGrpSpPr>
          <p:cNvPr id="74" name="Группа 73"/>
          <p:cNvGrpSpPr/>
          <p:nvPr/>
        </p:nvGrpSpPr>
        <p:grpSpPr>
          <a:xfrm>
            <a:off x="9401147" y="9957153"/>
            <a:ext cx="1937113" cy="2272326"/>
            <a:chOff x="7187463" y="4806837"/>
            <a:chExt cx="1311889" cy="1538909"/>
          </a:xfrm>
        </p:grpSpPr>
        <p:sp>
          <p:nvSpPr>
            <p:cNvPr id="75" name="Прямоугольник 74"/>
            <p:cNvSpPr/>
            <p:nvPr/>
          </p:nvSpPr>
          <p:spPr>
            <a:xfrm>
              <a:off x="7197325" y="4894136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6" name="Рисунок 75"/>
            <p:cNvPicPr>
              <a:picLocks noChangeAspect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94" t="6704" r="26000" b="37904"/>
            <a:stretch/>
          </p:blipFill>
          <p:spPr>
            <a:xfrm>
              <a:off x="7187463" y="4806837"/>
              <a:ext cx="1303867" cy="1538909"/>
            </a:xfrm>
            <a:prstGeom prst="rect">
              <a:avLst/>
            </a:prstGeom>
          </p:spPr>
        </p:pic>
      </p:grpSp>
      <p:grpSp>
        <p:nvGrpSpPr>
          <p:cNvPr id="77" name="Группа 76"/>
          <p:cNvGrpSpPr/>
          <p:nvPr/>
        </p:nvGrpSpPr>
        <p:grpSpPr>
          <a:xfrm>
            <a:off x="11533833" y="9497774"/>
            <a:ext cx="1922547" cy="2143420"/>
            <a:chOff x="1916866" y="1380381"/>
            <a:chExt cx="1302027" cy="1451610"/>
          </a:xfrm>
        </p:grpSpPr>
        <p:sp>
          <p:nvSpPr>
            <p:cNvPr id="78" name="Прямоугольник 77"/>
            <p:cNvSpPr/>
            <p:nvPr/>
          </p:nvSpPr>
          <p:spPr>
            <a:xfrm>
              <a:off x="1916866" y="1380381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9" name="Рисунок 78"/>
            <p:cNvPicPr>
              <a:picLocks noChangeAspect="1"/>
            </p:cNvPicPr>
            <p:nvPr/>
          </p:nvPicPr>
          <p:blipFill rotWithShape="1">
            <a:blip r:embed="rId28" cstate="print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colorTemperature colorTemp="59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996" t="16684" b="14025"/>
            <a:stretch/>
          </p:blipFill>
          <p:spPr>
            <a:xfrm>
              <a:off x="2010510" y="1400756"/>
              <a:ext cx="1208383" cy="1431235"/>
            </a:xfrm>
            <a:prstGeom prst="rect">
              <a:avLst/>
            </a:prstGeom>
          </p:spPr>
        </p:pic>
      </p:grpSp>
      <p:grpSp>
        <p:nvGrpSpPr>
          <p:cNvPr id="80" name="Группа 79"/>
          <p:cNvGrpSpPr/>
          <p:nvPr/>
        </p:nvGrpSpPr>
        <p:grpSpPr>
          <a:xfrm>
            <a:off x="19788919" y="9471635"/>
            <a:ext cx="1927301" cy="2148201"/>
            <a:chOff x="6036457" y="1222091"/>
            <a:chExt cx="1305246" cy="1454849"/>
          </a:xfrm>
        </p:grpSpPr>
        <p:sp>
          <p:nvSpPr>
            <p:cNvPr id="81" name="Прямоугольник 80"/>
            <p:cNvSpPr/>
            <p:nvPr/>
          </p:nvSpPr>
          <p:spPr>
            <a:xfrm>
              <a:off x="6036457" y="1222091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2" name="Рисунок 81"/>
            <p:cNvPicPr>
              <a:picLocks noChangeAspect="1"/>
            </p:cNvPicPr>
            <p:nvPr/>
          </p:nvPicPr>
          <p:blipFill rotWithShape="1"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77" r="23006" b="25825"/>
            <a:stretch/>
          </p:blipFill>
          <p:spPr>
            <a:xfrm>
              <a:off x="6056242" y="1222092"/>
              <a:ext cx="1285461" cy="1454848"/>
            </a:xfrm>
            <a:prstGeom prst="rect">
              <a:avLst/>
            </a:prstGeom>
          </p:spPr>
        </p:pic>
      </p:grpSp>
      <p:sp>
        <p:nvSpPr>
          <p:cNvPr id="83" name="TextBox 82"/>
          <p:cNvSpPr txBox="1"/>
          <p:nvPr/>
        </p:nvSpPr>
        <p:spPr>
          <a:xfrm>
            <a:off x="11674380" y="8206538"/>
            <a:ext cx="14638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Кутузов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Александр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3619450" y="8659363"/>
            <a:ext cx="17203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Василевская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Мария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9478648" y="8648596"/>
            <a:ext cx="16081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Подольская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Татьяна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548150" y="5123064"/>
            <a:ext cx="14013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Баранов 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Владимир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7547031" y="8279439"/>
            <a:ext cx="12089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Бурцев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Николай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192274" y="5123064"/>
            <a:ext cx="14334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Викторова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 Ольга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7462587" y="11670397"/>
            <a:ext cx="16097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Выморозко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Юлия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20074338" y="11622899"/>
            <a:ext cx="13564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Горфиняк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 Богдан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10764924" y="4631334"/>
            <a:ext cx="12186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Громов 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Валерий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15878665" y="11622899"/>
            <a:ext cx="14638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Жаткин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Александр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464890" y="8646442"/>
            <a:ext cx="12843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Заргарян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Арсен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18184640" y="8659363"/>
            <a:ext cx="10150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Зинчук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Юрий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0277337" y="8255690"/>
            <a:ext cx="10775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Иванов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Андрей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12670181" y="5123064"/>
            <a:ext cx="15343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Кочетов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 Александр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3231072" y="8255690"/>
            <a:ext cx="15872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Лаврентьев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Павел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18981511" y="4631334"/>
            <a:ext cx="13003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Никонов 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Михаил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17933064" y="12212369"/>
            <a:ext cx="14670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Нуржанов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Ерлан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273847" y="11599149"/>
            <a:ext cx="12250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Пикулев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 Евгений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378279" y="4631334"/>
            <a:ext cx="13965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Полякова 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Ольга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4021897" y="12212369"/>
            <a:ext cx="10727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Родин 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Андрей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1780219" y="11646648"/>
            <a:ext cx="15247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Саттарова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Элина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5368110" y="12259867"/>
            <a:ext cx="13163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Северов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 Дмитрий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15943889" y="8255690"/>
            <a:ext cx="12570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Смирнов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Иван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21085261" y="5123064"/>
            <a:ext cx="12089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Свинарь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 Андрей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1749007" y="4631334"/>
            <a:ext cx="2032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Хомутинникова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Ксения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14735343" y="4631334"/>
            <a:ext cx="15087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Чемисова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 Анастасия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16786530" y="5123064"/>
            <a:ext cx="15183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Черемисин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 Роман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9625753" y="12212369"/>
            <a:ext cx="14879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Шатурный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Александр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2" name="Группа 111"/>
          <p:cNvGrpSpPr/>
          <p:nvPr/>
        </p:nvGrpSpPr>
        <p:grpSpPr>
          <a:xfrm>
            <a:off x="9375541" y="6491750"/>
            <a:ext cx="2094399" cy="2143420"/>
            <a:chOff x="2565552" y="3286110"/>
            <a:chExt cx="1033826" cy="1058023"/>
          </a:xfrm>
        </p:grpSpPr>
        <p:sp>
          <p:nvSpPr>
            <p:cNvPr id="113" name="Прямоугольник 112"/>
            <p:cNvSpPr/>
            <p:nvPr/>
          </p:nvSpPr>
          <p:spPr>
            <a:xfrm>
              <a:off x="2565552" y="3286110"/>
              <a:ext cx="948997" cy="1058023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4" name="Рисунок 113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7595" y="3335995"/>
              <a:ext cx="1031783" cy="1008138"/>
            </a:xfrm>
            <a:prstGeom prst="rect">
              <a:avLst/>
            </a:prstGeom>
          </p:spPr>
        </p:pic>
      </p:grpSp>
      <p:grpSp>
        <p:nvGrpSpPr>
          <p:cNvPr id="115" name="Группа 114"/>
          <p:cNvGrpSpPr/>
          <p:nvPr/>
        </p:nvGrpSpPr>
        <p:grpSpPr>
          <a:xfrm>
            <a:off x="18670416" y="2517977"/>
            <a:ext cx="1954732" cy="2143422"/>
            <a:chOff x="9244737" y="1331006"/>
            <a:chExt cx="964884" cy="1058024"/>
          </a:xfrm>
        </p:grpSpPr>
        <p:sp>
          <p:nvSpPr>
            <p:cNvPr id="116" name="Прямоугольник 115"/>
            <p:cNvSpPr/>
            <p:nvPr/>
          </p:nvSpPr>
          <p:spPr>
            <a:xfrm>
              <a:off x="9244737" y="1331006"/>
              <a:ext cx="948997" cy="1058024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7" name="Рисунок 116"/>
            <p:cNvPicPr>
              <a:picLocks noChangeAspect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53885" y="1433294"/>
              <a:ext cx="955736" cy="955736"/>
            </a:xfrm>
            <a:prstGeom prst="rect">
              <a:avLst/>
            </a:prstGeom>
          </p:spPr>
        </p:pic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id="{E03F3F68-BAF1-E3F1-1BF6-095262C188BA}"/>
              </a:ext>
            </a:extLst>
          </p:cNvPr>
          <p:cNvSpPr txBox="1"/>
          <p:nvPr/>
        </p:nvSpPr>
        <p:spPr>
          <a:xfrm>
            <a:off x="1675799" y="844014"/>
            <a:ext cx="17696814" cy="1292662"/>
          </a:xfrm>
          <a:prstGeom prst="rect">
            <a:avLst/>
          </a:prstGeom>
        </p:spPr>
        <p:txBody>
          <a:bodyPr>
            <a:normAutofit/>
          </a:bodyPr>
          <a:lstStyle>
            <a:lvl1pPr defTabSz="914385">
              <a:lnSpc>
                <a:spcPts val="2100"/>
              </a:lnSpc>
              <a:spcBef>
                <a:spcPct val="0"/>
              </a:spcBef>
              <a:buNone/>
              <a:defRPr sz="2000" b="1">
                <a:solidFill>
                  <a:srgbClr val="8C271A"/>
                </a:solidFill>
                <a:latin typeface="Segoe UI"/>
                <a:ea typeface="+mj-ea"/>
                <a:cs typeface="Segoe UI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4000" dirty="0">
                <a:solidFill>
                  <a:srgbClr val="9F1B18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Авторы и эксперты</a:t>
            </a:r>
            <a:endParaRPr lang="ru-RU" sz="4000" dirty="0">
              <a:solidFill>
                <a:srgbClr val="9F1B18"/>
              </a:solidFill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78259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5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850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90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95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3500"/>
                            </p:stCondLst>
                            <p:childTnLst>
                              <p:par>
                                <p:cTn id="1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5126" y="12764"/>
            <a:ext cx="20554851" cy="1370323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 bwMode="auto">
          <a:xfrm>
            <a:off x="7622" y="12764"/>
            <a:ext cx="20572356" cy="1370323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900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4369141" y="0"/>
            <a:ext cx="10014858" cy="13716000"/>
          </a:xfrm>
          <a:prstGeom prst="rect">
            <a:avLst/>
          </a:prstGeom>
          <a:solidFill>
            <a:srgbClr val="9F1B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15864709" y="2208631"/>
            <a:ext cx="7184980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sz="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ПОДПИСЫВАЙТЕСЬ</a:t>
            </a:r>
            <a:endParaRPr sz="5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sz="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ТЕЛЕГРАМ КАНАЛ</a:t>
            </a:r>
            <a:endParaRPr sz="5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US" sz="5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286441" y="1672431"/>
            <a:ext cx="7965090" cy="49713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6783933" y="4158111"/>
            <a:ext cx="5346530" cy="53465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rcRect l="5319"/>
          <a:stretch/>
        </p:blipFill>
        <p:spPr bwMode="auto">
          <a:xfrm>
            <a:off x="4367249" y="857653"/>
            <a:ext cx="14598152" cy="1285834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 bwMode="auto">
          <a:xfrm>
            <a:off x="17373935" y="9682646"/>
            <a:ext cx="416652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27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https://t.me/megkutuzov</a:t>
            </a:r>
            <a:endParaRPr lang="en-US" sz="2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15858722" y="10717644"/>
            <a:ext cx="7196952" cy="196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5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вы найдете: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Инструменты управлениями крупными </a:t>
            </a:r>
            <a:endParaRPr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мегапроектами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PM-хаки, аналитика, презентации, путевые заметки </a:t>
            </a:r>
            <a:endParaRPr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многое другое.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1700485" y="10203401"/>
            <a:ext cx="6807145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/>
            </a:pPr>
            <a:r>
              <a:rPr lang="ru-RU" sz="4000" dirty="0">
                <a:solidFill>
                  <a:srgbClr val="9F1B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ru-RU" sz="4000" dirty="0">
                <a:solidFill>
                  <a:srgbClr val="9F1B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Кутузов, PME 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Эксперт по управлению</a:t>
            </a:r>
            <a:endParaRPr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крупными  </a:t>
            </a:r>
          </a:p>
          <a:p>
            <a:pPr algn="l">
              <a:defRPr/>
            </a:pP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500" dirty="0" err="1">
                <a:latin typeface="Arial" panose="020B0604020202020204" pitchFamily="34" charset="0"/>
                <a:cs typeface="Arial" panose="020B0604020202020204" pitchFamily="34" charset="0"/>
              </a:rPr>
              <a:t>мегапроектами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1581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595" y="2197100"/>
            <a:ext cx="19851412" cy="9854048"/>
          </a:xfrm>
          <a:prstGeom prst="rect">
            <a:avLst/>
          </a:prstGeom>
        </p:spPr>
      </p:pic>
      <p:sp>
        <p:nvSpPr>
          <p:cNvPr id="152" name="Заголовок слайда"/>
          <p:cNvSpPr txBox="1"/>
          <p:nvPr/>
        </p:nvSpPr>
        <p:spPr>
          <a:xfrm>
            <a:off x="1747581" y="826180"/>
            <a:ext cx="10828312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5900" b="0">
                <a:solidFill>
                  <a:srgbClr val="0066F4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sz="4000" b="1" dirty="0">
                <a:solidFill>
                  <a:srgbClr val="8F26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Карта сервисов</a:t>
            </a:r>
            <a:endParaRPr sz="4000" b="1" dirty="0">
              <a:solidFill>
                <a:srgbClr val="8F26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276489" y="12265510"/>
            <a:ext cx="2695746" cy="5092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4254058" y="12265510"/>
            <a:ext cx="2895600" cy="47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863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1657229" y="1092778"/>
            <a:ext cx="22217656" cy="1041398"/>
          </a:xfrm>
          <a:prstGeom prst="rect">
            <a:avLst/>
          </a:prstGeom>
        </p:spPr>
        <p:txBody>
          <a:bodyPr>
            <a:normAutofit/>
          </a:bodyPr>
          <a:lstStyle>
            <a:lvl1pPr defTabSz="914385">
              <a:lnSpc>
                <a:spcPts val="2100"/>
              </a:lnSpc>
              <a:spcBef>
                <a:spcPct val="0"/>
              </a:spcBef>
              <a:buNone/>
              <a:defRPr sz="2000" b="1">
                <a:solidFill>
                  <a:srgbClr val="8C271A"/>
                </a:solidFill>
                <a:latin typeface="Segoe UI"/>
                <a:ea typeface="+mj-ea"/>
                <a:cs typeface="Segoe UI"/>
              </a:defRPr>
            </a:lvl1pPr>
          </a:lstStyle>
          <a:p>
            <a:pPr algn="l"/>
            <a:r>
              <a:rPr lang="ru-RU" sz="4000" dirty="0">
                <a:solidFill>
                  <a:srgbClr val="8F2613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Мегапроект в России </a:t>
            </a:r>
            <a:r>
              <a:rPr lang="en-US" sz="4000" dirty="0">
                <a:solidFill>
                  <a:srgbClr val="8F2613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(4+ </a:t>
            </a:r>
            <a:r>
              <a:rPr lang="ru-RU" sz="4000" dirty="0">
                <a:solidFill>
                  <a:srgbClr val="8F2613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выполненных критериев)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55586" y="3349734"/>
            <a:ext cx="7330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₽100 млрд бюджет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556" y="3173772"/>
            <a:ext cx="1152146" cy="11521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560" y="5503966"/>
            <a:ext cx="1152146" cy="11521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03710" y="5679927"/>
            <a:ext cx="67564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лет длительность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562" y="7698258"/>
            <a:ext cx="1152146" cy="11521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6056" y="3173776"/>
            <a:ext cx="1152146" cy="115214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076208" y="3041962"/>
            <a:ext cx="67564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в проектной команде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55584" y="7874221"/>
            <a:ext cx="8292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&gt;100k </a:t>
            </a:r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 (операций в КСМ)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6056" y="5436020"/>
            <a:ext cx="1152146" cy="115214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5076208" y="5606657"/>
            <a:ext cx="67564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&gt;1</a:t>
            </a:r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млн человеко-дней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080482" y="7555807"/>
            <a:ext cx="65991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Влияние на 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человек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076208" y="9520916"/>
            <a:ext cx="74913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Состоит из нескольких связанных автономных проектов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31783" y="9828691"/>
            <a:ext cx="96198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₽50 млн</a:t>
            </a:r>
          </a:p>
          <a:p>
            <a:pPr algn="l"/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Стоимость дня задержки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559" y="9960507"/>
            <a:ext cx="1156420" cy="115642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6056" y="9960508"/>
            <a:ext cx="1152146" cy="115214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6056" y="7698260"/>
            <a:ext cx="1152146" cy="115214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6056" y="3173776"/>
            <a:ext cx="1152146" cy="115214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6056" y="9960508"/>
            <a:ext cx="1152146" cy="115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04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2E0767D3-69A5-4881-87FC-3A55A90409D3}"/>
              </a:ext>
            </a:extLst>
          </p:cNvPr>
          <p:cNvSpPr txBox="1">
            <a:spLocks/>
          </p:cNvSpPr>
          <p:nvPr/>
        </p:nvSpPr>
        <p:spPr>
          <a:xfrm>
            <a:off x="1620716" y="879075"/>
            <a:ext cx="21294000" cy="14847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0080C8"/>
                </a:solidFill>
                <a:latin typeface="Tahoma Bold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rgbClr val="8F2613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</a:rPr>
              <a:t>Топ-10 проектов по стоимости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091F08-563E-4B88-B906-B924B86491B8}"/>
              </a:ext>
            </a:extLst>
          </p:cNvPr>
          <p:cNvSpPr txBox="1"/>
          <p:nvPr/>
        </p:nvSpPr>
        <p:spPr>
          <a:xfrm>
            <a:off x="1620716" y="2521743"/>
            <a:ext cx="15995180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l">
              <a:lnSpc>
                <a:spcPct val="150000"/>
              </a:lnSpc>
              <a:buClr>
                <a:srgbClr val="C00000"/>
              </a:buClr>
              <a:buAutoNum type="arabicPeriod"/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ВСМ «Евразия» (5,46 трлн)</a:t>
            </a:r>
          </a:p>
          <a:p>
            <a:pPr marL="685800" indent="-685800" algn="l">
              <a:lnSpc>
                <a:spcPct val="150000"/>
              </a:lnSpc>
              <a:buClr>
                <a:srgbClr val="C00000"/>
              </a:buClr>
              <a:buFontTx/>
              <a:buAutoNum type="arabicPeriod"/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ВСМ «Москва – Адлер» (4,6 трлн)</a:t>
            </a:r>
          </a:p>
          <a:p>
            <a:pPr marL="685800" indent="-685800" algn="l">
              <a:lnSpc>
                <a:spcPct val="150000"/>
              </a:lnSpc>
              <a:buClr>
                <a:srgbClr val="C00000"/>
              </a:buClr>
              <a:buFontTx/>
              <a:buAutoNum type="arabicPeriod"/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 «Нижний Бестях – Магадан» (3 трлн)</a:t>
            </a:r>
          </a:p>
          <a:p>
            <a:pPr marL="685800" indent="-685800" algn="l">
              <a:lnSpc>
                <a:spcPct val="150000"/>
              </a:lnSpc>
              <a:buClr>
                <a:srgbClr val="C00000"/>
              </a:buClr>
              <a:buAutoNum type="arabicPeriod"/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«Южный кластер» (ж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 и а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 дорога) (2,43 трлн)</a:t>
            </a:r>
          </a:p>
          <a:p>
            <a:pPr marL="685800" indent="-685800" algn="l">
              <a:lnSpc>
                <a:spcPct val="150000"/>
              </a:lnSpc>
              <a:buClr>
                <a:srgbClr val="C00000"/>
              </a:buClr>
              <a:buFontTx/>
              <a:buAutoNum type="arabicPeriod"/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Балтийский СПГ (2,4 трлн)</a:t>
            </a:r>
          </a:p>
          <a:p>
            <a:pPr marL="685800" indent="-685800" algn="l">
              <a:lnSpc>
                <a:spcPct val="150000"/>
              </a:lnSpc>
              <a:buClr>
                <a:srgbClr val="C00000"/>
              </a:buClr>
              <a:buFontTx/>
              <a:buAutoNum type="arabicPeriod"/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ВСМ «Москва – Екатеринбург» (2,31 трлн)</a:t>
            </a:r>
          </a:p>
          <a:p>
            <a:pPr marL="685800" indent="-685800" algn="l">
              <a:lnSpc>
                <a:spcPct val="150000"/>
              </a:lnSpc>
              <a:buClr>
                <a:srgbClr val="C00000"/>
              </a:buClr>
              <a:buFontTx/>
              <a:buAutoNum type="arabicPeriod"/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 «Юго-Западная хорда» (2,2 трлн)</a:t>
            </a:r>
          </a:p>
          <a:p>
            <a:pPr marL="685800" indent="-685800" algn="l">
              <a:lnSpc>
                <a:spcPct val="150000"/>
              </a:lnSpc>
              <a:buClr>
                <a:srgbClr val="C00000"/>
              </a:buClr>
              <a:buAutoNum type="arabicPeriod"/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 СПГ (2,03 трлн)</a:t>
            </a:r>
          </a:p>
          <a:p>
            <a:pPr marL="685800" indent="-685800" algn="l">
              <a:lnSpc>
                <a:spcPct val="150000"/>
              </a:lnSpc>
              <a:buClr>
                <a:srgbClr val="C00000"/>
              </a:buClr>
              <a:buFontTx/>
              <a:buAutoNum type="arabicPeriod"/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Газопроводы «Бованенково-Ухта» (1,89 трлн)</a:t>
            </a:r>
          </a:p>
          <a:p>
            <a:pPr marL="685800" indent="-685800" algn="l">
              <a:lnSpc>
                <a:spcPct val="150000"/>
              </a:lnSpc>
              <a:buClr>
                <a:srgbClr val="C00000"/>
              </a:buClr>
              <a:buFontTx/>
              <a:buAutoNum type="arabicPeriod"/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АЭС «</a:t>
            </a:r>
            <a:r>
              <a:rPr lang="ru-RU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Аккую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 (Турция) (1,86 трлн)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9390997-CF1C-4BD2-B2E2-F66D311411D5}"/>
              </a:ext>
            </a:extLst>
          </p:cNvPr>
          <p:cNvSpPr txBox="1"/>
          <p:nvPr/>
        </p:nvSpPr>
        <p:spPr>
          <a:xfrm>
            <a:off x="1620716" y="11806719"/>
            <a:ext cx="88785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 данных: </a:t>
            </a:r>
            <a:r>
              <a:rPr 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https://investprojects.info</a:t>
            </a:r>
            <a:endParaRPr lang="ru-RU" sz="2400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Анализ: аналитическая служба </a:t>
            </a:r>
            <a:r>
              <a:rPr 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 Excellence</a:t>
            </a:r>
            <a:endParaRPr lang="ru-RU" sz="2400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93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10B1E4A2-6F7E-4AC1-85AF-D06E4F9DF0BB}"/>
              </a:ext>
            </a:extLst>
          </p:cNvPr>
          <p:cNvSpPr txBox="1">
            <a:spLocks/>
          </p:cNvSpPr>
          <p:nvPr/>
        </p:nvSpPr>
        <p:spPr>
          <a:xfrm>
            <a:off x="1597270" y="861146"/>
            <a:ext cx="18198298" cy="162309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0080C8"/>
                </a:solidFill>
                <a:latin typeface="Tahoma Bold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rgbClr val="8F2613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</a:rPr>
              <a:t>Всего в России реализуется 2</a:t>
            </a:r>
            <a:r>
              <a:rPr lang="en-US" sz="4000" dirty="0">
                <a:solidFill>
                  <a:srgbClr val="8F2613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</a:rPr>
              <a:t>5</a:t>
            </a:r>
            <a:r>
              <a:rPr lang="ru-RU" sz="4000" dirty="0">
                <a:solidFill>
                  <a:srgbClr val="8F2613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</a:rPr>
              <a:t>0+ проектов дороже 100 млрд рублей, реализуются дольше 3 лет</a:t>
            </a:r>
            <a:r>
              <a:rPr lang="en-US" sz="4000" dirty="0">
                <a:solidFill>
                  <a:srgbClr val="8F2613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</a:rPr>
              <a:t>. </a:t>
            </a:r>
            <a:r>
              <a:rPr lang="ru-RU" sz="4000" dirty="0">
                <a:solidFill>
                  <a:srgbClr val="8F2613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</a:rPr>
              <a:t>Общая стоимость 1</a:t>
            </a:r>
            <a:r>
              <a:rPr lang="en-US" sz="4000" dirty="0">
                <a:solidFill>
                  <a:srgbClr val="8F2613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</a:rPr>
              <a:t>02</a:t>
            </a:r>
            <a:r>
              <a:rPr lang="ru-RU" sz="4000" dirty="0">
                <a:solidFill>
                  <a:srgbClr val="8F2613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</a:rPr>
              <a:t>+ трлн </a:t>
            </a:r>
            <a:r>
              <a:rPr lang="ru-RU" sz="4000" dirty="0" err="1">
                <a:solidFill>
                  <a:srgbClr val="8F2613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</a:rPr>
              <a:t>руб</a:t>
            </a:r>
            <a:endParaRPr lang="ru-RU" sz="4000" dirty="0">
              <a:solidFill>
                <a:srgbClr val="8F2613"/>
              </a:solidFill>
              <a:latin typeface="Arial" panose="020B0604020202020204" pitchFamily="34" charset="0"/>
              <a:ea typeface="Helvetic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255AA1-8E61-41A5-AC65-94E7552B18AE}"/>
              </a:ext>
            </a:extLst>
          </p:cNvPr>
          <p:cNvSpPr txBox="1"/>
          <p:nvPr/>
        </p:nvSpPr>
        <p:spPr>
          <a:xfrm>
            <a:off x="1714500" y="12131683"/>
            <a:ext cx="88785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 данных: </a:t>
            </a:r>
            <a:r>
              <a:rPr 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https://investprojects.info</a:t>
            </a:r>
            <a:endParaRPr lang="ru-RU" sz="2400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Анализ: аналитическая служба </a:t>
            </a:r>
            <a:r>
              <a:rPr 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 Excellence</a:t>
            </a:r>
            <a:endParaRPr lang="ru-RU" sz="2400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87F4860E-BECC-4EEC-9866-CE4508F6E8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9649929"/>
              </p:ext>
            </p:extLst>
          </p:nvPr>
        </p:nvGraphicFramePr>
        <p:xfrm>
          <a:off x="1597270" y="2603138"/>
          <a:ext cx="10074354" cy="8978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576C819D-48BB-4FFA-956A-81F0DCA7A8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1350818"/>
              </p:ext>
            </p:extLst>
          </p:nvPr>
        </p:nvGraphicFramePr>
        <p:xfrm>
          <a:off x="12191999" y="2571569"/>
          <a:ext cx="11946342" cy="10458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98620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E0A7D5AE-AA8B-4F47-84FC-301E486EA4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1684535"/>
              </p:ext>
            </p:extLst>
          </p:nvPr>
        </p:nvGraphicFramePr>
        <p:xfrm>
          <a:off x="1109787" y="2892994"/>
          <a:ext cx="11646434" cy="8572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911F4BE-886D-49DA-8D92-7ABE1D9011D8}"/>
              </a:ext>
            </a:extLst>
          </p:cNvPr>
          <p:cNvSpPr txBox="1"/>
          <p:nvPr/>
        </p:nvSpPr>
        <p:spPr>
          <a:xfrm>
            <a:off x="1751013" y="11981569"/>
            <a:ext cx="88785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 данных: </a:t>
            </a:r>
            <a:r>
              <a:rPr 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https://investprojects.info</a:t>
            </a:r>
            <a:endParaRPr lang="ru-RU" sz="2400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Анализ: аналитическая служба </a:t>
            </a:r>
            <a:r>
              <a:rPr 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 Excellence</a:t>
            </a:r>
            <a:endParaRPr lang="ru-RU" sz="2400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321C39EC-E69E-4926-BA62-DD833E137A70}"/>
              </a:ext>
            </a:extLst>
          </p:cNvPr>
          <p:cNvSpPr txBox="1">
            <a:spLocks/>
          </p:cNvSpPr>
          <p:nvPr/>
        </p:nvSpPr>
        <p:spPr>
          <a:xfrm>
            <a:off x="1649413" y="859305"/>
            <a:ext cx="14519206" cy="162309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0080C8"/>
                </a:solidFill>
                <a:latin typeface="Tahoma Bold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rgbClr val="8F2613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</a:rPr>
              <a:t>2</a:t>
            </a:r>
            <a:r>
              <a:rPr lang="en-US" sz="4000" dirty="0">
                <a:solidFill>
                  <a:srgbClr val="8F2613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</a:rPr>
              <a:t>/3 </a:t>
            </a:r>
            <a:r>
              <a:rPr lang="ru-RU" sz="4000" dirty="0">
                <a:solidFill>
                  <a:srgbClr val="8F2613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</a:rPr>
              <a:t>мегапроектов в России дешевле 300 млрд, стоимость среднего МП – 400 млрд рублей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5D1110EC-2948-4235-ABA6-FBA83BDD6D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8319483"/>
              </p:ext>
            </p:extLst>
          </p:nvPr>
        </p:nvGraphicFramePr>
        <p:xfrm>
          <a:off x="11714821" y="2970213"/>
          <a:ext cx="10807974" cy="8392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37770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 bwMode="auto">
          <a:xfrm>
            <a:off x="1539844" y="2067653"/>
            <a:ext cx="6826250" cy="465931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indent="0" algn="ctr">
              <a:lnSpc>
                <a:spcPts val="14280"/>
              </a:lnSpc>
              <a:spcBef>
                <a:spcPts val="0"/>
              </a:spcBef>
              <a:buNone/>
              <a:defRPr/>
            </a:pP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Более</a:t>
            </a:r>
          </a:p>
          <a:p>
            <a:pPr marL="0" indent="0" algn="ctr">
              <a:lnSpc>
                <a:spcPts val="14280"/>
              </a:lnSpc>
              <a:spcBef>
                <a:spcPts val="0"/>
              </a:spcBef>
              <a:buNone/>
              <a:defRPr/>
            </a:pPr>
            <a:r>
              <a:rPr lang="ru-RU" sz="11900" b="1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90+</a:t>
            </a:r>
            <a:r>
              <a:rPr lang="en-US" sz="11900" b="1" dirty="0">
                <a:solidFill>
                  <a:srgbClr val="8C27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sz="11900" b="1" dirty="0">
              <a:solidFill>
                <a:srgbClr val="8C27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ts val="14280"/>
              </a:lnSpc>
              <a:spcBef>
                <a:spcPts val="0"/>
              </a:spcBef>
              <a:buNone/>
              <a:defRPr/>
            </a:pPr>
            <a:endParaRPr lang="ru-RU" sz="11900" b="1" dirty="0">
              <a:solidFill>
                <a:srgbClr val="8C27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ts val="14280"/>
              </a:lnSpc>
              <a:spcBef>
                <a:spcPts val="0"/>
              </a:spcBef>
              <a:buNone/>
              <a:defRPr/>
            </a:pPr>
            <a:endParaRPr lang="ru-RU" sz="11900" b="1" dirty="0">
              <a:solidFill>
                <a:srgbClr val="8C27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1656003" y="1116832"/>
            <a:ext cx="16864917" cy="408702"/>
          </a:xfrm>
          <a:prstGeom prst="rect">
            <a:avLst/>
          </a:prstGeom>
        </p:spPr>
        <p:txBody>
          <a:bodyPr>
            <a:normAutofit/>
          </a:bodyPr>
          <a:lstStyle>
            <a:def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 b="0" i="0" u="none" strike="noStrike" cap="none" spc="0">
                <a:ln>
                  <a:noFill/>
                </a:ln>
                <a:solidFill>
                  <a:srgbClr val="000000"/>
                </a:solidFill>
              </a:defRPr>
            </a:defPPr>
            <a:lvl1pPr algn="l" defTabSz="914385">
              <a:lnSpc>
                <a:spcPts val="2100"/>
              </a:lnSpc>
              <a:spcBef>
                <a:spcPct val="0"/>
              </a:spcBef>
              <a:defRPr sz="4000">
                <a:solidFill>
                  <a:srgbClr val="8F2613"/>
                </a:solidFill>
                <a:latin typeface="Segoe UI" panose="020B0502040204020203" pitchFamily="34" charset="0"/>
                <a:ea typeface="Helvetica"/>
                <a:cs typeface="Segoe UI" panose="020B0502040204020203" pitchFamily="34" charset="0"/>
              </a:defRPr>
            </a:lvl1pPr>
          </a:lstStyle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Проблемы  со сроками в крупных проектах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1490253" y="11506432"/>
            <a:ext cx="178528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>
              <a:defRPr/>
            </a:pPr>
            <a:r>
              <a:rPr lang="ru-RU" b="0" dirty="0">
                <a:solidFill>
                  <a:prstClr val="black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*Оценка экспертов </a:t>
            </a:r>
            <a:r>
              <a:rPr lang="en-US" b="0" dirty="0">
                <a:solidFill>
                  <a:prstClr val="black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PM Excellence </a:t>
            </a:r>
            <a:r>
              <a:rPr lang="ru-RU" b="0" dirty="0">
                <a:solidFill>
                  <a:prstClr val="black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на российском рынке 2016 -2022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1"/>
          <p:cNvSpPr txBox="1"/>
          <p:nvPr/>
        </p:nvSpPr>
        <p:spPr bwMode="auto">
          <a:xfrm>
            <a:off x="8594694" y="4146971"/>
            <a:ext cx="7281018" cy="3882918"/>
          </a:xfrm>
          <a:prstGeom prst="rect">
            <a:avLst/>
          </a:prstGeom>
        </p:spPr>
        <p:txBody>
          <a:bodyPr/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825500">
              <a:lnSpc>
                <a:spcPct val="80000"/>
              </a:lnSpc>
              <a:spcBef>
                <a:spcPts val="5900"/>
              </a:spcBef>
              <a:buSzPct val="125000"/>
              <a:buNone/>
              <a:defRPr/>
            </a:pPr>
            <a:r>
              <a:rPr lang="ru-RU" sz="11900" dirty="0">
                <a:solidFill>
                  <a:srgbClr val="8C271A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</a:rPr>
              <a:t>50</a:t>
            </a:r>
            <a:r>
              <a:rPr lang="en-US" sz="11900" dirty="0">
                <a:solidFill>
                  <a:srgbClr val="8C271A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</a:rPr>
              <a:t>+% </a:t>
            </a:r>
            <a:endParaRPr lang="ru-RU" sz="11900" dirty="0">
              <a:solidFill>
                <a:srgbClr val="8C271A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</a:endParaRPr>
          </a:p>
          <a:p>
            <a:pPr marL="0" indent="0" algn="ctr" defTabSz="825500">
              <a:lnSpc>
                <a:spcPct val="80000"/>
              </a:lnSpc>
              <a:spcBef>
                <a:spcPts val="5900"/>
              </a:spcBef>
              <a:buSzPct val="125000"/>
              <a:buNone/>
              <a:defRPr/>
            </a:pPr>
            <a:r>
              <a:rPr lang="ru-RU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длительность увеличивается </a:t>
            </a: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defTabSz="1828800">
              <a:spcBef>
                <a:spcPts val="2000"/>
              </a:spcBef>
              <a:buNone/>
              <a:defRPr/>
            </a:pPr>
            <a:r>
              <a:rPr lang="ru-RU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ru-RU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+%</a:t>
            </a: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1"/>
          <p:cNvSpPr txBox="1"/>
          <p:nvPr/>
        </p:nvSpPr>
        <p:spPr bwMode="auto">
          <a:xfrm>
            <a:off x="15046040" y="4124268"/>
            <a:ext cx="9724088" cy="3914020"/>
          </a:xfrm>
          <a:prstGeom prst="rect">
            <a:avLst/>
          </a:prstGeom>
        </p:spPr>
        <p:txBody>
          <a:bodyPr/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825500">
              <a:lnSpc>
                <a:spcPct val="80000"/>
              </a:lnSpc>
              <a:spcBef>
                <a:spcPts val="5900"/>
              </a:spcBef>
              <a:buSzPct val="125000"/>
              <a:buNone/>
              <a:defRPr/>
            </a:pPr>
            <a:r>
              <a:rPr lang="ru-RU" sz="11900" dirty="0">
                <a:solidFill>
                  <a:srgbClr val="8C271A"/>
                </a:solidFill>
                <a:latin typeface="Segoe UI" panose="020B0502040204020203" pitchFamily="34" charset="0"/>
                <a:ea typeface="Helvetica Neue"/>
                <a:cs typeface="Segoe UI" panose="020B0502040204020203" pitchFamily="34" charset="0"/>
              </a:rPr>
              <a:t>20</a:t>
            </a:r>
            <a:r>
              <a:rPr lang="en-US" sz="11900" dirty="0">
                <a:solidFill>
                  <a:srgbClr val="8C271A"/>
                </a:solidFill>
                <a:latin typeface="Segoe UI" panose="020B0502040204020203" pitchFamily="34" charset="0"/>
                <a:ea typeface="Helvetica Neue"/>
                <a:cs typeface="Segoe UI" panose="020B0502040204020203" pitchFamily="34" charset="0"/>
              </a:rPr>
              <a:t>+</a:t>
            </a:r>
            <a:r>
              <a:rPr lang="ru-RU" sz="11900" dirty="0">
                <a:solidFill>
                  <a:srgbClr val="8C271A"/>
                </a:solidFill>
                <a:latin typeface="Segoe UI" panose="020B0502040204020203" pitchFamily="34" charset="0"/>
                <a:ea typeface="Helvetica Neue"/>
                <a:cs typeface="Segoe UI" panose="020B0502040204020203" pitchFamily="34" charset="0"/>
              </a:rPr>
              <a:t>%</a:t>
            </a:r>
            <a:r>
              <a:rPr lang="en-US" sz="11900" dirty="0">
                <a:solidFill>
                  <a:srgbClr val="8C271A"/>
                </a:solidFill>
                <a:latin typeface="Segoe UI" panose="020B0502040204020203" pitchFamily="34" charset="0"/>
                <a:ea typeface="Helvetica Neue"/>
                <a:cs typeface="Segoe UI" panose="020B0502040204020203" pitchFamily="34" charset="0"/>
              </a:rPr>
              <a:t> </a:t>
            </a:r>
            <a:endParaRPr lang="ru-RU" sz="11900" dirty="0">
              <a:solidFill>
                <a:srgbClr val="8C271A"/>
              </a:solidFill>
              <a:latin typeface="Segoe UI" panose="020B0502040204020203" pitchFamily="34" charset="0"/>
              <a:ea typeface="Helvetica Neue"/>
              <a:cs typeface="Segoe UI" panose="020B0502040204020203" pitchFamily="34" charset="0"/>
            </a:endParaRPr>
          </a:p>
          <a:p>
            <a:pPr marL="0" indent="0" algn="ctr" defTabSz="825500">
              <a:lnSpc>
                <a:spcPct val="80000"/>
              </a:lnSpc>
              <a:spcBef>
                <a:spcPts val="5900"/>
              </a:spcBef>
              <a:buSzPct val="125000"/>
              <a:buNone/>
              <a:defRPr/>
            </a:pPr>
            <a:r>
              <a:rPr lang="ru-RU" sz="3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длительность увеличивается</a:t>
            </a:r>
            <a:endParaRPr sz="3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 defTabSz="1828800">
              <a:spcBef>
                <a:spcPts val="2000"/>
              </a:spcBef>
              <a:buNone/>
              <a:defRPr/>
            </a:pPr>
            <a:r>
              <a:rPr lang="ru-RU" sz="3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в 2 и более раз</a:t>
            </a:r>
            <a:endParaRPr sz="3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Объект 1"/>
          <p:cNvSpPr txBox="1"/>
          <p:nvPr/>
        </p:nvSpPr>
        <p:spPr bwMode="auto">
          <a:xfrm>
            <a:off x="1676400" y="8309730"/>
            <a:ext cx="21031200" cy="2745970"/>
          </a:xfrm>
          <a:prstGeom prst="rect">
            <a:avLst/>
          </a:prstGeom>
          <a:solidFill>
            <a:srgbClr val="686F81"/>
          </a:solidFill>
        </p:spPr>
        <p:txBody>
          <a:bodyPr anchor="ctr"/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Tahoma Bold"/>
                <a:ea typeface="Tahoma"/>
                <a:cs typeface="Tahoma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828800">
              <a:spcBef>
                <a:spcPts val="2000"/>
              </a:spcBef>
              <a:buNone/>
              <a:defRPr/>
            </a:pPr>
            <a:r>
              <a:rPr lang="ru-RU" sz="4000" b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этом </a:t>
            </a:r>
            <a:r>
              <a:rPr lang="ru-RU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стоимость </a:t>
            </a:r>
            <a:r>
              <a:rPr lang="ru-RU" sz="4000" b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одного дня задержки</a:t>
            </a: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defTabSz="1828800">
              <a:spcBef>
                <a:spcPts val="2000"/>
              </a:spcBef>
              <a:buNone/>
              <a:defRPr/>
            </a:pPr>
            <a:r>
              <a:rPr lang="ru-RU" sz="8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10+ - 100+ млн рублей</a:t>
            </a:r>
            <a:endParaRPr sz="8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03431" y="6106260"/>
            <a:ext cx="6499077" cy="24109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>
              <a:lnSpc>
                <a:spcPts val="6000"/>
              </a:lnSpc>
              <a:defRPr/>
            </a:pPr>
            <a:r>
              <a:rPr lang="ru-RU" sz="3600" dirty="0">
                <a:solidFill>
                  <a:prstClr val="black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</a:rPr>
              <a:t>крупных и мега проектов </a:t>
            </a:r>
          </a:p>
          <a:p>
            <a:pPr>
              <a:lnSpc>
                <a:spcPts val="6000"/>
              </a:lnSpc>
              <a:defRPr/>
            </a:pPr>
            <a:r>
              <a:rPr lang="ru-RU" sz="3600" dirty="0">
                <a:solidFill>
                  <a:prstClr val="black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</a:rPr>
              <a:t>– проблемы со сроками</a:t>
            </a:r>
          </a:p>
          <a:p>
            <a:pPr marL="0" marR="0" indent="0" algn="ctr" defTabSz="825500" rtl="0" fontAlgn="auto" latinLnBrk="0" hangingPunct="0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3600" dirty="0">
              <a:solidFill>
                <a:prstClr val="black"/>
              </a:solidFill>
              <a:latin typeface="Arial" panose="020B0604020202020204" pitchFamily="34" charset="0"/>
              <a:ea typeface="Tahom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632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2E0767D3-69A5-4881-87FC-3A55A90409D3}"/>
              </a:ext>
            </a:extLst>
          </p:cNvPr>
          <p:cNvSpPr txBox="1">
            <a:spLocks/>
          </p:cNvSpPr>
          <p:nvPr/>
        </p:nvSpPr>
        <p:spPr>
          <a:xfrm>
            <a:off x="1620716" y="879075"/>
            <a:ext cx="21294000" cy="14847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0080C8"/>
                </a:solidFill>
                <a:latin typeface="Tahoma Bold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rgbClr val="8F2613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</a:rPr>
              <a:t>Срывы сроков </a:t>
            </a:r>
            <a:r>
              <a:rPr lang="ru-RU" sz="4000" dirty="0" err="1">
                <a:solidFill>
                  <a:srgbClr val="8F2613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</a:rPr>
              <a:t>мегапроектов</a:t>
            </a:r>
            <a:endParaRPr lang="ru-RU" sz="4000" dirty="0">
              <a:solidFill>
                <a:srgbClr val="8F2613"/>
              </a:solidFill>
              <a:latin typeface="Arial" panose="020B0604020202020204" pitchFamily="34" charset="0"/>
              <a:ea typeface="Helvetic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3CF7AE-AC8E-491D-B4FD-9F5E9E8009C5}"/>
              </a:ext>
            </a:extLst>
          </p:cNvPr>
          <p:cNvSpPr txBox="1"/>
          <p:nvPr/>
        </p:nvSpPr>
        <p:spPr>
          <a:xfrm>
            <a:off x="16288231" y="6224750"/>
            <a:ext cx="76364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4000" b="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них:</a:t>
            </a:r>
          </a:p>
          <a:p>
            <a:pPr algn="l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4000" b="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29% </a:t>
            </a:r>
            <a:r>
              <a:rPr lang="ru-RU" sz="4000" b="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уже имеют отставания </a:t>
            </a:r>
            <a:r>
              <a:rPr lang="ru-RU" sz="40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чем на 1 год!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ru-RU" sz="4000" b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4000" b="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 - </a:t>
            </a:r>
            <a:r>
              <a:rPr lang="ru-RU" sz="40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чем на 2 года</a:t>
            </a:r>
            <a:r>
              <a:rPr lang="ru-RU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A1C9A240-D089-47D7-92D7-075D1AC277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2175623"/>
              </p:ext>
            </p:extLst>
          </p:nvPr>
        </p:nvGraphicFramePr>
        <p:xfrm>
          <a:off x="811899" y="1621439"/>
          <a:ext cx="15209632" cy="9740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39390997-CF1C-4BD2-B2E2-F66D311411D5}"/>
              </a:ext>
            </a:extLst>
          </p:cNvPr>
          <p:cNvSpPr txBox="1"/>
          <p:nvPr/>
        </p:nvSpPr>
        <p:spPr>
          <a:xfrm>
            <a:off x="1751013" y="11688326"/>
            <a:ext cx="88785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 данных: </a:t>
            </a:r>
            <a:r>
              <a:rPr 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https://investprojects.info</a:t>
            </a:r>
            <a:endParaRPr lang="ru-RU" sz="2400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Анализ: аналитическая служба </a:t>
            </a:r>
            <a:r>
              <a:rPr 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 Excellence</a:t>
            </a:r>
            <a:endParaRPr lang="ru-RU" sz="2400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295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 bwMode="auto">
          <a:xfrm>
            <a:off x="20795308" y="8109637"/>
            <a:ext cx="34111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890101"/>
                </a:solidFill>
              </a:defRPr>
            </a:lvl1pPr>
          </a:lstStyle>
          <a:p>
            <a:pPr algn="l">
              <a:defRPr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Комплексный Продукт</a:t>
            </a:r>
            <a:endParaRPr sz="35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Прямая соединительная линия 59"/>
          <p:cNvCxnSpPr>
            <a:cxnSpLocks/>
            <a:stCxn id="20" idx="2"/>
            <a:endCxn id="12" idx="0"/>
          </p:cNvCxnSpPr>
          <p:nvPr/>
        </p:nvCxnSpPr>
        <p:spPr bwMode="auto">
          <a:xfrm flipH="1">
            <a:off x="7517607" y="9049109"/>
            <a:ext cx="5116046" cy="747262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cxnSpLocks/>
            <a:stCxn id="20" idx="2"/>
            <a:endCxn id="14" idx="0"/>
          </p:cNvCxnSpPr>
          <p:nvPr/>
        </p:nvCxnSpPr>
        <p:spPr bwMode="auto">
          <a:xfrm flipH="1">
            <a:off x="9955870" y="9049109"/>
            <a:ext cx="2677784" cy="747262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>
            <a:cxnSpLocks/>
            <a:stCxn id="20" idx="2"/>
            <a:endCxn id="18" idx="0"/>
          </p:cNvCxnSpPr>
          <p:nvPr/>
        </p:nvCxnSpPr>
        <p:spPr bwMode="auto">
          <a:xfrm>
            <a:off x="12633655" y="9049109"/>
            <a:ext cx="5068754" cy="747262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>
            <a:cxnSpLocks/>
            <a:stCxn id="20" idx="2"/>
            <a:endCxn id="16" idx="0"/>
          </p:cNvCxnSpPr>
          <p:nvPr/>
        </p:nvCxnSpPr>
        <p:spPr bwMode="auto">
          <a:xfrm>
            <a:off x="12633655" y="9049109"/>
            <a:ext cx="2619850" cy="747262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148"/>
          <p:cNvSpPr>
            <a:spLocks noChangeArrowheads="1"/>
          </p:cNvSpPr>
          <p:nvPr/>
        </p:nvSpPr>
        <p:spPr bwMode="auto">
          <a:xfrm>
            <a:off x="14193549" y="6573923"/>
            <a:ext cx="2129330" cy="608786"/>
          </a:xfrm>
          <a:prstGeom prst="rect">
            <a:avLst/>
          </a:prstGeom>
          <a:solidFill>
            <a:srgbClr val="890101"/>
          </a:solidFill>
          <a:ln>
            <a:solidFill>
              <a:schemeClr val="bg2">
                <a:lumMod val="50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 bwMode="auto">
          <a:xfrm>
            <a:off x="1689420" y="784864"/>
            <a:ext cx="25487313" cy="10414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 defTabSz="914385">
              <a:lnSpc>
                <a:spcPts val="2100"/>
              </a:lnSpc>
              <a:spcBef>
                <a:spcPct val="0"/>
              </a:spcBef>
            </a:pPr>
            <a:r>
              <a:rPr lang="ru-RU" sz="4000" b="1" dirty="0">
                <a:solidFill>
                  <a:srgbClr val="8F2613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 Neue"/>
              </a:rPr>
              <a:t>Проект – Мегапроект - Программа- Портфель </a:t>
            </a:r>
            <a:endParaRPr sz="4000" b="1" dirty="0">
              <a:solidFill>
                <a:srgbClr val="8F2613"/>
              </a:solidFill>
              <a:latin typeface="Arial" panose="020B0604020202020204" pitchFamily="34" charset="0"/>
              <a:ea typeface="Helvetica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3137680" y="9884424"/>
            <a:ext cx="416681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800">
                <a:solidFill>
                  <a:srgbClr val="191311"/>
                </a:solidFill>
                <a:latin typeface="Segoe UI"/>
                <a:cs typeface="Segoe UI"/>
              </a:defRPr>
            </a:lvl1pPr>
          </a:lstStyle>
          <a:p>
            <a:pPr algn="l">
              <a:defRPr/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Проекты</a:t>
            </a:r>
            <a:endParaRPr sz="5598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(1-5 года)</a:t>
            </a:r>
            <a:endParaRPr sz="55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3103633" y="5663080"/>
            <a:ext cx="469532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800">
                <a:solidFill>
                  <a:srgbClr val="191311"/>
                </a:solidFill>
                <a:latin typeface="Segoe UI"/>
                <a:cs typeface="Segoe UI"/>
              </a:defRPr>
            </a:lvl1pPr>
          </a:lstStyle>
          <a:p>
            <a:pPr algn="l">
              <a:defRPr/>
            </a:pPr>
            <a:r>
              <a:rPr lang="ru-RU" sz="4800">
                <a:latin typeface="Arial" panose="020B0604020202020204" pitchFamily="34" charset="0"/>
                <a:cs typeface="Arial" panose="020B0604020202020204" pitchFamily="34" charset="0"/>
              </a:rPr>
              <a:t>Программа </a:t>
            </a:r>
            <a:endParaRPr sz="5598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t>(3-30 лет)</a:t>
            </a:r>
            <a:endParaRPr sz="5598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6443612" y="9796370"/>
            <a:ext cx="2147988" cy="792000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1</a:t>
            </a:r>
            <a:endParaRPr sz="3598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8871866" y="9796370"/>
            <a:ext cx="2168008" cy="792000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2</a:t>
            </a:r>
            <a:endParaRPr sz="3598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11303123" y="9796370"/>
            <a:ext cx="2329038" cy="792000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3</a:t>
            </a:r>
            <a:endParaRPr sz="3598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14039427" y="9796370"/>
            <a:ext cx="2428154" cy="792000"/>
          </a:xfrm>
          <a:prstGeom prst="roundRect">
            <a:avLst>
              <a:gd name="adj" fmla="val 23296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4</a:t>
            </a:r>
            <a:endParaRPr sz="35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16685123" y="9796370"/>
            <a:ext cx="2034570" cy="792000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sz="3598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7602953" y="8286106"/>
            <a:ext cx="10061402" cy="763004"/>
          </a:xfrm>
          <a:prstGeom prst="roundRect">
            <a:avLst>
              <a:gd name="adj" fmla="val 16667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Мегапроект - комплекс проектов </a:t>
            </a:r>
            <a:endParaRPr sz="35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Группа 53"/>
          <p:cNvGrpSpPr/>
          <p:nvPr/>
        </p:nvGrpSpPr>
        <p:grpSpPr bwMode="auto">
          <a:xfrm>
            <a:off x="9468685" y="6586505"/>
            <a:ext cx="1847540" cy="608782"/>
            <a:chOff x="445393" y="1896266"/>
            <a:chExt cx="1265889" cy="720724"/>
          </a:xfrm>
        </p:grpSpPr>
        <p:sp>
          <p:nvSpPr>
            <p:cNvPr id="55" name="Rectangle 133"/>
            <p:cNvSpPr>
              <a:spLocks noChangeArrowheads="1"/>
            </p:cNvSpPr>
            <p:nvPr/>
          </p:nvSpPr>
          <p:spPr bwMode="auto">
            <a:xfrm>
              <a:off x="445393" y="1896266"/>
              <a:ext cx="1265889" cy="720724"/>
            </a:xfrm>
            <a:prstGeom prst="rect">
              <a:avLst/>
            </a:prstGeom>
            <a:solidFill>
              <a:srgbClr val="686F81"/>
            </a:solidFill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ru-RU" sz="1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134"/>
            <p:cNvSpPr>
              <a:spLocks noChangeAspect="1" noChangeArrowheads="1"/>
            </p:cNvSpPr>
            <p:nvPr/>
          </p:nvSpPr>
          <p:spPr bwMode="auto">
            <a:xfrm>
              <a:off x="529940" y="1938713"/>
              <a:ext cx="1115472" cy="676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72720" tIns="84846" rIns="172720" bIns="84846">
              <a:spAutoFit/>
            </a:bodyPr>
            <a:lstStyle/>
            <a:p>
              <a:pPr defTabSz="1746242">
                <a:defRPr/>
              </a:pPr>
              <a:r>
                <a:rPr lang="ru-RU" sz="13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ОПРЕДЕЛЕНИЕ</a:t>
              </a:r>
            </a:p>
            <a:p>
              <a:pPr defTabSz="1746242">
                <a:defRPr/>
              </a:pPr>
              <a:r>
                <a:rPr lang="ru-RU" sz="13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ВАРИАНТОВ</a:t>
              </a:r>
              <a:endParaRPr lang="en-US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Группа 55"/>
          <p:cNvGrpSpPr/>
          <p:nvPr/>
        </p:nvGrpSpPr>
        <p:grpSpPr bwMode="auto">
          <a:xfrm>
            <a:off x="11471925" y="6588347"/>
            <a:ext cx="2101458" cy="608784"/>
            <a:chOff x="1817960" y="1898447"/>
            <a:chExt cx="1439864" cy="720726"/>
          </a:xfrm>
        </p:grpSpPr>
        <p:sp>
          <p:nvSpPr>
            <p:cNvPr id="51" name="Rectangle 138"/>
            <p:cNvSpPr>
              <a:spLocks noChangeArrowheads="1"/>
            </p:cNvSpPr>
            <p:nvPr/>
          </p:nvSpPr>
          <p:spPr bwMode="auto">
            <a:xfrm>
              <a:off x="1817960" y="1898447"/>
              <a:ext cx="1439864" cy="720726"/>
            </a:xfrm>
            <a:prstGeom prst="rect">
              <a:avLst/>
            </a:prstGeom>
            <a:solidFill>
              <a:srgbClr val="686F81"/>
            </a:solidFill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ru-RU" sz="1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142"/>
            <p:cNvSpPr>
              <a:spLocks noChangeAspect="1" noChangeArrowheads="1"/>
            </p:cNvSpPr>
            <p:nvPr/>
          </p:nvSpPr>
          <p:spPr bwMode="auto">
            <a:xfrm>
              <a:off x="2125243" y="1922378"/>
              <a:ext cx="879328" cy="676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72720" tIns="84846" rIns="172720" bIns="84846">
              <a:spAutoFit/>
            </a:bodyPr>
            <a:lstStyle/>
            <a:p>
              <a:pPr defTabSz="1746242">
                <a:defRPr/>
              </a:pPr>
              <a:r>
                <a:rPr lang="ru-RU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ВЫБОР</a:t>
              </a:r>
            </a:p>
            <a:p>
              <a:pPr defTabSz="1746242">
                <a:defRPr/>
              </a:pPr>
              <a:r>
                <a:rPr lang="ru-RU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ВАРИАНТА</a:t>
              </a:r>
              <a:endParaRPr lang="en-US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Группа 57"/>
          <p:cNvGrpSpPr/>
          <p:nvPr/>
        </p:nvGrpSpPr>
        <p:grpSpPr bwMode="auto">
          <a:xfrm>
            <a:off x="16417767" y="6564920"/>
            <a:ext cx="1928156" cy="609113"/>
            <a:chOff x="5206724" y="1870713"/>
            <a:chExt cx="1321122" cy="721116"/>
          </a:xfrm>
        </p:grpSpPr>
        <p:sp>
          <p:nvSpPr>
            <p:cNvPr id="43" name="Rectangle 148"/>
            <p:cNvSpPr>
              <a:spLocks noChangeArrowheads="1"/>
            </p:cNvSpPr>
            <p:nvPr/>
          </p:nvSpPr>
          <p:spPr bwMode="auto">
            <a:xfrm>
              <a:off x="5206724" y="1870713"/>
              <a:ext cx="1321122" cy="720724"/>
            </a:xfrm>
            <a:prstGeom prst="rect">
              <a:avLst/>
            </a:prstGeom>
            <a:solidFill>
              <a:srgbClr val="890101"/>
            </a:solidFill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ru-RU" sz="1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152"/>
            <p:cNvSpPr>
              <a:spLocks noChangeAspect="1" noChangeArrowheads="1"/>
            </p:cNvSpPr>
            <p:nvPr/>
          </p:nvSpPr>
          <p:spPr bwMode="auto">
            <a:xfrm>
              <a:off x="5269370" y="1915291"/>
              <a:ext cx="1205199" cy="676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72720" tIns="84846" rIns="172720" bIns="84846">
              <a:spAutoFit/>
            </a:bodyPr>
            <a:lstStyle/>
            <a:p>
              <a:pPr defTabSz="1746242">
                <a:defRPr/>
              </a:pPr>
              <a:r>
                <a:rPr lang="ru-RU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РЕАЛИЗАЦИЯ</a:t>
              </a:r>
            </a:p>
            <a:p>
              <a:pPr defTabSz="1746242">
                <a:defRPr/>
              </a:pPr>
              <a:r>
                <a:rPr lang="ru-RU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МЕГАПРОЕКТА</a:t>
              </a:r>
              <a:endParaRPr lang="en-US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Группа 58"/>
          <p:cNvGrpSpPr/>
          <p:nvPr/>
        </p:nvGrpSpPr>
        <p:grpSpPr bwMode="auto">
          <a:xfrm>
            <a:off x="18370450" y="6573502"/>
            <a:ext cx="1984078" cy="608782"/>
            <a:chOff x="6544650" y="1880873"/>
            <a:chExt cx="1359439" cy="720724"/>
          </a:xfrm>
        </p:grpSpPr>
        <p:sp>
          <p:nvSpPr>
            <p:cNvPr id="39" name="Rectangle 153"/>
            <p:cNvSpPr>
              <a:spLocks noChangeArrowheads="1"/>
            </p:cNvSpPr>
            <p:nvPr/>
          </p:nvSpPr>
          <p:spPr bwMode="auto">
            <a:xfrm>
              <a:off x="6588849" y="1880873"/>
              <a:ext cx="1255577" cy="720724"/>
            </a:xfrm>
            <a:prstGeom prst="rect">
              <a:avLst/>
            </a:prstGeom>
            <a:solidFill>
              <a:srgbClr val="686F81"/>
            </a:solidFill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ru-RU" sz="1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154"/>
            <p:cNvSpPr>
              <a:spLocks noChangeAspect="1" noChangeArrowheads="1"/>
            </p:cNvSpPr>
            <p:nvPr/>
          </p:nvSpPr>
          <p:spPr bwMode="auto">
            <a:xfrm>
              <a:off x="6544650" y="1894085"/>
              <a:ext cx="1359439" cy="676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72720" tIns="84846" rIns="172720" bIns="84846">
              <a:spAutoFit/>
            </a:bodyPr>
            <a:lstStyle/>
            <a:p>
              <a:pPr defTabSz="1746242">
                <a:defRPr/>
              </a:pPr>
              <a:r>
                <a:rPr lang="ru-RU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ЭКСПЛУАТАЦИЯ</a:t>
              </a:r>
            </a:p>
            <a:p>
              <a:pPr defTabSz="1746242">
                <a:defRPr/>
              </a:pPr>
              <a:r>
                <a:rPr lang="ru-RU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РЕЗУЛЬТАТОВ</a:t>
              </a:r>
              <a:endParaRPr lang="en-US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64" name="Прямая соединительная линия 63"/>
          <p:cNvCxnSpPr>
            <a:cxnSpLocks/>
            <a:stCxn id="20" idx="2"/>
            <a:endCxn id="15" idx="0"/>
          </p:cNvCxnSpPr>
          <p:nvPr/>
        </p:nvCxnSpPr>
        <p:spPr bwMode="auto">
          <a:xfrm flipH="1">
            <a:off x="12467642" y="9049109"/>
            <a:ext cx="166012" cy="747262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>
            <a:cxnSpLocks/>
          </p:cNvCxnSpPr>
          <p:nvPr/>
        </p:nvCxnSpPr>
        <p:spPr bwMode="auto">
          <a:xfrm flipH="1">
            <a:off x="7701949" y="7178501"/>
            <a:ext cx="6509994" cy="1095638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>
            <a:cxnSpLocks/>
          </p:cNvCxnSpPr>
          <p:nvPr/>
        </p:nvCxnSpPr>
        <p:spPr bwMode="auto">
          <a:xfrm flipH="1">
            <a:off x="17602200" y="7173708"/>
            <a:ext cx="728484" cy="1134444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 bwMode="auto">
          <a:xfrm>
            <a:off x="3090294" y="2970908"/>
            <a:ext cx="434004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/>
            </a:pPr>
            <a:r>
              <a:rPr lang="ru-RU" sz="4800" dirty="0">
                <a:solidFill>
                  <a:srgbClr val="1913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Портфель</a:t>
            </a:r>
            <a:endParaRPr sz="3598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ru-RU" sz="2800" dirty="0">
                <a:solidFill>
                  <a:srgbClr val="1913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(5-50 ЛЕТ)</a:t>
            </a:r>
            <a:endParaRPr sz="35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Пятиугольник 79"/>
          <p:cNvSpPr/>
          <p:nvPr/>
        </p:nvSpPr>
        <p:spPr bwMode="auto">
          <a:xfrm>
            <a:off x="9560149" y="3890054"/>
            <a:ext cx="4007978" cy="974220"/>
          </a:xfrm>
          <a:prstGeom prst="homePlate">
            <a:avLst>
              <a:gd name="adj" fmla="val 50000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</a:t>
            </a:r>
            <a:endParaRPr sz="3598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2" name="Прямая соединительная линия 81"/>
          <p:cNvCxnSpPr>
            <a:cxnSpLocks/>
            <a:stCxn id="80" idx="2"/>
            <a:endCxn id="55" idx="0"/>
          </p:cNvCxnSpPr>
          <p:nvPr/>
        </p:nvCxnSpPr>
        <p:spPr bwMode="auto">
          <a:xfrm flipH="1">
            <a:off x="10519412" y="4864272"/>
            <a:ext cx="801168" cy="1722236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>
            <a:cxnSpLocks/>
            <a:stCxn id="80" idx="2"/>
            <a:endCxn id="51" idx="0"/>
          </p:cNvCxnSpPr>
          <p:nvPr/>
        </p:nvCxnSpPr>
        <p:spPr bwMode="auto">
          <a:xfrm>
            <a:off x="11320582" y="4864275"/>
            <a:ext cx="1293584" cy="1724078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>
            <a:cxnSpLocks/>
            <a:stCxn id="80" idx="2"/>
            <a:endCxn id="73" idx="0"/>
          </p:cNvCxnSpPr>
          <p:nvPr/>
        </p:nvCxnSpPr>
        <p:spPr bwMode="auto">
          <a:xfrm>
            <a:off x="11320578" y="4864269"/>
            <a:ext cx="4089568" cy="1709654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cxnSpLocks/>
            <a:stCxn id="80" idx="2"/>
            <a:endCxn id="43" idx="0"/>
          </p:cNvCxnSpPr>
          <p:nvPr/>
        </p:nvCxnSpPr>
        <p:spPr bwMode="auto">
          <a:xfrm>
            <a:off x="11320583" y="4864273"/>
            <a:ext cx="6365662" cy="1711898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cxnSpLocks/>
            <a:stCxn id="80" idx="2"/>
            <a:endCxn id="39" idx="0"/>
          </p:cNvCxnSpPr>
          <p:nvPr/>
        </p:nvCxnSpPr>
        <p:spPr bwMode="auto">
          <a:xfrm>
            <a:off x="11320583" y="4864272"/>
            <a:ext cx="8576622" cy="170682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ятиугольник 91"/>
          <p:cNvSpPr/>
          <p:nvPr/>
        </p:nvSpPr>
        <p:spPr bwMode="auto">
          <a:xfrm>
            <a:off x="7439477" y="2785532"/>
            <a:ext cx="3935834" cy="799660"/>
          </a:xfrm>
          <a:prstGeom prst="homePlate">
            <a:avLst>
              <a:gd name="adj" fmla="val 50000"/>
            </a:avLst>
          </a:prstGeom>
          <a:solidFill>
            <a:srgbClr val="686F8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</a:t>
            </a:r>
            <a:endParaRPr sz="3598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Пятиугольник 92"/>
          <p:cNvSpPr/>
          <p:nvPr/>
        </p:nvSpPr>
        <p:spPr bwMode="auto">
          <a:xfrm>
            <a:off x="11564837" y="2235629"/>
            <a:ext cx="3931782" cy="725506"/>
          </a:xfrm>
          <a:prstGeom prst="homePlate">
            <a:avLst>
              <a:gd name="adj" fmla="val 50000"/>
            </a:avLst>
          </a:prstGeom>
          <a:solidFill>
            <a:srgbClr val="686F8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</a:t>
            </a:r>
            <a:endParaRPr sz="3598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Пятиугольник 98"/>
          <p:cNvSpPr/>
          <p:nvPr/>
        </p:nvSpPr>
        <p:spPr bwMode="auto">
          <a:xfrm>
            <a:off x="14211941" y="3360660"/>
            <a:ext cx="3941838" cy="883480"/>
          </a:xfrm>
          <a:prstGeom prst="homePlate">
            <a:avLst>
              <a:gd name="adj" fmla="val 50000"/>
            </a:avLst>
          </a:prstGeom>
          <a:solidFill>
            <a:srgbClr val="686F8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</a:t>
            </a:r>
            <a:endParaRPr sz="3598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Пятиугольник 99"/>
          <p:cNvSpPr/>
          <p:nvPr/>
        </p:nvSpPr>
        <p:spPr bwMode="auto">
          <a:xfrm>
            <a:off x="15789894" y="1724990"/>
            <a:ext cx="3786512" cy="727004"/>
          </a:xfrm>
          <a:prstGeom prst="homePlate">
            <a:avLst>
              <a:gd name="adj" fmla="val 50000"/>
            </a:avLst>
          </a:prstGeom>
          <a:solidFill>
            <a:srgbClr val="686F8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</a:t>
            </a:r>
            <a:endParaRPr sz="3598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20795308" y="10164613"/>
            <a:ext cx="2273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890101"/>
                </a:solidFill>
              </a:defRPr>
            </a:lvl1pPr>
          </a:lstStyle>
          <a:p>
            <a:pPr algn="l">
              <a:defRPr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</a:t>
            </a:r>
            <a:endParaRPr sz="35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 bwMode="auto">
          <a:xfrm>
            <a:off x="20795308" y="6587379"/>
            <a:ext cx="2273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rgbClr val="890101"/>
                </a:solidFill>
              </a:defRPr>
            </a:lvl1pPr>
          </a:lstStyle>
          <a:p>
            <a:pPr algn="l">
              <a:defRPr/>
            </a:pPr>
            <a:r>
              <a:rPr lang="ru-RU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Выгода</a:t>
            </a:r>
            <a:endParaRPr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 bwMode="auto">
          <a:xfrm>
            <a:off x="20795308" y="3557562"/>
            <a:ext cx="3748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890101"/>
                </a:solidFill>
              </a:defRPr>
            </a:lvl1pPr>
          </a:lstStyle>
          <a:p>
            <a:pPr algn="l">
              <a:defRPr/>
            </a:pPr>
            <a:r>
              <a:rPr lang="ru-RU" sz="2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Стратегические преимущества</a:t>
            </a:r>
            <a:endParaRPr sz="3598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 rot="16199998">
            <a:off x="-248560" y="9417454"/>
            <a:ext cx="2864614" cy="64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D9D9D9"/>
                </a:solidFill>
              </a:defRPr>
            </a:lvl1pPr>
          </a:lstStyle>
          <a:p>
            <a:pPr>
              <a:defRPr/>
            </a:pPr>
            <a:r>
              <a:rPr lang="en-US" sz="3598" dirty="0">
                <a:solidFill>
                  <a:srgbClr val="9F1B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</a:t>
            </a:r>
            <a:r>
              <a:rPr lang="en-US" sz="3598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</a:t>
            </a:r>
            <a:endParaRPr lang="ru-RU" sz="3598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 bwMode="auto">
          <a:xfrm rot="16199998">
            <a:off x="-248560" y="5537232"/>
            <a:ext cx="2864614" cy="64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890101"/>
                </a:solidFill>
              </a:defRPr>
            </a:lvl1pPr>
          </a:lstStyle>
          <a:p>
            <a:pPr>
              <a:defRPr/>
            </a:pPr>
            <a:r>
              <a:rPr lang="en-US" sz="3598" dirty="0">
                <a:solidFill>
                  <a:srgbClr val="9F1B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</a:t>
            </a:r>
            <a:r>
              <a:rPr lang="en-US" sz="3598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GATE</a:t>
            </a:r>
            <a:endParaRPr lang="ru-RU" sz="3598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Rectangle 152"/>
          <p:cNvSpPr>
            <a:spLocks noChangeAspect="1" noChangeArrowheads="1"/>
          </p:cNvSpPr>
          <p:nvPr/>
        </p:nvSpPr>
        <p:spPr bwMode="auto">
          <a:xfrm>
            <a:off x="14250470" y="6625731"/>
            <a:ext cx="2129352" cy="57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2720" tIns="84846" rIns="172720" bIns="84846">
            <a:spAutoFit/>
          </a:bodyPr>
          <a:lstStyle/>
          <a:p>
            <a:pPr defTabSz="1746242">
              <a:defRPr/>
            </a:pP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ПЛАНИРОВАНИЕ И ПРОЕКТИРОВАНИЕ</a:t>
            </a:r>
            <a:endParaRPr lang="en-US" sz="1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8916164" y="7319220"/>
            <a:ext cx="3006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Предпроект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 bwMode="auto">
          <a:xfrm>
            <a:off x="15095622" y="7311640"/>
            <a:ext cx="3006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Мегапроект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Равнобедренный треугольник 21"/>
          <p:cNvSpPr/>
          <p:nvPr/>
        </p:nvSpPr>
        <p:spPr bwMode="auto">
          <a:xfrm rot="5400000">
            <a:off x="20042211" y="6716813"/>
            <a:ext cx="1085834" cy="290890"/>
          </a:xfrm>
          <a:prstGeom prst="triangle">
            <a:avLst>
              <a:gd name="adj" fmla="val 50000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Равнобедренный треугольник 23"/>
          <p:cNvSpPr/>
          <p:nvPr/>
        </p:nvSpPr>
        <p:spPr bwMode="auto">
          <a:xfrm rot="5400000">
            <a:off x="20073955" y="8548799"/>
            <a:ext cx="1085834" cy="290890"/>
          </a:xfrm>
          <a:prstGeom prst="triangle">
            <a:avLst>
              <a:gd name="adj" fmla="val 50000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Равнобедренный треугольник 24"/>
          <p:cNvSpPr/>
          <p:nvPr/>
        </p:nvSpPr>
        <p:spPr bwMode="auto">
          <a:xfrm rot="5400000">
            <a:off x="20056347" y="10303985"/>
            <a:ext cx="1085834" cy="290890"/>
          </a:xfrm>
          <a:prstGeom prst="triangle">
            <a:avLst>
              <a:gd name="adj" fmla="val 50000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Равнобедренный треугольник 26"/>
          <p:cNvSpPr/>
          <p:nvPr/>
        </p:nvSpPr>
        <p:spPr bwMode="auto">
          <a:xfrm rot="5400000">
            <a:off x="20047994" y="3882945"/>
            <a:ext cx="1152000" cy="290890"/>
          </a:xfrm>
          <a:prstGeom prst="triangle">
            <a:avLst>
              <a:gd name="adj" fmla="val 50000"/>
            </a:avLst>
          </a:prstGeom>
          <a:solidFill>
            <a:srgbClr val="890101"/>
          </a:solidFill>
          <a:ln w="1905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2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единительная линия 34"/>
          <p:cNvCxnSpPr>
            <a:cxnSpLocks/>
          </p:cNvCxnSpPr>
          <p:nvPr/>
        </p:nvCxnSpPr>
        <p:spPr bwMode="auto">
          <a:xfrm>
            <a:off x="20454484" y="2160210"/>
            <a:ext cx="0" cy="3600000"/>
          </a:xfrm>
          <a:prstGeom prst="line">
            <a:avLst/>
          </a:prstGeom>
          <a:ln w="38100">
            <a:solidFill>
              <a:srgbClr val="8901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 bwMode="auto">
          <a:xfrm>
            <a:off x="3153485" y="4154613"/>
            <a:ext cx="3602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Рук-ль портфеля</a:t>
            </a:r>
            <a:endParaRPr sz="35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3201038" y="6802521"/>
            <a:ext cx="6105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pPr algn="l">
              <a:defRPr/>
            </a:pPr>
            <a:r>
              <a:rPr lang="ru-RU" sz="2800">
                <a:latin typeface="Arial" panose="020B0604020202020204" pitchFamily="34" charset="0"/>
                <a:cs typeface="Arial" panose="020B0604020202020204" pitchFamily="34" charset="0"/>
              </a:rPr>
              <a:t>Рук-ль программы </a:t>
            </a:r>
            <a:endParaRPr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3234302" y="8201970"/>
            <a:ext cx="7777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pPr algn="l"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Рук-ль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Мегапроекта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 bwMode="auto">
          <a:xfrm>
            <a:off x="19233583" y="9129741"/>
            <a:ext cx="1427550" cy="64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598" dirty="0"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  <a:endParaRPr sz="35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3" name="Прямая соединительная линия 82"/>
          <p:cNvCxnSpPr>
            <a:cxnSpLocks/>
            <a:stCxn id="20" idx="2"/>
          </p:cNvCxnSpPr>
          <p:nvPr/>
        </p:nvCxnSpPr>
        <p:spPr bwMode="auto">
          <a:xfrm>
            <a:off x="12633654" y="9049111"/>
            <a:ext cx="6856336" cy="486466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 descr="Пользователь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2270386" y="3432850"/>
            <a:ext cx="891760" cy="891760"/>
          </a:xfrm>
          <a:prstGeom prst="rect">
            <a:avLst/>
          </a:prstGeom>
        </p:spPr>
      </p:pic>
      <p:pic>
        <p:nvPicPr>
          <p:cNvPr id="36" name="Рисунок 35" descr="Пользователь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2270460" y="6240840"/>
            <a:ext cx="891760" cy="891760"/>
          </a:xfrm>
          <a:prstGeom prst="rect">
            <a:avLst/>
          </a:prstGeom>
        </p:spPr>
      </p:pic>
      <p:pic>
        <p:nvPicPr>
          <p:cNvPr id="37" name="Рисунок 36" descr="Пользователь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2284760" y="8045536"/>
            <a:ext cx="891760" cy="891760"/>
          </a:xfrm>
          <a:prstGeom prst="rect">
            <a:avLst/>
          </a:prstGeom>
        </p:spPr>
      </p:pic>
      <p:pic>
        <p:nvPicPr>
          <p:cNvPr id="38" name="Рисунок 37" descr="Пользователь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2264442" y="10419032"/>
            <a:ext cx="891760" cy="89176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 bwMode="auto">
          <a:xfrm>
            <a:off x="3185622" y="10908445"/>
            <a:ext cx="77770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pPr algn="l"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Рук-ли проектов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3185622" y="8633828"/>
            <a:ext cx="12561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(3-10 лет)</a:t>
            </a:r>
            <a:endParaRPr sz="35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148"/>
          <p:cNvSpPr>
            <a:spLocks noChangeArrowheads="1"/>
          </p:cNvSpPr>
          <p:nvPr/>
        </p:nvSpPr>
        <p:spPr bwMode="auto">
          <a:xfrm>
            <a:off x="6878478" y="6586795"/>
            <a:ext cx="2433204" cy="608786"/>
          </a:xfrm>
          <a:prstGeom prst="rect">
            <a:avLst/>
          </a:prstGeom>
          <a:solidFill>
            <a:srgbClr val="686F8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>
            <a:cxnSpLocks/>
            <a:stCxn id="80" idx="2"/>
            <a:endCxn id="26" idx="0"/>
          </p:cNvCxnSpPr>
          <p:nvPr/>
        </p:nvCxnSpPr>
        <p:spPr bwMode="auto">
          <a:xfrm flipH="1">
            <a:off x="7999101" y="4864273"/>
            <a:ext cx="3321482" cy="1722522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152"/>
          <p:cNvSpPr>
            <a:spLocks noChangeAspect="1" noChangeArrowheads="1"/>
          </p:cNvSpPr>
          <p:nvPr/>
        </p:nvSpPr>
        <p:spPr bwMode="auto">
          <a:xfrm>
            <a:off x="7092813" y="6623219"/>
            <a:ext cx="2111334" cy="57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2720" tIns="84846" rIns="172720" bIns="84846">
            <a:spAutoFit/>
          </a:bodyPr>
          <a:lstStyle/>
          <a:p>
            <a:pPr defTabSz="1746242">
              <a:defRPr/>
            </a:pP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ИНИЦИИРОВАНИЕ ПРОГРАММЫ</a:t>
            </a:r>
            <a:endParaRPr lang="en-US" sz="1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34B78A52-FC0F-6B61-3632-7E3FA19D4DA3}"/>
              </a:ext>
            </a:extLst>
          </p:cNvPr>
          <p:cNvCxnSpPr>
            <a:cxnSpLocks/>
          </p:cNvCxnSpPr>
          <p:nvPr/>
        </p:nvCxnSpPr>
        <p:spPr bwMode="auto">
          <a:xfrm>
            <a:off x="20454484" y="5740330"/>
            <a:ext cx="0" cy="2160000"/>
          </a:xfrm>
          <a:prstGeom prst="line">
            <a:avLst/>
          </a:prstGeom>
          <a:ln w="38100">
            <a:solidFill>
              <a:srgbClr val="8901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1C5DCB41-4DBF-40D6-41A6-461A6F1815A9}"/>
              </a:ext>
            </a:extLst>
          </p:cNvPr>
          <p:cNvCxnSpPr>
            <a:cxnSpLocks/>
          </p:cNvCxnSpPr>
          <p:nvPr/>
        </p:nvCxnSpPr>
        <p:spPr bwMode="auto">
          <a:xfrm>
            <a:off x="20454484" y="7684332"/>
            <a:ext cx="0" cy="1944000"/>
          </a:xfrm>
          <a:prstGeom prst="line">
            <a:avLst/>
          </a:prstGeom>
          <a:ln w="38100">
            <a:solidFill>
              <a:srgbClr val="8901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918347E7-6002-E789-1A56-BF7E63519FAF}"/>
              </a:ext>
            </a:extLst>
          </p:cNvPr>
          <p:cNvCxnSpPr>
            <a:cxnSpLocks/>
          </p:cNvCxnSpPr>
          <p:nvPr/>
        </p:nvCxnSpPr>
        <p:spPr bwMode="auto">
          <a:xfrm>
            <a:off x="20454484" y="9375011"/>
            <a:ext cx="0" cy="2088002"/>
          </a:xfrm>
          <a:prstGeom prst="line">
            <a:avLst/>
          </a:prstGeom>
          <a:ln w="38100">
            <a:solidFill>
              <a:srgbClr val="8901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авая круглая скобка 47">
            <a:extLst>
              <a:ext uri="{FF2B5EF4-FFF2-40B4-BE49-F238E27FC236}">
                <a16:creationId xmlns:a16="http://schemas.microsoft.com/office/drawing/2014/main" id="{8D13C491-E464-2113-AEF1-FD666AD77E25}"/>
              </a:ext>
            </a:extLst>
          </p:cNvPr>
          <p:cNvSpPr/>
          <p:nvPr/>
        </p:nvSpPr>
        <p:spPr>
          <a:xfrm rot="5400000">
            <a:off x="10179966" y="3942514"/>
            <a:ext cx="72000" cy="6660000"/>
          </a:xfrm>
          <a:prstGeom prst="rightBracket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3598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авая круглая скобка 48">
            <a:extLst>
              <a:ext uri="{FF2B5EF4-FFF2-40B4-BE49-F238E27FC236}">
                <a16:creationId xmlns:a16="http://schemas.microsoft.com/office/drawing/2014/main" id="{E34651B2-BEAC-35D3-3FA7-FC2D5D238B50}"/>
              </a:ext>
            </a:extLst>
          </p:cNvPr>
          <p:cNvSpPr/>
          <p:nvPr/>
        </p:nvSpPr>
        <p:spPr bwMode="auto">
          <a:xfrm rot="5400000">
            <a:off x="16244204" y="5174516"/>
            <a:ext cx="72000" cy="4140000"/>
          </a:xfrm>
          <a:prstGeom prst="rightBracket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3598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Соединительная линия уступом 40"/>
          <p:cNvCxnSpPr/>
          <p:nvPr/>
        </p:nvCxnSpPr>
        <p:spPr>
          <a:xfrm rot="10800000" flipH="1" flipV="1">
            <a:off x="2313175" y="4153049"/>
            <a:ext cx="74" cy="2762270"/>
          </a:xfrm>
          <a:prstGeom prst="bentConnector3">
            <a:avLst>
              <a:gd name="adj1" fmla="val -966735135"/>
            </a:avLst>
          </a:prstGeom>
          <a:ln w="19050">
            <a:solidFill>
              <a:srgbClr val="686F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Соединительная линия уступом 45"/>
          <p:cNvCxnSpPr/>
          <p:nvPr/>
        </p:nvCxnSpPr>
        <p:spPr>
          <a:xfrm rot="10800000" flipH="1" flipV="1">
            <a:off x="2336110" y="6915320"/>
            <a:ext cx="14300" cy="1804696"/>
          </a:xfrm>
          <a:prstGeom prst="bentConnector3">
            <a:avLst>
              <a:gd name="adj1" fmla="val -5053636"/>
            </a:avLst>
          </a:prstGeom>
          <a:ln w="19050">
            <a:solidFill>
              <a:srgbClr val="686F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Соединительная линия уступом 53"/>
          <p:cNvCxnSpPr/>
          <p:nvPr/>
        </p:nvCxnSpPr>
        <p:spPr>
          <a:xfrm rot="10800000" flipV="1">
            <a:off x="2307235" y="8720016"/>
            <a:ext cx="20318" cy="2373496"/>
          </a:xfrm>
          <a:prstGeom prst="bentConnector3">
            <a:avLst>
              <a:gd name="adj1" fmla="val 3584221"/>
            </a:avLst>
          </a:prstGeom>
          <a:ln w="19050">
            <a:solidFill>
              <a:srgbClr val="686F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572EB29A-3CC1-F589-AE6F-852265DC0D50}"/>
              </a:ext>
            </a:extLst>
          </p:cNvPr>
          <p:cNvSpPr txBox="1"/>
          <p:nvPr/>
        </p:nvSpPr>
        <p:spPr>
          <a:xfrm>
            <a:off x="4812446" y="11729334"/>
            <a:ext cx="38811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инициирование программы,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определение вариантов,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выбор варианта </a:t>
            </a:r>
          </a:p>
        </p:txBody>
      </p:sp>
      <p:sp>
        <p:nvSpPr>
          <p:cNvPr id="45" name="Дуга 44">
            <a:extLst>
              <a:ext uri="{FF2B5EF4-FFF2-40B4-BE49-F238E27FC236}">
                <a16:creationId xmlns:a16="http://schemas.microsoft.com/office/drawing/2014/main" id="{FFE871B5-F926-3E28-D4E7-81A9FD24DDBD}"/>
              </a:ext>
            </a:extLst>
          </p:cNvPr>
          <p:cNvSpPr/>
          <p:nvPr/>
        </p:nvSpPr>
        <p:spPr>
          <a:xfrm rot="13189542">
            <a:off x="4626410" y="11459999"/>
            <a:ext cx="1297436" cy="1496978"/>
          </a:xfrm>
          <a:prstGeom prst="arc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6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Дуга 49">
            <a:extLst>
              <a:ext uri="{FF2B5EF4-FFF2-40B4-BE49-F238E27FC236}">
                <a16:creationId xmlns:a16="http://schemas.microsoft.com/office/drawing/2014/main" id="{F2DCEA46-8613-1778-2F04-051F9F8D180B}"/>
              </a:ext>
            </a:extLst>
          </p:cNvPr>
          <p:cNvSpPr/>
          <p:nvPr/>
        </p:nvSpPr>
        <p:spPr bwMode="auto">
          <a:xfrm rot="2549647">
            <a:off x="7513334" y="11564555"/>
            <a:ext cx="1297436" cy="1496978"/>
          </a:xfrm>
          <a:prstGeom prst="arc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6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BD19CDD-ABF6-ABC0-E2F1-5F8BBBBC2FC6}"/>
              </a:ext>
            </a:extLst>
          </p:cNvPr>
          <p:cNvSpPr txBox="1"/>
          <p:nvPr/>
        </p:nvSpPr>
        <p:spPr bwMode="auto">
          <a:xfrm>
            <a:off x="11449076" y="11883222"/>
            <a:ext cx="44726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планирование и проектирование,</a:t>
            </a:r>
          </a:p>
          <a:p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мегапроекта</a:t>
            </a:r>
          </a:p>
        </p:txBody>
      </p:sp>
      <p:sp>
        <p:nvSpPr>
          <p:cNvPr id="57" name="Дуга 56">
            <a:extLst>
              <a:ext uri="{FF2B5EF4-FFF2-40B4-BE49-F238E27FC236}">
                <a16:creationId xmlns:a16="http://schemas.microsoft.com/office/drawing/2014/main" id="{0D1130CB-543E-2FD4-B55D-B99682184A3C}"/>
              </a:ext>
            </a:extLst>
          </p:cNvPr>
          <p:cNvSpPr/>
          <p:nvPr/>
        </p:nvSpPr>
        <p:spPr bwMode="auto">
          <a:xfrm rot="13189542">
            <a:off x="11241300" y="11444287"/>
            <a:ext cx="1297436" cy="1496978"/>
          </a:xfrm>
          <a:prstGeom prst="arc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6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Дуга 57">
            <a:extLst>
              <a:ext uri="{FF2B5EF4-FFF2-40B4-BE49-F238E27FC236}">
                <a16:creationId xmlns:a16="http://schemas.microsoft.com/office/drawing/2014/main" id="{DF0F036E-4589-A776-B000-FCE689834022}"/>
              </a:ext>
            </a:extLst>
          </p:cNvPr>
          <p:cNvSpPr/>
          <p:nvPr/>
        </p:nvSpPr>
        <p:spPr bwMode="auto">
          <a:xfrm rot="2549647">
            <a:off x="14768490" y="11583411"/>
            <a:ext cx="1297436" cy="1496978"/>
          </a:xfrm>
          <a:prstGeom prst="arc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6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7B9DD51-4FCA-0E3A-7D13-F8AF7D0C4AE3}"/>
              </a:ext>
            </a:extLst>
          </p:cNvPr>
          <p:cNvSpPr txBox="1"/>
          <p:nvPr/>
        </p:nvSpPr>
        <p:spPr bwMode="auto">
          <a:xfrm>
            <a:off x="2663711" y="12062510"/>
            <a:ext cx="17091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Предпроект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D28325E-7A74-184A-6FE8-25ADB19EC3BF}"/>
              </a:ext>
            </a:extLst>
          </p:cNvPr>
          <p:cNvSpPr txBox="1"/>
          <p:nvPr/>
        </p:nvSpPr>
        <p:spPr bwMode="auto">
          <a:xfrm>
            <a:off x="9387585" y="12037110"/>
            <a:ext cx="16850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Мегапроект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2F1303F-3A10-E332-1338-DB42856EB392}"/>
              </a:ext>
            </a:extLst>
          </p:cNvPr>
          <p:cNvSpPr txBox="1"/>
          <p:nvPr/>
        </p:nvSpPr>
        <p:spPr bwMode="auto">
          <a:xfrm>
            <a:off x="16500820" y="12037110"/>
            <a:ext cx="55531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+ Эксплуатация результатов = Программа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CC6FBB58-A238-40F6-E470-EBF227292701}"/>
              </a:ext>
            </a:extLst>
          </p:cNvPr>
          <p:cNvSpPr txBox="1"/>
          <p:nvPr/>
        </p:nvSpPr>
        <p:spPr bwMode="auto">
          <a:xfrm>
            <a:off x="8996761" y="12037110"/>
            <a:ext cx="3337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43259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500"/>
                            </p:stCondLst>
                            <p:childTnLst>
                              <p:par>
                                <p:cTn id="2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73" grpId="0" animBg="1"/>
      <p:bldP spid="6" grpId="0"/>
      <p:bldP spid="11" grpId="0"/>
      <p:bldP spid="12" grpId="0" animBg="1"/>
      <p:bldP spid="14" grpId="0" animBg="1"/>
      <p:bldP spid="15" grpId="0" animBg="1"/>
      <p:bldP spid="16" grpId="0" animBg="1"/>
      <p:bldP spid="18" grpId="0" animBg="1"/>
      <p:bldP spid="20" grpId="0" animBg="1"/>
      <p:bldP spid="79" grpId="0"/>
      <p:bldP spid="80" grpId="0" animBg="1"/>
      <p:bldP spid="92" grpId="0" animBg="1"/>
      <p:bldP spid="93" grpId="0" animBg="1"/>
      <p:bldP spid="99" grpId="0" animBg="1"/>
      <p:bldP spid="100" grpId="0" animBg="1"/>
      <p:bldP spid="3" grpId="0"/>
      <p:bldP spid="67" grpId="0"/>
      <p:bldP spid="69" grpId="0"/>
      <p:bldP spid="5" grpId="0"/>
      <p:bldP spid="71" grpId="0"/>
      <p:bldP spid="75" grpId="0"/>
      <p:bldP spid="8" grpId="0"/>
      <p:bldP spid="76" grpId="0"/>
      <p:bldP spid="22" grpId="0" animBg="1"/>
      <p:bldP spid="24" grpId="0" animBg="1"/>
      <p:bldP spid="25" grpId="0" animBg="1"/>
      <p:bldP spid="27" grpId="0" animBg="1"/>
      <p:bldP spid="9" grpId="0"/>
      <p:bldP spid="10" grpId="0"/>
      <p:bldP spid="17" grpId="0"/>
      <p:bldP spid="81" grpId="0"/>
      <p:bldP spid="47" grpId="0"/>
      <p:bldP spid="13" grpId="0"/>
      <p:bldP spid="26" grpId="0" animBg="1"/>
      <p:bldP spid="78" grpId="0"/>
      <p:bldP spid="48" grpId="0" animBg="1"/>
      <p:bldP spid="49" grpId="0" animBg="1"/>
      <p:bldP spid="42" grpId="0"/>
      <p:bldP spid="45" grpId="0" animBg="1"/>
      <p:bldP spid="50" grpId="0" animBg="1"/>
      <p:bldP spid="53" grpId="0"/>
      <p:bldP spid="57" grpId="0" animBg="1"/>
      <p:bldP spid="58" grpId="0" animBg="1"/>
      <p:bldP spid="68" grpId="0"/>
      <p:bldP spid="77" grpId="0"/>
      <p:bldP spid="85" grpId="0"/>
      <p:bldP spid="89" grpId="0"/>
    </p:bld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1"/>
        </a:solidFill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rgbClr val="000000"/>
          </a:solidFill>
          <a:prstDash val="solid"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1"/>
        </a:solidFill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rgbClr val="000000"/>
          </a:solidFill>
          <a:prstDash val="solid"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White">
    <a:dk1>
      <a:srgbClr val="000000"/>
    </a:dk1>
    <a:lt1>
      <a:srgbClr val="FFFFFF"/>
    </a:lt1>
    <a:dk2>
      <a:srgbClr val="5E5E5E"/>
    </a:dk2>
    <a:lt2>
      <a:srgbClr val="D5D5D5"/>
    </a:lt2>
    <a:accent1>
      <a:srgbClr val="00A2FF"/>
    </a:accent1>
    <a:accent2>
      <a:srgbClr val="16E7CF"/>
    </a:accent2>
    <a:accent3>
      <a:srgbClr val="61D836"/>
    </a:accent3>
    <a:accent4>
      <a:srgbClr val="FAE232"/>
    </a:accent4>
    <a:accent5>
      <a:srgbClr val="FF644E"/>
    </a:accent5>
    <a:accent6>
      <a:srgbClr val="EF5FA7"/>
    </a:accent6>
    <a:hlink>
      <a:srgbClr val="0000FF"/>
    </a:hlink>
    <a:folHlink>
      <a:srgbClr val="FF00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1899</TotalTime>
  <Words>1055</Words>
  <Application>Microsoft Office PowerPoint</Application>
  <DocSecurity>0</DocSecurity>
  <PresentationFormat>Произвольный</PresentationFormat>
  <Paragraphs>267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Helvetica Neue</vt:lpstr>
      <vt:lpstr>Helvetica Neue Light</vt:lpstr>
      <vt:lpstr>Helvetica Neue Medium</vt:lpstr>
      <vt:lpstr>Segoe UI</vt:lpstr>
      <vt:lpstr>White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Проект – Мегапроект - Программа- Портфель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ELINA</dc:creator>
  <cp:keywords/>
  <dc:description/>
  <cp:lastModifiedBy>User249</cp:lastModifiedBy>
  <cp:revision>81</cp:revision>
  <dcterms:modified xsi:type="dcterms:W3CDTF">2023-12-05T09:55:12Z</dcterms:modified>
  <cp:category/>
  <dc:identifier/>
  <cp:contentStatus/>
  <dc:language/>
  <cp:version/>
</cp:coreProperties>
</file>