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08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19.jpg" ContentType="image/jpg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media/image125.jpg" ContentType="image/jpg"/>
  <Override PartName="/ppt/media/image126.jpg" ContentType="image/jpg"/>
  <Override PartName="/ppt/media/image127.jpg" ContentType="image/jpg"/>
  <Override PartName="/ppt/media/image128.jpg" ContentType="image/jpg"/>
  <Override PartName="/ppt/media/image129.jpg" ContentType="image/jpg"/>
  <Override PartName="/ppt/media/image130.jpg" ContentType="image/jpg"/>
  <Override PartName="/ppt/media/image147.jpg" ContentType="image/jpg"/>
  <Override PartName="/ppt/charts/chart1.xml" ContentType="application/vnd.openxmlformats-officedocument.drawingml.chart+xml"/>
  <Override PartName="/ppt/media/image148.jpg" ContentType="image/jpg"/>
  <Override PartName="/ppt/media/image149.jpg" ContentType="image/jpg"/>
  <Override PartName="/ppt/media/image150.jpg" ContentType="image/jpg"/>
  <Override PartName="/ppt/media/image151.jpg" ContentType="image/jpg"/>
  <Override PartName="/ppt/media/image152.jpg" ContentType="image/jpg"/>
  <Override PartName="/ppt/media/image153.jpg" ContentType="image/jpg"/>
  <Override PartName="/ppt/media/image154.jpg" ContentType="image/jpg"/>
  <Override PartName="/ppt/media/image15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3"/>
  </p:notesMasterIdLst>
  <p:sldIdLst>
    <p:sldId id="335" r:id="rId2"/>
    <p:sldId id="257" r:id="rId3"/>
    <p:sldId id="258" r:id="rId4"/>
    <p:sldId id="337" r:id="rId5"/>
    <p:sldId id="507" r:id="rId6"/>
    <p:sldId id="259" r:id="rId7"/>
    <p:sldId id="523" r:id="rId8"/>
    <p:sldId id="261" r:id="rId9"/>
    <p:sldId id="262" r:id="rId10"/>
    <p:sldId id="263" r:id="rId11"/>
    <p:sldId id="264" r:id="rId12"/>
    <p:sldId id="271" r:id="rId13"/>
    <p:sldId id="272" r:id="rId14"/>
    <p:sldId id="273" r:id="rId15"/>
    <p:sldId id="274" r:id="rId16"/>
    <p:sldId id="524" r:id="rId17"/>
    <p:sldId id="275" r:id="rId18"/>
    <p:sldId id="277" r:id="rId19"/>
    <p:sldId id="282" r:id="rId20"/>
    <p:sldId id="283" r:id="rId21"/>
    <p:sldId id="284" r:id="rId22"/>
    <p:sldId id="265" r:id="rId23"/>
    <p:sldId id="266" r:id="rId24"/>
    <p:sldId id="267" r:id="rId25"/>
    <p:sldId id="285" r:id="rId26"/>
    <p:sldId id="286" r:id="rId27"/>
    <p:sldId id="287" r:id="rId28"/>
    <p:sldId id="288" r:id="rId29"/>
    <p:sldId id="289" r:id="rId30"/>
    <p:sldId id="290" r:id="rId31"/>
    <p:sldId id="292" r:id="rId32"/>
    <p:sldId id="293" r:id="rId33"/>
    <p:sldId id="294" r:id="rId34"/>
    <p:sldId id="278" r:id="rId35"/>
    <p:sldId id="279" r:id="rId36"/>
    <p:sldId id="280" r:id="rId37"/>
    <p:sldId id="295" r:id="rId38"/>
    <p:sldId id="296" r:id="rId39"/>
    <p:sldId id="297" r:id="rId40"/>
    <p:sldId id="298" r:id="rId41"/>
    <p:sldId id="328" r:id="rId42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5" userDrawn="1">
          <p15:clr>
            <a:srgbClr val="A4A3A4"/>
          </p15:clr>
        </p15:guide>
        <p15:guide id="2" orient="horz" pos="278" userDrawn="1">
          <p15:clr>
            <a:srgbClr val="A4A3A4"/>
          </p15:clr>
        </p15:guide>
        <p15:guide id="3" pos="1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CB"/>
    <a:srgbClr val="8C271A"/>
    <a:srgbClr val="686F81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02" y="102"/>
      </p:cViewPr>
      <p:guideLst>
        <p:guide pos="325"/>
        <p:guide orient="horz" pos="278"/>
        <p:guide pos="17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Отклонение об базового плана, дней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Лист1!$A$2:$A$35</c:f>
              <c:numCache>
                <c:formatCode>[$-419]d\ mmm;@</c:formatCode>
                <c:ptCount val="34"/>
                <c:pt idx="0">
                  <c:v>42767</c:v>
                </c:pt>
                <c:pt idx="1">
                  <c:v>42772</c:v>
                </c:pt>
                <c:pt idx="2">
                  <c:v>42776</c:v>
                </c:pt>
                <c:pt idx="3">
                  <c:v>42779</c:v>
                </c:pt>
                <c:pt idx="4">
                  <c:v>42782</c:v>
                </c:pt>
                <c:pt idx="5">
                  <c:v>42787</c:v>
                </c:pt>
                <c:pt idx="6">
                  <c:v>42788</c:v>
                </c:pt>
                <c:pt idx="7">
                  <c:v>42793</c:v>
                </c:pt>
                <c:pt idx="8">
                  <c:v>42794</c:v>
                </c:pt>
                <c:pt idx="9">
                  <c:v>42800</c:v>
                </c:pt>
                <c:pt idx="10">
                  <c:v>42804</c:v>
                </c:pt>
                <c:pt idx="11">
                  <c:v>42807</c:v>
                </c:pt>
                <c:pt idx="12">
                  <c:v>42810</c:v>
                </c:pt>
                <c:pt idx="13">
                  <c:v>42814</c:v>
                </c:pt>
                <c:pt idx="14">
                  <c:v>42815</c:v>
                </c:pt>
                <c:pt idx="15">
                  <c:v>42818</c:v>
                </c:pt>
                <c:pt idx="16">
                  <c:v>42821</c:v>
                </c:pt>
                <c:pt idx="17">
                  <c:v>42828</c:v>
                </c:pt>
                <c:pt idx="18">
                  <c:v>42835</c:v>
                </c:pt>
                <c:pt idx="19">
                  <c:v>42842</c:v>
                </c:pt>
                <c:pt idx="20">
                  <c:v>42849</c:v>
                </c:pt>
                <c:pt idx="21">
                  <c:v>42857</c:v>
                </c:pt>
                <c:pt idx="22">
                  <c:v>42865</c:v>
                </c:pt>
                <c:pt idx="23">
                  <c:v>42870</c:v>
                </c:pt>
                <c:pt idx="24">
                  <c:v>42877</c:v>
                </c:pt>
                <c:pt idx="25">
                  <c:v>42884</c:v>
                </c:pt>
                <c:pt idx="26">
                  <c:v>42887</c:v>
                </c:pt>
                <c:pt idx="27">
                  <c:v>42891</c:v>
                </c:pt>
                <c:pt idx="28">
                  <c:v>42899</c:v>
                </c:pt>
                <c:pt idx="29">
                  <c:v>42905</c:v>
                </c:pt>
                <c:pt idx="30">
                  <c:v>42908</c:v>
                </c:pt>
                <c:pt idx="31">
                  <c:v>42912</c:v>
                </c:pt>
                <c:pt idx="32">
                  <c:v>42919</c:v>
                </c:pt>
                <c:pt idx="33">
                  <c:v>42926</c:v>
                </c:pt>
              </c:numCache>
            </c:numRef>
          </c:cat>
          <c:val>
            <c:numRef>
              <c:f>Лист1!$B$2:$B$35</c:f>
              <c:numCache>
                <c:formatCode>General</c:formatCode>
                <c:ptCount val="34"/>
                <c:pt idx="0">
                  <c:v>-204</c:v>
                </c:pt>
                <c:pt idx="1">
                  <c:v>-187</c:v>
                </c:pt>
                <c:pt idx="2">
                  <c:v>-178.2074999999968</c:v>
                </c:pt>
                <c:pt idx="3">
                  <c:v>-198.67499999999563</c:v>
                </c:pt>
                <c:pt idx="4">
                  <c:v>-157</c:v>
                </c:pt>
                <c:pt idx="5">
                  <c:v>-161.15333333332819</c:v>
                </c:pt>
                <c:pt idx="6">
                  <c:v>-134.47131944444118</c:v>
                </c:pt>
                <c:pt idx="7">
                  <c:v>-134.47131944444118</c:v>
                </c:pt>
                <c:pt idx="8">
                  <c:v>-120.50562499999796</c:v>
                </c:pt>
                <c:pt idx="9">
                  <c:v>-120</c:v>
                </c:pt>
                <c:pt idx="10">
                  <c:v>-119</c:v>
                </c:pt>
                <c:pt idx="11">
                  <c:v>-60</c:v>
                </c:pt>
                <c:pt idx="12">
                  <c:v>-61</c:v>
                </c:pt>
                <c:pt idx="13">
                  <c:v>-70</c:v>
                </c:pt>
                <c:pt idx="14">
                  <c:v>-61</c:v>
                </c:pt>
                <c:pt idx="15">
                  <c:v>-36</c:v>
                </c:pt>
                <c:pt idx="16">
                  <c:v>-61</c:v>
                </c:pt>
                <c:pt idx="17">
                  <c:v>-40</c:v>
                </c:pt>
                <c:pt idx="18">
                  <c:v>-134</c:v>
                </c:pt>
                <c:pt idx="19">
                  <c:v>-134</c:v>
                </c:pt>
                <c:pt idx="20">
                  <c:v>-148</c:v>
                </c:pt>
                <c:pt idx="21">
                  <c:v>-148</c:v>
                </c:pt>
                <c:pt idx="22">
                  <c:v>-148</c:v>
                </c:pt>
                <c:pt idx="23">
                  <c:v>-136</c:v>
                </c:pt>
                <c:pt idx="24">
                  <c:v>-142</c:v>
                </c:pt>
                <c:pt idx="25">
                  <c:v>-122</c:v>
                </c:pt>
                <c:pt idx="26">
                  <c:v>-49</c:v>
                </c:pt>
                <c:pt idx="27">
                  <c:v>-168</c:v>
                </c:pt>
                <c:pt idx="28">
                  <c:v>-64</c:v>
                </c:pt>
                <c:pt idx="29">
                  <c:v>-131</c:v>
                </c:pt>
                <c:pt idx="30">
                  <c:v>-34</c:v>
                </c:pt>
                <c:pt idx="31">
                  <c:v>-34</c:v>
                </c:pt>
                <c:pt idx="32">
                  <c:v>-34</c:v>
                </c:pt>
                <c:pt idx="33">
                  <c:v>-37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94-4045-BE09-AFC8D1B0DF8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3720912"/>
        <c:axId val="323721304"/>
      </c:lineChart>
      <c:dateAx>
        <c:axId val="323720912"/>
        <c:scaling>
          <c:orientation val="minMax"/>
        </c:scaling>
        <c:delete val="0"/>
        <c:axPos val="b"/>
        <c:numFmt formatCode="[$-419]d\ mmm;@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323721304"/>
        <c:crossesAt val="-250"/>
        <c:auto val="1"/>
        <c:lblOffset val="100"/>
        <c:baseTimeUnit val="days"/>
      </c:dateAx>
      <c:valAx>
        <c:axId val="323721304"/>
        <c:scaling>
          <c:orientation val="minMax"/>
          <c:min val="-2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3720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450678615618052"/>
          <c:y val="0.67845385655403767"/>
          <c:w val="0.42565704267257976"/>
          <c:h val="6.593327878617071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900">
          <a:latin typeface="Arial Narrow" panose="020B0606020202030204" pitchFamily="34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07DC3-E4DB-44CE-8144-8F26883527E7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D8ED0-6839-4EAA-A4C1-BE59634AE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2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9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D8ED0-6839-4EAA-A4C1-BE59634AE29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91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652135"/>
          </a:xfrm>
        </p:spPr>
        <p:txBody>
          <a:bodyPr/>
          <a:lstStyle/>
          <a:p>
            <a:r>
              <a:rPr lang="ru-RU" sz="1100" dirty="0"/>
              <a:t>Корректная календарно-сетевая модель (КСМ) позволяет</a:t>
            </a:r>
            <a:r>
              <a:rPr lang="ru-RU" sz="1100" baseline="0" dirty="0"/>
              <a:t> прогнозировать результат и  проводить моделирование «что/если».</a:t>
            </a:r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613F90-25EA-4517-9E55-D7662E935B9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292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CE232-F16A-4EAB-9896-BE4DE476C42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291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E232-F16A-4EAB-9896-BE4DE476C42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0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CE232-F16A-4EAB-9896-BE4DE476C42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7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472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1"/>
          <a:stretch/>
        </p:blipFill>
        <p:spPr>
          <a:xfrm flipH="1">
            <a:off x="3211550" y="0"/>
            <a:ext cx="898044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 rot="2700000">
            <a:off x="11928804" y="658298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 userDrawn="1"/>
        </p:nvCxnSpPr>
        <p:spPr>
          <a:xfrm flipH="1">
            <a:off x="10058400" y="661758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Holder 6"/>
          <p:cNvSpPr txBox="1">
            <a:spLocks/>
          </p:cNvSpPr>
          <p:nvPr userDrawn="1"/>
        </p:nvSpPr>
        <p:spPr>
          <a:xfrm>
            <a:off x="8991600" y="631278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0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>
          <a:xfrm>
            <a:off x="5794744" y="0"/>
            <a:ext cx="6397256" cy="6862489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6202555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142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43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5524500"/>
            <a:ext cx="6381750" cy="133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905000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2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rgbClr val="545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72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358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615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" r="852" b="13398"/>
          <a:stretch/>
        </p:blipFill>
        <p:spPr>
          <a:xfrm flipH="1">
            <a:off x="0" y="2057"/>
            <a:ext cx="12236984" cy="6859378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0" y="0"/>
            <a:ext cx="12194451" cy="6858000"/>
          </a:xfrm>
          <a:prstGeom prst="rect">
            <a:avLst/>
          </a:prstGeom>
          <a:gradFill>
            <a:gsLst>
              <a:gs pos="53000">
                <a:srgbClr val="FFFFFF">
                  <a:alpha val="88000"/>
                </a:srgbClr>
              </a:gs>
              <a:gs pos="13000">
                <a:schemeClr val="bg1"/>
              </a:gs>
              <a:gs pos="80000">
                <a:schemeClr val="bg1">
                  <a:alpha val="3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82259" y="4125901"/>
            <a:ext cx="5349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70" y="3307501"/>
            <a:ext cx="3665218" cy="604861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397190" y="2988525"/>
            <a:ext cx="6794810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 userDrawn="1"/>
        </p:nvSpPr>
        <p:spPr>
          <a:xfrm>
            <a:off x="6713033" y="3724506"/>
            <a:ext cx="44381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r>
              <a:rPr lang="en-US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  <a:endParaRPr lang="ru-RU" sz="3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" r="852" b="13398"/>
          <a:stretch/>
        </p:blipFill>
        <p:spPr>
          <a:xfrm flipH="1">
            <a:off x="0" y="2057"/>
            <a:ext cx="12236984" cy="6859378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0" y="0"/>
            <a:ext cx="12194451" cy="6858000"/>
          </a:xfrm>
          <a:prstGeom prst="rect">
            <a:avLst/>
          </a:prstGeom>
          <a:gradFill>
            <a:gsLst>
              <a:gs pos="53000">
                <a:srgbClr val="FFFFFF">
                  <a:alpha val="88000"/>
                </a:srgbClr>
              </a:gs>
              <a:gs pos="13000">
                <a:schemeClr val="bg1"/>
              </a:gs>
              <a:gs pos="80000">
                <a:schemeClr val="bg1">
                  <a:alpha val="9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19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пол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 rot="16200000">
            <a:off x="-2631538" y="349674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70467" y="1260003"/>
            <a:ext cx="10753412" cy="4887311"/>
          </a:xfrm>
        </p:spPr>
        <p:txBody>
          <a:bodyPr/>
          <a:lstStyle>
            <a:lvl3pPr>
              <a:defRPr>
                <a:solidFill>
                  <a:srgbClr val="C00000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ubTitle" idx="10"/>
          </p:nvPr>
        </p:nvSpPr>
        <p:spPr>
          <a:xfrm rot="16200000">
            <a:off x="-2627534" y="3492717"/>
            <a:ext cx="5646651" cy="391584"/>
          </a:xfr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7080409"/>
      </p:ext>
    </p:extLst>
  </p:cSld>
  <p:clrMapOvr>
    <a:masterClrMapping/>
  </p:clrMapOvr>
  <p:transition/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 rot="16200000">
            <a:off x="-2631538" y="349674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ubTitle" idx="10" hasCustomPrompt="1"/>
          </p:nvPr>
        </p:nvSpPr>
        <p:spPr>
          <a:xfrm rot="16200000">
            <a:off x="-2631538" y="3496736"/>
            <a:ext cx="5654675" cy="391575"/>
          </a:xfr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96403239"/>
      </p:ext>
    </p:extLst>
  </p:cSld>
  <p:clrMapOvr>
    <a:masterClrMapping/>
  </p:clrMapOvr>
  <p:transition/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287079" y="308344"/>
            <a:ext cx="637954" cy="114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D4A0C1-D7DA-4236-AA76-C6938118B786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C5BDF-1D37-4374-821A-83BEFEA04A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027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пол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70467" y="1260003"/>
            <a:ext cx="10753412" cy="4887311"/>
          </a:xfrm>
          <a:prstGeom prst="rect">
            <a:avLst/>
          </a:prstGeom>
        </p:spPr>
        <p:txBody>
          <a:bodyPr/>
          <a:lstStyle>
            <a:lvl3pPr>
              <a:defRPr>
                <a:solidFill>
                  <a:srgbClr val="C00000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876275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9471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8230327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97155">
              <a:lnSpc>
                <a:spcPts val="2090"/>
              </a:lnSpc>
            </a:pPr>
            <a:fld id="{81D60167-4931-47E6-BA6A-407CBD079E47}" type="slidenum">
              <a:rPr lang="ru-RU" spc="-5" smtClean="0"/>
              <a:pPr marL="97155">
                <a:lnSpc>
                  <a:spcPts val="2090"/>
                </a:lnSpc>
              </a:pPr>
              <a:t>‹#›</a:t>
            </a:fld>
            <a:endParaRPr lang="ru-RU" spc="-5" dirty="0"/>
          </a:p>
        </p:txBody>
      </p:sp>
    </p:spTree>
    <p:extLst>
      <p:ext uri="{BB962C8B-B14F-4D97-AF65-F5344CB8AC3E}">
        <p14:creationId xmlns:p14="http://schemas.microsoft.com/office/powerpoint/2010/main" val="710279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184" y="188913"/>
            <a:ext cx="11041392" cy="647700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08017" y="6453190"/>
            <a:ext cx="2844800" cy="333375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808080"/>
                </a:solidFill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243164212"/>
      </p:ext>
    </p:extLst>
  </p:cSld>
  <p:clrMapOvr>
    <a:masterClrMapping/>
  </p:clrMapOvr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504669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184" y="188913"/>
            <a:ext cx="11041392" cy="647700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08017" y="6453190"/>
            <a:ext cx="2844800" cy="333375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808080"/>
                </a:solidFill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00663425"/>
      </p:ext>
    </p:extLst>
  </p:cSld>
  <p:clrMapOvr>
    <a:masterClrMapping/>
  </p:clrMapOvr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 rot="16200000">
            <a:off x="-2631551" y="337101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ubTitle" idx="10"/>
          </p:nvPr>
        </p:nvSpPr>
        <p:spPr>
          <a:xfrm rot="16200000">
            <a:off x="-3233201" y="3233211"/>
            <a:ext cx="6858001" cy="391575"/>
          </a:xfrm>
          <a:prstGeom prst="rect">
            <a:avLst/>
          </a:prstGeo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68123875"/>
      </p:ext>
    </p:extLst>
  </p:cSld>
  <p:clrMapOvr>
    <a:masterClrMapping/>
  </p:clrMapOvr>
  <p:transition/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пол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 rot="16200000">
            <a:off x="-2631538" y="349674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70467" y="1260003"/>
            <a:ext cx="10753412" cy="4887311"/>
          </a:xfrm>
          <a:prstGeom prst="rect">
            <a:avLst/>
          </a:prstGeom>
        </p:spPr>
        <p:txBody>
          <a:bodyPr/>
          <a:lstStyle>
            <a:lvl3pPr>
              <a:defRPr>
                <a:solidFill>
                  <a:srgbClr val="C00000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ubTitle" idx="10"/>
          </p:nvPr>
        </p:nvSpPr>
        <p:spPr>
          <a:xfrm rot="16200000">
            <a:off x="-2627534" y="3492717"/>
            <a:ext cx="5646651" cy="391584"/>
          </a:xfrm>
          <a:prstGeom prst="rect">
            <a:avLst/>
          </a:prstGeo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29410532"/>
      </p:ext>
    </p:extLst>
  </p:cSld>
  <p:clrMapOvr>
    <a:masterClrMapping/>
  </p:clrMapOvr>
  <p:transition/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4"/>
          <a:stretch/>
        </p:blipFill>
        <p:spPr>
          <a:xfrm flipH="1">
            <a:off x="5832087" y="0"/>
            <a:ext cx="635991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765180" y="0"/>
            <a:ext cx="642682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660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полнение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 rot="16200000">
            <a:off x="-2684519" y="3449236"/>
            <a:ext cx="5760641" cy="391575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ubTitle" idx="10" hasCustomPrompt="1"/>
          </p:nvPr>
        </p:nvSpPr>
        <p:spPr>
          <a:xfrm rot="16200000">
            <a:off x="-2710663" y="3417609"/>
            <a:ext cx="5812915" cy="391587"/>
          </a:xfrm>
          <a:prstGeom prst="rect">
            <a:avLst/>
          </a:prstGeo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+mj-ea"/>
                <a:cs typeface="Segoe UI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735627" y="44624"/>
            <a:ext cx="9456373" cy="52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ru-RU" altLang="en-US" dirty="0"/>
              <a:t>Образец заголовка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719293" y="980728"/>
            <a:ext cx="10849315" cy="5328592"/>
          </a:xfrm>
          <a:prstGeom prst="rect">
            <a:avLst/>
          </a:prstGeom>
        </p:spPr>
        <p:txBody>
          <a:bodyPr/>
          <a:lstStyle>
            <a:lvl3pPr>
              <a:defRPr>
                <a:solidFill>
                  <a:srgbClr val="C00000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9202572"/>
      </p:ext>
    </p:extLst>
  </p:cSld>
  <p:clrMapOvr>
    <a:masterClrMapping/>
  </p:clrMapOvr>
  <p:transition/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6108936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9203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18979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2186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12304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58745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0091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2709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6085526"/>
            <a:ext cx="5353051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1218072" rtl="0" eaLnBrk="1" fontAlgn="auto" latinLnBrk="0" hangingPunct="1">
              <a:lnSpc>
                <a:spcPct val="90000"/>
              </a:lnSpc>
              <a:spcBef>
                <a:spcPts val="1332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2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1218072" rtl="0" eaLnBrk="1" fontAlgn="auto" latinLnBrk="0" hangingPunct="1">
              <a:lnSpc>
                <a:spcPct val="90000"/>
              </a:lnSpc>
              <a:spcBef>
                <a:spcPts val="13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575201"/>
            <a:ext cx="8748184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064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19667" y="1966679"/>
            <a:ext cx="5353051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411385" y="1966679"/>
            <a:ext cx="5253567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719667" y="3750285"/>
            <a:ext cx="5353051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6411385" y="3750285"/>
            <a:ext cx="5253567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11303106" y="6611683"/>
            <a:ext cx="749300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3294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4"/>
          <a:stretch/>
        </p:blipFill>
        <p:spPr>
          <a:xfrm flipH="1">
            <a:off x="5832087" y="0"/>
            <a:ext cx="635991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765180" y="0"/>
            <a:ext cx="642682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212271" y="0"/>
            <a:ext cx="898072" cy="1567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0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9"/>
          <a:stretch/>
        </p:blipFill>
        <p:spPr>
          <a:xfrm>
            <a:off x="6273209" y="-17413"/>
            <a:ext cx="5926717" cy="6875413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6156251" y="-17414"/>
            <a:ext cx="6048759" cy="687541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9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r="8548"/>
          <a:stretch/>
        </p:blipFill>
        <p:spPr>
          <a:xfrm>
            <a:off x="5372456" y="0"/>
            <a:ext cx="681954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273749" y="0"/>
            <a:ext cx="69182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00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3"/>
          <a:stretch/>
        </p:blipFill>
        <p:spPr>
          <a:xfrm flipH="1">
            <a:off x="3736931" y="0"/>
            <a:ext cx="8455069" cy="6874309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3625806" y="0"/>
            <a:ext cx="856619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61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48"/>
          <a:stretch/>
        </p:blipFill>
        <p:spPr>
          <a:xfrm>
            <a:off x="7020494" y="0"/>
            <a:ext cx="5171506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6623701" y="0"/>
            <a:ext cx="5568299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72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29"/>
          <a:stretch/>
        </p:blipFill>
        <p:spPr>
          <a:xfrm>
            <a:off x="4389120" y="2801195"/>
            <a:ext cx="7802880" cy="4056805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4281334" y="0"/>
            <a:ext cx="791066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4281334" y="2805830"/>
            <a:ext cx="7910666" cy="405216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6190029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7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6183505"/>
            <a:ext cx="12192000" cy="667265"/>
          </a:xfrm>
          <a:prstGeom prst="rect">
            <a:avLst/>
          </a:prstGeom>
          <a:solidFill>
            <a:srgbClr val="004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rot="2700000">
            <a:off x="11928804" y="6575754"/>
            <a:ext cx="107763" cy="107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H="1">
            <a:off x="10058400" y="6610350"/>
            <a:ext cx="1728963" cy="139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8991600" y="630555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90" r:id="rId2"/>
    <p:sldLayoutId id="2147483651" r:id="rId3"/>
    <p:sldLayoutId id="2147483724" r:id="rId4"/>
    <p:sldLayoutId id="2147483689" r:id="rId5"/>
    <p:sldLayoutId id="2147483674" r:id="rId6"/>
    <p:sldLayoutId id="2147483676" r:id="rId7"/>
    <p:sldLayoutId id="2147483675" r:id="rId8"/>
    <p:sldLayoutId id="2147483677" r:id="rId9"/>
    <p:sldLayoutId id="2147483671" r:id="rId10"/>
    <p:sldLayoutId id="2147483691" r:id="rId11"/>
    <p:sldLayoutId id="2147483652" r:id="rId12"/>
    <p:sldLayoutId id="2147483667" r:id="rId13"/>
    <p:sldLayoutId id="2147483654" r:id="rId14"/>
    <p:sldLayoutId id="2147483655" r:id="rId15"/>
    <p:sldLayoutId id="2147483670" r:id="rId16"/>
    <p:sldLayoutId id="2147483720" r:id="rId17"/>
    <p:sldLayoutId id="2147483672" r:id="rId18"/>
    <p:sldLayoutId id="2147483673" r:id="rId19"/>
    <p:sldLayoutId id="2147483678" r:id="rId20"/>
    <p:sldLayoutId id="2147483679" r:id="rId21"/>
    <p:sldLayoutId id="2147483680" r:id="rId22"/>
    <p:sldLayoutId id="2147483681" r:id="rId23"/>
    <p:sldLayoutId id="2147483686" r:id="rId24"/>
    <p:sldLayoutId id="2147483687" r:id="rId25"/>
    <p:sldLayoutId id="2147483723" r:id="rId26"/>
    <p:sldLayoutId id="2147483704" r:id="rId27"/>
    <p:sldLayoutId id="2147483705" r:id="rId28"/>
    <p:sldLayoutId id="2147483706" r:id="rId29"/>
    <p:sldLayoutId id="2147483708" r:id="rId30"/>
    <p:sldLayoutId id="2147483709" r:id="rId31"/>
    <p:sldLayoutId id="2147483710" r:id="rId32"/>
    <p:sldLayoutId id="2147483711" r:id="rId33"/>
    <p:sldLayoutId id="2147483712" r:id="rId34"/>
    <p:sldLayoutId id="2147483713" r:id="rId35"/>
    <p:sldLayoutId id="2147483714" r:id="rId36"/>
    <p:sldLayoutId id="2147483715" r:id="rId37"/>
    <p:sldLayoutId id="2147483716" r:id="rId38"/>
    <p:sldLayoutId id="2147483718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80C8"/>
          </a:solidFill>
          <a:latin typeface="Tahoma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21.09.18%20Big%20picture%20of%20HKV%20Project%20ver.38.pdf" TargetMode="External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3.svg"/><Relationship Id="rId4" Type="http://schemas.openxmlformats.org/officeDocument/2006/relationships/image" Target="../media/image1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hyperlink" Target="&#1058;&#1088;&#1091;&#1076;&#1085;&#1099;&#1077;%20&#1101;&#1090;&#1072;&#1078;&#1080;.mp4" TargetMode="External"/><Relationship Id="rId4" Type="http://schemas.openxmlformats.org/officeDocument/2006/relationships/hyperlink" Target="http://www.pmexpert.ru/services/training/moscow/detail.php?ID=2066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22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20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tiff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0.xml"/><Relationship Id="rId4" Type="http://schemas.openxmlformats.org/officeDocument/2006/relationships/chart" Target="../charts/char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0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jpg"/><Relationship Id="rId4" Type="http://schemas.openxmlformats.org/officeDocument/2006/relationships/image" Target="../media/image15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a.kutuzov@pmexpert.ru" TargetMode="External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9" Type="http://schemas.openxmlformats.org/officeDocument/2006/relationships/image" Target="../media/image69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42" Type="http://schemas.openxmlformats.org/officeDocument/2006/relationships/image" Target="../media/image72.png"/><Relationship Id="rId47" Type="http://schemas.openxmlformats.org/officeDocument/2006/relationships/image" Target="../media/image77.png"/><Relationship Id="rId50" Type="http://schemas.openxmlformats.org/officeDocument/2006/relationships/image" Target="../media/image80.png"/><Relationship Id="rId55" Type="http://schemas.openxmlformats.org/officeDocument/2006/relationships/image" Target="../media/image85.png"/><Relationship Id="rId63" Type="http://schemas.openxmlformats.org/officeDocument/2006/relationships/image" Target="../media/image9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41" Type="http://schemas.openxmlformats.org/officeDocument/2006/relationships/image" Target="../media/image71.png"/><Relationship Id="rId54" Type="http://schemas.openxmlformats.org/officeDocument/2006/relationships/image" Target="../media/image84.png"/><Relationship Id="rId6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37" Type="http://schemas.openxmlformats.org/officeDocument/2006/relationships/image" Target="../media/image67.png"/><Relationship Id="rId40" Type="http://schemas.openxmlformats.org/officeDocument/2006/relationships/image" Target="../media/image70.png"/><Relationship Id="rId45" Type="http://schemas.openxmlformats.org/officeDocument/2006/relationships/image" Target="../media/image75.png"/><Relationship Id="rId53" Type="http://schemas.openxmlformats.org/officeDocument/2006/relationships/image" Target="../media/image83.png"/><Relationship Id="rId58" Type="http://schemas.openxmlformats.org/officeDocument/2006/relationships/image" Target="../media/image88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49" Type="http://schemas.openxmlformats.org/officeDocument/2006/relationships/image" Target="../media/image79.png"/><Relationship Id="rId57" Type="http://schemas.openxmlformats.org/officeDocument/2006/relationships/image" Target="../media/image87.png"/><Relationship Id="rId61" Type="http://schemas.openxmlformats.org/officeDocument/2006/relationships/image" Target="../media/image91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4" Type="http://schemas.openxmlformats.org/officeDocument/2006/relationships/image" Target="../media/image74.png"/><Relationship Id="rId52" Type="http://schemas.openxmlformats.org/officeDocument/2006/relationships/image" Target="../media/image82.png"/><Relationship Id="rId60" Type="http://schemas.openxmlformats.org/officeDocument/2006/relationships/image" Target="../media/image90.png"/><Relationship Id="rId65" Type="http://schemas.openxmlformats.org/officeDocument/2006/relationships/image" Target="../media/image94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43" Type="http://schemas.openxmlformats.org/officeDocument/2006/relationships/image" Target="../media/image73.png"/><Relationship Id="rId48" Type="http://schemas.openxmlformats.org/officeDocument/2006/relationships/image" Target="../media/image78.png"/><Relationship Id="rId56" Type="http://schemas.openxmlformats.org/officeDocument/2006/relationships/image" Target="../media/image86.png"/><Relationship Id="rId64" Type="http://schemas.openxmlformats.org/officeDocument/2006/relationships/hyperlink" Target="https://pmexcellence.com/pm-guide/" TargetMode="External"/><Relationship Id="rId8" Type="http://schemas.openxmlformats.org/officeDocument/2006/relationships/image" Target="../media/image38.png"/><Relationship Id="rId51" Type="http://schemas.openxmlformats.org/officeDocument/2006/relationships/image" Target="../media/image81.png"/><Relationship Id="rId3" Type="http://schemas.openxmlformats.org/officeDocument/2006/relationships/image" Target="../media/image33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38" Type="http://schemas.openxmlformats.org/officeDocument/2006/relationships/image" Target="../media/image68.png"/><Relationship Id="rId46" Type="http://schemas.openxmlformats.org/officeDocument/2006/relationships/image" Target="../media/image76.png"/><Relationship Id="rId59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9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jp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0368B6A-9561-4D0A-B3A3-10CAFC8C2311}"/>
              </a:ext>
            </a:extLst>
          </p:cNvPr>
          <p:cNvSpPr/>
          <p:nvPr/>
        </p:nvSpPr>
        <p:spPr>
          <a:xfrm>
            <a:off x="0" y="-35822"/>
            <a:ext cx="12192000" cy="6857999"/>
          </a:xfrm>
          <a:prstGeom prst="rect">
            <a:avLst/>
          </a:prstGeom>
          <a:solidFill>
            <a:srgbClr val="004FCB"/>
          </a:solidFill>
          <a:ln>
            <a:solidFill>
              <a:srgbClr val="145B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6" name="28 июня 2022"/>
          <p:cNvSpPr txBox="1"/>
          <p:nvPr/>
        </p:nvSpPr>
        <p:spPr>
          <a:xfrm>
            <a:off x="792969" y="6296427"/>
            <a:ext cx="1552280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sz="1600" dirty="0">
                <a:solidFill>
                  <a:srgbClr val="00B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sz="1600" dirty="0">
                <a:solidFill>
                  <a:srgbClr val="00B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B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апреля</a:t>
            </a:r>
            <a:r>
              <a:rPr sz="1600" dirty="0">
                <a:solidFill>
                  <a:srgbClr val="00B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ru-RU" sz="1600" dirty="0">
                <a:solidFill>
                  <a:srgbClr val="00B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1600" dirty="0">
              <a:solidFill>
                <a:srgbClr val="00B0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4"/>
          <p:cNvSpPr txBox="1"/>
          <p:nvPr/>
        </p:nvSpPr>
        <p:spPr>
          <a:xfrm>
            <a:off x="146326" y="3167105"/>
            <a:ext cx="8091720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ТЕХНОЛОГИИ УПРАВЛЕНИЯ ПРИОРИТЕТАМИ В РЕАЛИЗАЦИИ </a:t>
            </a:r>
          </a:p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КРУПНЫХ ПРОЕКТОВ</a:t>
            </a:r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TextBox 6"/>
          <p:cNvSpPr txBox="1"/>
          <p:nvPr/>
        </p:nvSpPr>
        <p:spPr>
          <a:xfrm>
            <a:off x="4832741" y="609239"/>
            <a:ext cx="6002023" cy="1107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00BCE1"/>
                </a:solidFill>
              </a:defRPr>
            </a:lvl1pPr>
          </a:lstStyle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«Газпром нефть»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5" y="6354023"/>
            <a:ext cx="206699" cy="20079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85800" y="6207280"/>
            <a:ext cx="200324" cy="0"/>
          </a:xfrm>
          <a:prstGeom prst="line">
            <a:avLst/>
          </a:prstGeom>
          <a:noFill/>
          <a:ln w="127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66" y="214049"/>
            <a:ext cx="3638550" cy="1600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0" y="2028298"/>
            <a:ext cx="4189324" cy="6840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599" y="2596020"/>
            <a:ext cx="1443075" cy="38888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4" t="12055" r="16823" b="6685"/>
          <a:stretch/>
        </p:blipFill>
        <p:spPr>
          <a:xfrm>
            <a:off x="6343812" y="1700065"/>
            <a:ext cx="5568043" cy="5175100"/>
          </a:xfrm>
          <a:prstGeom prst="rect">
            <a:avLst/>
          </a:prstGeom>
        </p:spPr>
      </p:pic>
      <p:sp>
        <p:nvSpPr>
          <p:cNvPr id="108" name="TextBox 6"/>
          <p:cNvSpPr txBox="1"/>
          <p:nvPr/>
        </p:nvSpPr>
        <p:spPr>
          <a:xfrm>
            <a:off x="-4866704" y="5199145"/>
            <a:ext cx="8655831" cy="60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pPr algn="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Кутузов, PME</a:t>
            </a:r>
            <a:br>
              <a:rPr lang="ru-RU" sz="1500" b="1" dirty="0">
                <a:solidFill>
                  <a:srgbClr val="00BCE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500" b="1" dirty="0">
              <a:solidFill>
                <a:srgbClr val="00BCE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69BFA33-5080-F945-BE70-F49167F39B77}"/>
              </a:ext>
            </a:extLst>
          </p:cNvPr>
          <p:cNvGrpSpPr/>
          <p:nvPr/>
        </p:nvGrpSpPr>
        <p:grpSpPr>
          <a:xfrm>
            <a:off x="4971404" y="4908592"/>
            <a:ext cx="3449393" cy="1794340"/>
            <a:chOff x="280145" y="4987733"/>
            <a:chExt cx="3449393" cy="179434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1C6DDC7-52CA-E6EA-7C32-18138435B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974" y="4987733"/>
              <a:ext cx="1720564" cy="1794340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AED52466-1662-9C31-AB88-B2C8A8F948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" b="2056"/>
            <a:stretch/>
          </p:blipFill>
          <p:spPr>
            <a:xfrm>
              <a:off x="280145" y="4987733"/>
              <a:ext cx="1757446" cy="1757446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478737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29270" y="3507230"/>
            <a:ext cx="8162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BIG Picture</a:t>
            </a:r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Сводная картина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864773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1" t="93359" r="14856"/>
          <a:stretch/>
        </p:blipFill>
        <p:spPr>
          <a:xfrm>
            <a:off x="3645877" y="5729605"/>
            <a:ext cx="7167756" cy="3839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4702" y="2929742"/>
            <a:ext cx="40763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BIG PICTURE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картина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реализации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0995" y="469201"/>
            <a:ext cx="51710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Инструменты интеграции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FD6C396-E9A5-42BE-A761-228A04B4A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131" y="811799"/>
            <a:ext cx="6342866" cy="488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56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0782" y="3707952"/>
            <a:ext cx="816246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Принцип контроля  </a:t>
            </a:r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PFFP</a:t>
            </a:r>
            <a:endParaRPr lang="ru-RU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61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267200" y="4334110"/>
            <a:ext cx="3895725" cy="419100"/>
          </a:xfrm>
          <a:prstGeom prst="rect">
            <a:avLst/>
          </a:prstGeom>
          <a:solidFill>
            <a:srgbClr val="686F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id="{B1FC6FF3-2095-4778-805A-805A6EF1056D}"/>
              </a:ext>
            </a:extLst>
          </p:cNvPr>
          <p:cNvSpPr/>
          <p:nvPr/>
        </p:nvSpPr>
        <p:spPr>
          <a:xfrm>
            <a:off x="2794000" y="1209675"/>
            <a:ext cx="3646635" cy="463052"/>
          </a:xfrm>
          <a:prstGeom prst="chevron">
            <a:avLst>
              <a:gd name="adj" fmla="val 31250"/>
            </a:avLst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 Bold"/>
                <a:ea typeface="+mn-ea"/>
                <a:cs typeface="+mn-cs"/>
              </a:rPr>
              <a:t>План</a:t>
            </a:r>
          </a:p>
        </p:txBody>
      </p:sp>
      <p:sp>
        <p:nvSpPr>
          <p:cNvPr id="5" name="Стрелка: шеврон 4">
            <a:extLst>
              <a:ext uri="{FF2B5EF4-FFF2-40B4-BE49-F238E27FC236}">
                <a16:creationId xmlns:a16="http://schemas.microsoft.com/office/drawing/2014/main" id="{550856CF-6C09-4643-9976-069D4D30003F}"/>
              </a:ext>
            </a:extLst>
          </p:cNvPr>
          <p:cNvSpPr/>
          <p:nvPr/>
        </p:nvSpPr>
        <p:spPr>
          <a:xfrm>
            <a:off x="3970029" y="1730115"/>
            <a:ext cx="3359847" cy="432059"/>
          </a:xfrm>
          <a:prstGeom prst="chevron">
            <a:avLst>
              <a:gd name="adj" fmla="val 31250"/>
            </a:avLst>
          </a:prstGeom>
          <a:solidFill>
            <a:srgbClr val="686F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Факт</a:t>
            </a:r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7736A651-701F-4BBC-935C-20DE87455AFD}"/>
              </a:ext>
            </a:extLst>
          </p:cNvPr>
          <p:cNvSpPr/>
          <p:nvPr/>
        </p:nvSpPr>
        <p:spPr>
          <a:xfrm>
            <a:off x="5772830" y="2261699"/>
            <a:ext cx="2498046" cy="395776"/>
          </a:xfrm>
          <a:prstGeom prst="chevron">
            <a:avLst>
              <a:gd name="adj" fmla="val 31250"/>
            </a:avLst>
          </a:prstGeom>
          <a:noFill/>
          <a:ln w="28575">
            <a:solidFill>
              <a:srgbClr val="0080C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Прогноз</a:t>
            </a: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02BDDDF5-F12B-471D-826B-96B0A61D8A6F}"/>
              </a:ext>
            </a:extLst>
          </p:cNvPr>
          <p:cNvSpPr/>
          <p:nvPr/>
        </p:nvSpPr>
        <p:spPr>
          <a:xfrm>
            <a:off x="4665816" y="2162176"/>
            <a:ext cx="144310" cy="87173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76D830E6-31F6-4F5C-95F5-8990B7E3AB16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7329876" y="1946145"/>
            <a:ext cx="290124" cy="301755"/>
          </a:xfrm>
          <a:prstGeom prst="bentConnector2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73F6A8E9-029D-43AF-81E7-A6E1BB39E126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6440635" y="1441201"/>
            <a:ext cx="1407965" cy="806699"/>
          </a:xfrm>
          <a:prstGeom prst="bentConnector3">
            <a:avLst>
              <a:gd name="adj1" fmla="val 100062"/>
            </a:avLst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A67B5B5A-A58F-4E48-8BB2-41BF9BFEB12A}"/>
              </a:ext>
            </a:extLst>
          </p:cNvPr>
          <p:cNvSpPr/>
          <p:nvPr/>
        </p:nvSpPr>
        <p:spPr>
          <a:xfrm>
            <a:off x="7472752" y="2656550"/>
            <a:ext cx="156774" cy="35753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Блок-схема: ручное управление 104">
            <a:extLst>
              <a:ext uri="{FF2B5EF4-FFF2-40B4-BE49-F238E27FC236}">
                <a16:creationId xmlns:a16="http://schemas.microsoft.com/office/drawing/2014/main" id="{2423A3B8-7A76-4F07-B30F-39EA85EF14A8}"/>
              </a:ext>
            </a:extLst>
          </p:cNvPr>
          <p:cNvSpPr/>
          <p:nvPr/>
        </p:nvSpPr>
        <p:spPr>
          <a:xfrm>
            <a:off x="4491919" y="4333377"/>
            <a:ext cx="3559066" cy="415290"/>
          </a:xfrm>
          <a:prstGeom prst="flowChartManualOperati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Приоритезация</a:t>
            </a:r>
          </a:p>
        </p:txBody>
      </p:sp>
      <p:sp>
        <p:nvSpPr>
          <p:cNvPr id="108" name="Овал 107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4342782" y="3458754"/>
            <a:ext cx="180000" cy="18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Овал 108">
            <a:extLst>
              <a:ext uri="{FF2B5EF4-FFF2-40B4-BE49-F238E27FC236}">
                <a16:creationId xmlns:a16="http://schemas.microsoft.com/office/drawing/2014/main" id="{05EFDFB1-B94A-4EB7-AF74-6BD3141780EF}"/>
              </a:ext>
            </a:extLst>
          </p:cNvPr>
          <p:cNvSpPr/>
          <p:nvPr/>
        </p:nvSpPr>
        <p:spPr>
          <a:xfrm>
            <a:off x="5111987" y="3423557"/>
            <a:ext cx="324000" cy="324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Овал 113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4015548" y="3714998"/>
            <a:ext cx="138488" cy="1362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Овал 144">
            <a:extLst>
              <a:ext uri="{FF2B5EF4-FFF2-40B4-BE49-F238E27FC236}">
                <a16:creationId xmlns:a16="http://schemas.microsoft.com/office/drawing/2014/main" id="{41F63876-52FB-4E46-AC1D-90CCB7C7772D}"/>
              </a:ext>
            </a:extLst>
          </p:cNvPr>
          <p:cNvSpPr/>
          <p:nvPr/>
        </p:nvSpPr>
        <p:spPr>
          <a:xfrm>
            <a:off x="4899794" y="3910815"/>
            <a:ext cx="252000" cy="25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91A91D8-95A0-4E4F-8E66-7BAF97895C1F}"/>
              </a:ext>
            </a:extLst>
          </p:cNvPr>
          <p:cNvSpPr txBox="1"/>
          <p:nvPr/>
        </p:nvSpPr>
        <p:spPr>
          <a:xfrm>
            <a:off x="9795360" y="3532034"/>
            <a:ext cx="1276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+mn-ea"/>
                <a:cs typeface="+mn-cs"/>
              </a:rPr>
              <a:t>Где будем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7B58447E-00D5-4776-A8C7-2051CF47963C}"/>
              </a:ext>
            </a:extLst>
          </p:cNvPr>
          <p:cNvSpPr txBox="1"/>
          <p:nvPr/>
        </p:nvSpPr>
        <p:spPr>
          <a:xfrm>
            <a:off x="9809602" y="5134274"/>
            <a:ext cx="2752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+mn-ea"/>
                <a:cs typeface="+mn-cs"/>
              </a:rPr>
              <a:t>На что обратить внимание</a:t>
            </a:r>
          </a:p>
        </p:txBody>
      </p:sp>
      <p:cxnSp>
        <p:nvCxnSpPr>
          <p:cNvPr id="201" name="Прямая со стрелкой 200">
            <a:extLst>
              <a:ext uri="{FF2B5EF4-FFF2-40B4-BE49-F238E27FC236}">
                <a16:creationId xmlns:a16="http://schemas.microsoft.com/office/drawing/2014/main" id="{F92A09E2-ACA1-4CD0-A7EA-61CBF5513A42}"/>
              </a:ext>
            </a:extLst>
          </p:cNvPr>
          <p:cNvCxnSpPr/>
          <p:nvPr/>
        </p:nvCxnSpPr>
        <p:spPr>
          <a:xfrm flipH="1">
            <a:off x="9076726" y="3735238"/>
            <a:ext cx="688376" cy="14049"/>
          </a:xfrm>
          <a:prstGeom prst="straightConnector1">
            <a:avLst/>
          </a:prstGeom>
          <a:ln w="3810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 стрелкой 202">
            <a:extLst>
              <a:ext uri="{FF2B5EF4-FFF2-40B4-BE49-F238E27FC236}">
                <a16:creationId xmlns:a16="http://schemas.microsoft.com/office/drawing/2014/main" id="{F3043729-A3DE-4E1C-804C-50B62E24F680}"/>
              </a:ext>
            </a:extLst>
          </p:cNvPr>
          <p:cNvCxnSpPr>
            <a:cxnSpLocks/>
          </p:cNvCxnSpPr>
          <p:nvPr/>
        </p:nvCxnSpPr>
        <p:spPr>
          <a:xfrm flipH="1" flipV="1">
            <a:off x="7620000" y="5239321"/>
            <a:ext cx="2162176" cy="203499"/>
          </a:xfrm>
          <a:prstGeom prst="straightConnector1">
            <a:avLst/>
          </a:prstGeom>
          <a:ln w="190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18951F2B-FFF9-4A23-B16E-A0B75347FAB6}"/>
              </a:ext>
            </a:extLst>
          </p:cNvPr>
          <p:cNvSpPr txBox="1"/>
          <p:nvPr/>
        </p:nvSpPr>
        <p:spPr>
          <a:xfrm>
            <a:off x="3448050" y="2966545"/>
            <a:ext cx="259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Текущие отклонения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9AB5A377-C1AF-435A-99A1-EB36018EC4E4}"/>
              </a:ext>
            </a:extLst>
          </p:cNvPr>
          <p:cNvSpPr txBox="1"/>
          <p:nvPr/>
        </p:nvSpPr>
        <p:spPr>
          <a:xfrm>
            <a:off x="6401388" y="2966545"/>
            <a:ext cx="259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Прогнозные отклонения</a:t>
            </a:r>
          </a:p>
        </p:txBody>
      </p:sp>
      <p:sp>
        <p:nvSpPr>
          <p:cNvPr id="10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70872" y="483243"/>
            <a:ext cx="10176545" cy="48937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Принцип эффективного мониторинга проекта -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PFFP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5318" y="1143328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rgbClr val="FF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868235" y="4248634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rgbClr val="FF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653246" y="1637759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450157" y="2163973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200" b="1">
                <a:solidFill>
                  <a:srgbClr val="FF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Овал 151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4844066" y="5292889"/>
            <a:ext cx="180000" cy="18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Овал 152">
            <a:extLst>
              <a:ext uri="{FF2B5EF4-FFF2-40B4-BE49-F238E27FC236}">
                <a16:creationId xmlns:a16="http://schemas.microsoft.com/office/drawing/2014/main" id="{41F63876-52FB-4E46-AC1D-90CCB7C7772D}"/>
              </a:ext>
            </a:extLst>
          </p:cNvPr>
          <p:cNvSpPr/>
          <p:nvPr/>
        </p:nvSpPr>
        <p:spPr>
          <a:xfrm>
            <a:off x="6076407" y="5203641"/>
            <a:ext cx="252000" cy="252000"/>
          </a:xfrm>
          <a:prstGeom prst="ellipse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Овал 153">
            <a:extLst>
              <a:ext uri="{FF2B5EF4-FFF2-40B4-BE49-F238E27FC236}">
                <a16:creationId xmlns:a16="http://schemas.microsoft.com/office/drawing/2014/main" id="{05EFDFB1-B94A-4EB7-AF74-6BD3141780EF}"/>
              </a:ext>
            </a:extLst>
          </p:cNvPr>
          <p:cNvSpPr/>
          <p:nvPr/>
        </p:nvSpPr>
        <p:spPr>
          <a:xfrm>
            <a:off x="6642881" y="4990172"/>
            <a:ext cx="324000" cy="324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Овал 174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5287681" y="5066951"/>
            <a:ext cx="432000" cy="43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Овал 182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7036163" y="5529563"/>
            <a:ext cx="432000" cy="43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Овал 183">
            <a:extLst>
              <a:ext uri="{FF2B5EF4-FFF2-40B4-BE49-F238E27FC236}">
                <a16:creationId xmlns:a16="http://schemas.microsoft.com/office/drawing/2014/main" id="{05EFDFB1-B94A-4EB7-AF74-6BD3141780EF}"/>
              </a:ext>
            </a:extLst>
          </p:cNvPr>
          <p:cNvSpPr/>
          <p:nvPr/>
        </p:nvSpPr>
        <p:spPr>
          <a:xfrm>
            <a:off x="6187508" y="5607281"/>
            <a:ext cx="324000" cy="324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Овал 185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5663235" y="5623443"/>
            <a:ext cx="180000" cy="18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Овал 199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6770990" y="5534964"/>
            <a:ext cx="72000" cy="7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1A91D8-95A0-4E4F-8E66-7BAF97895C1F}"/>
              </a:ext>
            </a:extLst>
          </p:cNvPr>
          <p:cNvSpPr txBox="1"/>
          <p:nvPr/>
        </p:nvSpPr>
        <p:spPr>
          <a:xfrm>
            <a:off x="1384147" y="3449957"/>
            <a:ext cx="1357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+mn-ea"/>
                <a:cs typeface="+mn-cs"/>
              </a:rPr>
              <a:t>Где сейчас</a:t>
            </a:r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F92A09E2-ACA1-4CD0-A7EA-61CBF5513A42}"/>
              </a:ext>
            </a:extLst>
          </p:cNvPr>
          <p:cNvCxnSpPr/>
          <p:nvPr/>
        </p:nvCxnSpPr>
        <p:spPr>
          <a:xfrm>
            <a:off x="2802168" y="3662342"/>
            <a:ext cx="654050" cy="0"/>
          </a:xfrm>
          <a:prstGeom prst="straightConnector1">
            <a:avLst/>
          </a:prstGeom>
          <a:ln w="3810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4732520" y="3652364"/>
            <a:ext cx="138488" cy="1362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4412134" y="3895395"/>
            <a:ext cx="99770" cy="981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7804377" y="3566358"/>
            <a:ext cx="180000" cy="18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05EFDFB1-B94A-4EB7-AF74-6BD3141780EF}"/>
              </a:ext>
            </a:extLst>
          </p:cNvPr>
          <p:cNvSpPr/>
          <p:nvPr/>
        </p:nvSpPr>
        <p:spPr>
          <a:xfrm>
            <a:off x="6922634" y="3558870"/>
            <a:ext cx="324000" cy="324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8220460" y="3701663"/>
            <a:ext cx="138488" cy="1362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41F63876-52FB-4E46-AC1D-90CCB7C7772D}"/>
              </a:ext>
            </a:extLst>
          </p:cNvPr>
          <p:cNvSpPr/>
          <p:nvPr/>
        </p:nvSpPr>
        <p:spPr>
          <a:xfrm>
            <a:off x="7391554" y="3891708"/>
            <a:ext cx="252000" cy="25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7487035" y="3507988"/>
            <a:ext cx="138488" cy="1362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3E93F5CE-80E9-43FE-BB82-6B70D8AA7DA6}"/>
              </a:ext>
            </a:extLst>
          </p:cNvPr>
          <p:cNvSpPr/>
          <p:nvPr/>
        </p:nvSpPr>
        <p:spPr>
          <a:xfrm>
            <a:off x="7925803" y="3965188"/>
            <a:ext cx="99770" cy="981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7466026" y="5203321"/>
            <a:ext cx="72000" cy="72000"/>
          </a:xfrm>
          <a:prstGeom prst="ellipse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DD346219-FA9D-42E3-BBAF-71EC08CCA1C4}"/>
              </a:ext>
            </a:extLst>
          </p:cNvPr>
          <p:cNvSpPr/>
          <p:nvPr/>
        </p:nvSpPr>
        <p:spPr>
          <a:xfrm>
            <a:off x="5132690" y="5754039"/>
            <a:ext cx="72000" cy="72000"/>
          </a:xfrm>
          <a:prstGeom prst="ellipse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F3043729-A3DE-4E1C-804C-50B62E24F680}"/>
              </a:ext>
            </a:extLst>
          </p:cNvPr>
          <p:cNvCxnSpPr>
            <a:cxnSpLocks/>
            <a:stCxn id="197" idx="1"/>
            <a:endCxn id="153" idx="6"/>
          </p:cNvCxnSpPr>
          <p:nvPr/>
        </p:nvCxnSpPr>
        <p:spPr>
          <a:xfrm flipH="1" flipV="1">
            <a:off x="6328407" y="5329641"/>
            <a:ext cx="3481195" cy="127799"/>
          </a:xfrm>
          <a:prstGeom prst="straightConnector1">
            <a:avLst/>
          </a:prstGeom>
          <a:ln w="190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F3043729-A3DE-4E1C-804C-50B62E24F680}"/>
              </a:ext>
            </a:extLst>
          </p:cNvPr>
          <p:cNvCxnSpPr>
            <a:cxnSpLocks/>
            <a:stCxn id="197" idx="1"/>
          </p:cNvCxnSpPr>
          <p:nvPr/>
        </p:nvCxnSpPr>
        <p:spPr>
          <a:xfrm flipH="1">
            <a:off x="5287681" y="5457440"/>
            <a:ext cx="4521921" cy="292056"/>
          </a:xfrm>
          <a:prstGeom prst="straightConnector1">
            <a:avLst/>
          </a:prstGeom>
          <a:ln w="190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Стрелка: вниз 23">
            <a:extLst>
              <a:ext uri="{FF2B5EF4-FFF2-40B4-BE49-F238E27FC236}">
                <a16:creationId xmlns:a16="http://schemas.microsoft.com/office/drawing/2014/main" id="{A67B5B5A-A58F-4E48-8BB2-41BF9BFEB12A}"/>
              </a:ext>
            </a:extLst>
          </p:cNvPr>
          <p:cNvSpPr/>
          <p:nvPr/>
        </p:nvSpPr>
        <p:spPr>
          <a:xfrm>
            <a:off x="6257213" y="4768679"/>
            <a:ext cx="156774" cy="35753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1408113" y="4486817"/>
            <a:ext cx="2157707" cy="170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lan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F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act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F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orecast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ahoma Bold"/>
                <a:ea typeface="+mj-ea"/>
                <a:cs typeface="+mj-cs"/>
              </a:rPr>
              <a:t>riority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Tahoma Bold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475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5" grpId="0" animBg="1"/>
      <p:bldP spid="6" grpId="0" animBg="1"/>
      <p:bldP spid="12" grpId="0" animBg="1"/>
      <p:bldP spid="24" grpId="0" animBg="1"/>
      <p:bldP spid="105" grpId="0"/>
      <p:bldP spid="108" grpId="0" animBg="1"/>
      <p:bldP spid="109" grpId="0" animBg="1"/>
      <p:bldP spid="114" grpId="0" animBg="1"/>
      <p:bldP spid="145" grpId="0" animBg="1"/>
      <p:bldP spid="196" grpId="0"/>
      <p:bldP spid="197" grpId="0"/>
      <p:bldP spid="204" grpId="0"/>
      <p:bldP spid="206" grpId="0"/>
      <p:bldP spid="2" grpId="0"/>
      <p:bldP spid="102" grpId="0"/>
      <p:bldP spid="103" grpId="0"/>
      <p:bldP spid="104" grpId="0"/>
      <p:bldP spid="152" grpId="0" animBg="1"/>
      <p:bldP spid="153" grpId="0" animBg="1"/>
      <p:bldP spid="154" grpId="0" animBg="1"/>
      <p:bldP spid="175" grpId="0" animBg="1"/>
      <p:bldP spid="183" grpId="0" animBg="1"/>
      <p:bldP spid="184" grpId="0" animBg="1"/>
      <p:bldP spid="186" grpId="0" animBg="1"/>
      <p:bldP spid="200" grpId="0" animBg="1"/>
      <p:bldP spid="58" grpId="0"/>
      <p:bldP spid="60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3" grpId="0" animBg="1"/>
      <p:bldP spid="74" grpId="0" animBg="1"/>
      <p:bldP spid="6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29270" y="3507230"/>
            <a:ext cx="816246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КСМ.</a:t>
            </a:r>
            <a:b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Календарно-сетевая модель.</a:t>
            </a:r>
          </a:p>
        </p:txBody>
      </p:sp>
    </p:spTree>
    <p:extLst>
      <p:ext uri="{BB962C8B-B14F-4D97-AF65-F5344CB8AC3E}">
        <p14:creationId xmlns:p14="http://schemas.microsoft.com/office/powerpoint/2010/main" val="564321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 bwMode="auto">
          <a:xfrm>
            <a:off x="7476201" y="4846215"/>
            <a:ext cx="2523167" cy="712266"/>
          </a:xfrm>
          <a:prstGeom prst="flowChartDocument">
            <a:avLst/>
          </a:prstGeom>
          <a:solidFill>
            <a:srgbClr val="8C271A"/>
          </a:solidFill>
          <a:ln w="19050">
            <a:noFill/>
            <a:round/>
            <a:headEnd/>
            <a:tailEnd/>
          </a:ln>
          <a:effectLst/>
        </p:spPr>
        <p:txBody>
          <a:bodyPr t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Расписание (График) проекта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5563176" y="610057"/>
            <a:ext cx="6379910" cy="4029782"/>
            <a:chOff x="1159354" y="436561"/>
            <a:chExt cx="6811871" cy="4890152"/>
          </a:xfrm>
        </p:grpSpPr>
        <p:sp>
          <p:nvSpPr>
            <p:cNvPr id="5" name="Овал 4"/>
            <p:cNvSpPr/>
            <p:nvPr/>
          </p:nvSpPr>
          <p:spPr bwMode="auto">
            <a:xfrm>
              <a:off x="1159354" y="1341730"/>
              <a:ext cx="4343428" cy="3984983"/>
            </a:xfrm>
            <a:prstGeom prst="ellipse">
              <a:avLst/>
            </a:prstGeom>
            <a:solidFill>
              <a:srgbClr val="8497B0">
                <a:alpha val="40000"/>
              </a:srgbClr>
            </a:solidFill>
            <a:ln w="28575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0" name="Овал 9"/>
            <p:cNvSpPr/>
            <p:nvPr/>
          </p:nvSpPr>
          <p:spPr bwMode="auto">
            <a:xfrm>
              <a:off x="3627797" y="1327129"/>
              <a:ext cx="4343428" cy="3984983"/>
            </a:xfrm>
            <a:prstGeom prst="ellipse">
              <a:avLst/>
            </a:prstGeom>
            <a:solidFill>
              <a:schemeClr val="bg1">
                <a:lumMod val="65000"/>
                <a:alpha val="60000"/>
              </a:schemeClr>
            </a:solidFill>
            <a:ln w="28575" cmpd="sng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1" name="Овал 10"/>
            <p:cNvSpPr/>
            <p:nvPr/>
          </p:nvSpPr>
          <p:spPr bwMode="auto">
            <a:xfrm>
              <a:off x="2855054" y="436561"/>
              <a:ext cx="3442780" cy="3804865"/>
            </a:xfrm>
            <a:prstGeom prst="ellipse">
              <a:avLst/>
            </a:prstGeom>
            <a:solidFill>
              <a:srgbClr val="EDEDED">
                <a:alpha val="40000"/>
              </a:srgbClr>
            </a:solidFill>
            <a:ln w="28575" cmpd="sng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92231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5" t="8639" r="6560" b="69185"/>
          <a:stretch/>
        </p:blipFill>
        <p:spPr>
          <a:xfrm rot="5400000">
            <a:off x="8220776" y="4091775"/>
            <a:ext cx="917475" cy="4341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430829" y="2696706"/>
            <a:ext cx="26480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Информация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 проекте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(ИСР, ресурсы,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длительности,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взаимозависимости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операций, фактическое исполнение)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858448" y="2871763"/>
            <a:ext cx="1758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Метод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Разработки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оптимизации расписания (например, Метод критического пути)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08833" y="788144"/>
            <a:ext cx="2342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Инструмент разработки расписания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MS Project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ORACLE Primavera)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" name="Полилиния 13"/>
          <p:cNvSpPr/>
          <p:nvPr/>
        </p:nvSpPr>
        <p:spPr bwMode="auto">
          <a:xfrm>
            <a:off x="7853664" y="1643445"/>
            <a:ext cx="1763762" cy="2099717"/>
          </a:xfrm>
          <a:custGeom>
            <a:avLst/>
            <a:gdLst>
              <a:gd name="connsiteX0" fmla="*/ 952500 w 1900237"/>
              <a:gd name="connsiteY0" fmla="*/ 0 h 2262187"/>
              <a:gd name="connsiteX1" fmla="*/ 1133475 w 1900237"/>
              <a:gd name="connsiteY1" fmla="*/ 128587 h 2262187"/>
              <a:gd name="connsiteX2" fmla="*/ 1357312 w 1900237"/>
              <a:gd name="connsiteY2" fmla="*/ 290512 h 2262187"/>
              <a:gd name="connsiteX3" fmla="*/ 1485900 w 1900237"/>
              <a:gd name="connsiteY3" fmla="*/ 419100 h 2262187"/>
              <a:gd name="connsiteX4" fmla="*/ 1619250 w 1900237"/>
              <a:gd name="connsiteY4" fmla="*/ 590550 h 2262187"/>
              <a:gd name="connsiteX5" fmla="*/ 1733550 w 1900237"/>
              <a:gd name="connsiteY5" fmla="*/ 800100 h 2262187"/>
              <a:gd name="connsiteX6" fmla="*/ 1843087 w 1900237"/>
              <a:gd name="connsiteY6" fmla="*/ 1062037 h 2262187"/>
              <a:gd name="connsiteX7" fmla="*/ 1890712 w 1900237"/>
              <a:gd name="connsiteY7" fmla="*/ 1266825 h 2262187"/>
              <a:gd name="connsiteX8" fmla="*/ 1900237 w 1900237"/>
              <a:gd name="connsiteY8" fmla="*/ 1514475 h 2262187"/>
              <a:gd name="connsiteX9" fmla="*/ 1857375 w 1900237"/>
              <a:gd name="connsiteY9" fmla="*/ 1828800 h 2262187"/>
              <a:gd name="connsiteX10" fmla="*/ 1733550 w 1900237"/>
              <a:gd name="connsiteY10" fmla="*/ 2124075 h 2262187"/>
              <a:gd name="connsiteX11" fmla="*/ 1485900 w 1900237"/>
              <a:gd name="connsiteY11" fmla="*/ 2209800 h 2262187"/>
              <a:gd name="connsiteX12" fmla="*/ 1157287 w 1900237"/>
              <a:gd name="connsiteY12" fmla="*/ 2262187 h 2262187"/>
              <a:gd name="connsiteX13" fmla="*/ 857250 w 1900237"/>
              <a:gd name="connsiteY13" fmla="*/ 2262187 h 2262187"/>
              <a:gd name="connsiteX14" fmla="*/ 614362 w 1900237"/>
              <a:gd name="connsiteY14" fmla="*/ 2233612 h 2262187"/>
              <a:gd name="connsiteX15" fmla="*/ 295275 w 1900237"/>
              <a:gd name="connsiteY15" fmla="*/ 2138362 h 2262187"/>
              <a:gd name="connsiteX16" fmla="*/ 133350 w 1900237"/>
              <a:gd name="connsiteY16" fmla="*/ 2052637 h 2262187"/>
              <a:gd name="connsiteX17" fmla="*/ 42862 w 1900237"/>
              <a:gd name="connsiteY17" fmla="*/ 1814512 h 2262187"/>
              <a:gd name="connsiteX18" fmla="*/ 19050 w 1900237"/>
              <a:gd name="connsiteY18" fmla="*/ 1643062 h 2262187"/>
              <a:gd name="connsiteX19" fmla="*/ 0 w 1900237"/>
              <a:gd name="connsiteY19" fmla="*/ 1471612 h 2262187"/>
              <a:gd name="connsiteX20" fmla="*/ 19050 w 1900237"/>
              <a:gd name="connsiteY20" fmla="*/ 1243012 h 2262187"/>
              <a:gd name="connsiteX21" fmla="*/ 47625 w 1900237"/>
              <a:gd name="connsiteY21" fmla="*/ 1100137 h 2262187"/>
              <a:gd name="connsiteX22" fmla="*/ 123825 w 1900237"/>
              <a:gd name="connsiteY22" fmla="*/ 871537 h 2262187"/>
              <a:gd name="connsiteX23" fmla="*/ 238125 w 1900237"/>
              <a:gd name="connsiteY23" fmla="*/ 666750 h 2262187"/>
              <a:gd name="connsiteX24" fmla="*/ 319087 w 1900237"/>
              <a:gd name="connsiteY24" fmla="*/ 547687 h 2262187"/>
              <a:gd name="connsiteX25" fmla="*/ 404812 w 1900237"/>
              <a:gd name="connsiteY25" fmla="*/ 442912 h 2262187"/>
              <a:gd name="connsiteX26" fmla="*/ 490537 w 1900237"/>
              <a:gd name="connsiteY26" fmla="*/ 338137 h 2262187"/>
              <a:gd name="connsiteX27" fmla="*/ 566737 w 1900237"/>
              <a:gd name="connsiteY27" fmla="*/ 280987 h 2262187"/>
              <a:gd name="connsiteX28" fmla="*/ 752475 w 1900237"/>
              <a:gd name="connsiteY28" fmla="*/ 133350 h 2262187"/>
              <a:gd name="connsiteX29" fmla="*/ 952500 w 1900237"/>
              <a:gd name="connsiteY29" fmla="*/ 0 h 2262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00237" h="2262187">
                <a:moveTo>
                  <a:pt x="952500" y="0"/>
                </a:moveTo>
                <a:lnTo>
                  <a:pt x="1133475" y="128587"/>
                </a:lnTo>
                <a:lnTo>
                  <a:pt x="1357312" y="290512"/>
                </a:lnTo>
                <a:lnTo>
                  <a:pt x="1485900" y="419100"/>
                </a:lnTo>
                <a:lnTo>
                  <a:pt x="1619250" y="590550"/>
                </a:lnTo>
                <a:lnTo>
                  <a:pt x="1733550" y="800100"/>
                </a:lnTo>
                <a:lnTo>
                  <a:pt x="1843087" y="1062037"/>
                </a:lnTo>
                <a:lnTo>
                  <a:pt x="1890712" y="1266825"/>
                </a:lnTo>
                <a:lnTo>
                  <a:pt x="1900237" y="1514475"/>
                </a:lnTo>
                <a:lnTo>
                  <a:pt x="1857375" y="1828800"/>
                </a:lnTo>
                <a:lnTo>
                  <a:pt x="1733550" y="2124075"/>
                </a:lnTo>
                <a:lnTo>
                  <a:pt x="1485900" y="2209800"/>
                </a:lnTo>
                <a:lnTo>
                  <a:pt x="1157287" y="2262187"/>
                </a:lnTo>
                <a:lnTo>
                  <a:pt x="857250" y="2262187"/>
                </a:lnTo>
                <a:lnTo>
                  <a:pt x="614362" y="2233612"/>
                </a:lnTo>
                <a:lnTo>
                  <a:pt x="295275" y="2138362"/>
                </a:lnTo>
                <a:lnTo>
                  <a:pt x="133350" y="2052637"/>
                </a:lnTo>
                <a:lnTo>
                  <a:pt x="42862" y="1814512"/>
                </a:lnTo>
                <a:lnTo>
                  <a:pt x="19050" y="1643062"/>
                </a:lnTo>
                <a:lnTo>
                  <a:pt x="0" y="1471612"/>
                </a:lnTo>
                <a:lnTo>
                  <a:pt x="19050" y="1243012"/>
                </a:lnTo>
                <a:lnTo>
                  <a:pt x="47625" y="1100137"/>
                </a:lnTo>
                <a:lnTo>
                  <a:pt x="123825" y="871537"/>
                </a:lnTo>
                <a:lnTo>
                  <a:pt x="238125" y="666750"/>
                </a:lnTo>
                <a:lnTo>
                  <a:pt x="319087" y="547687"/>
                </a:lnTo>
                <a:lnTo>
                  <a:pt x="404812" y="442912"/>
                </a:lnTo>
                <a:lnTo>
                  <a:pt x="490537" y="338137"/>
                </a:lnTo>
                <a:lnTo>
                  <a:pt x="566737" y="280987"/>
                </a:lnTo>
                <a:lnTo>
                  <a:pt x="752475" y="133350"/>
                </a:lnTo>
                <a:lnTo>
                  <a:pt x="952500" y="0"/>
                </a:lnTo>
                <a:close/>
              </a:path>
            </a:pathLst>
          </a:custGeom>
          <a:solidFill>
            <a:srgbClr val="8497B0">
              <a:alpha val="76863"/>
            </a:srgbClr>
          </a:solidFill>
          <a:ln w="38100">
            <a:solidFill>
              <a:srgbClr val="8C271A"/>
            </a:solidFill>
            <a:prstDash val="lgDash"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88481" y="2578024"/>
            <a:ext cx="17218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Календарно-сетевая модель (КСМ)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A8C677-B21F-45C2-A30B-54E6BAD9064C}"/>
              </a:ext>
            </a:extLst>
          </p:cNvPr>
          <p:cNvSpPr txBox="1"/>
          <p:nvPr/>
        </p:nvSpPr>
        <p:spPr>
          <a:xfrm>
            <a:off x="652608" y="5673564"/>
            <a:ext cx="419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*Слайд из курса «Управление проектами на основе стандарта PMI PMBOK® </a:t>
            </a:r>
            <a:r>
              <a:rPr kumimoji="0" lang="ru-RU" sz="90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</a:t>
            </a:r>
            <a:r>
              <a:rPr kumimoji="0" lang="ru-RU" sz="9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6th </a:t>
            </a:r>
            <a:r>
              <a:rPr kumimoji="0" lang="ru-RU" sz="90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Edition</a:t>
            </a:r>
            <a:r>
              <a:rPr kumimoji="0" lang="ru-RU" sz="9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(2017). Базовый курс»</a:t>
            </a:r>
            <a:endParaRPr kumimoji="0" lang="ru-RU" sz="9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86246" y="398354"/>
            <a:ext cx="9551986" cy="52938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  <a:t>КСМ- календарно сетевая модель*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6261" y="1134593"/>
            <a:ext cx="5690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8C271A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5" action="ppaction://hlinkfile"/>
              </a:rPr>
              <a:t>КСМ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позволяет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моделировать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8C271A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График –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фото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КСМ на момент времени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8C271A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93365" y="5673564"/>
            <a:ext cx="5038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 Термин КСМ был введен в проекте РОСПАН в 2011 году специалистами компании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 Expert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2436" y="1890334"/>
            <a:ext cx="498482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ОСНОВНЫЕ КРИТЕРИИ КАЧЕСТВА КСМ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ЧЕСТНЫЕ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- сроки, связи ресурсы стоимости</a:t>
            </a: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Отсутствие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гвоздей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– фиксированных сроков выполнения работ, которые не определены внешними условиями.</a:t>
            </a: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Полнота сети - отсутствие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висяков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 работ без последователей</a:t>
            </a:r>
          </a:p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Корректные технологические связи</a:t>
            </a:r>
          </a:p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Корректный расчет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крит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пути и резервов</a:t>
            </a:r>
          </a:p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Корректное отражение факта</a:t>
            </a: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Достаточная декомпозиция работ</a:t>
            </a: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347139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  <p:bldP spid="17" grpId="0"/>
      <p:bldP spid="18" grpId="0"/>
      <p:bldP spid="14" grpId="0" animBg="1"/>
      <p:bldP spid="19" grpId="0"/>
      <p:bldP spid="22" grpId="0"/>
      <p:bldP spid="20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35" name="Прямая со стрелкой 34"/>
          <p:cNvCxnSpPr>
            <a:cxnSpLocks/>
            <a:stCxn id="116" idx="4"/>
            <a:endCxn id="550" idx="0"/>
          </p:cNvCxnSpPr>
          <p:nvPr/>
        </p:nvCxnSpPr>
        <p:spPr bwMode="auto">
          <a:xfrm>
            <a:off x="6294121" y="2707443"/>
            <a:ext cx="3135" cy="273636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cxnSpLocks/>
          </p:cNvCxnSpPr>
          <p:nvPr/>
        </p:nvCxnSpPr>
        <p:spPr bwMode="auto">
          <a:xfrm>
            <a:off x="7646099" y="2557830"/>
            <a:ext cx="3135" cy="289368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cxnSpLocks/>
            <a:stCxn id="115" idx="4"/>
            <a:endCxn id="549" idx="0"/>
          </p:cNvCxnSpPr>
          <p:nvPr/>
        </p:nvCxnSpPr>
        <p:spPr bwMode="auto">
          <a:xfrm flipH="1">
            <a:off x="3812902" y="2707443"/>
            <a:ext cx="804" cy="207469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cxnSpLocks/>
            <a:stCxn id="114" idx="4"/>
            <a:endCxn id="544" idx="0"/>
          </p:cNvCxnSpPr>
          <p:nvPr/>
        </p:nvCxnSpPr>
        <p:spPr bwMode="auto">
          <a:xfrm>
            <a:off x="3424266" y="2707443"/>
            <a:ext cx="941" cy="868131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Соединитель: уступ 140"/>
          <p:cNvCxnSpPr>
            <a:cxnSpLocks/>
            <a:stCxn id="41" idx="3"/>
            <a:endCxn id="474" idx="1"/>
          </p:cNvCxnSpPr>
          <p:nvPr/>
        </p:nvCxnSpPr>
        <p:spPr bwMode="auto">
          <a:xfrm>
            <a:off x="6466833" y="4134677"/>
            <a:ext cx="1040519" cy="12485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Соединитель: уступ 70"/>
          <p:cNvCxnSpPr>
            <a:cxnSpLocks/>
            <a:stCxn id="38" idx="3"/>
            <a:endCxn id="41" idx="1"/>
          </p:cNvCxnSpPr>
          <p:nvPr/>
        </p:nvCxnSpPr>
        <p:spPr bwMode="auto">
          <a:xfrm>
            <a:off x="5121862" y="3510559"/>
            <a:ext cx="117021" cy="624118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Соединитель: уступ 73"/>
          <p:cNvCxnSpPr>
            <a:cxnSpLocks/>
            <a:stCxn id="467" idx="3"/>
            <a:endCxn id="487" idx="1"/>
          </p:cNvCxnSpPr>
          <p:nvPr/>
        </p:nvCxnSpPr>
        <p:spPr bwMode="auto">
          <a:xfrm>
            <a:off x="3238058" y="3027530"/>
            <a:ext cx="63794" cy="170935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 bwMode="auto">
          <a:xfrm>
            <a:off x="794164" y="527015"/>
            <a:ext cx="7801307" cy="369332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R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000" b="1" i="0" u="none" strike="noStrike" cap="none" spc="0">
                <a:ln>
                  <a:noFill/>
                </a:ln>
                <a:solidFill>
                  <a:srgbClr val="8C271A"/>
                </a:solidFill>
                <a:latin typeface="Segoe UI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>
                <a:latin typeface="Segoe UI "/>
              </a:rPr>
              <a:t>Честный и рисованный график</a:t>
            </a:r>
            <a:endParaRPr dirty="0"/>
          </a:p>
        </p:txBody>
      </p:sp>
      <p:cxnSp>
        <p:nvCxnSpPr>
          <p:cNvPr id="84" name="Прямая со стрелкой 83"/>
          <p:cNvCxnSpPr>
            <a:cxnSpLocks/>
            <a:stCxn id="114" idx="6"/>
            <a:endCxn id="115" idx="2"/>
          </p:cNvCxnSpPr>
          <p:nvPr/>
        </p:nvCxnSpPr>
        <p:spPr bwMode="auto">
          <a:xfrm>
            <a:off x="3515405" y="2616304"/>
            <a:ext cx="207163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>
            <a:cxnSpLocks/>
            <a:stCxn id="115" idx="6"/>
            <a:endCxn id="116" idx="2"/>
          </p:cNvCxnSpPr>
          <p:nvPr/>
        </p:nvCxnSpPr>
        <p:spPr bwMode="auto">
          <a:xfrm>
            <a:off x="3904846" y="2616304"/>
            <a:ext cx="2298136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cxnSpLocks/>
            <a:stCxn id="116" idx="6"/>
            <a:endCxn id="117" idx="2"/>
          </p:cNvCxnSpPr>
          <p:nvPr/>
        </p:nvCxnSpPr>
        <p:spPr bwMode="auto">
          <a:xfrm>
            <a:off x="6385260" y="2616304"/>
            <a:ext cx="1154723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 bwMode="auto">
          <a:xfrm>
            <a:off x="2076199" y="3095382"/>
            <a:ext cx="879049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93" name="Прямоугольник 92"/>
          <p:cNvSpPr/>
          <p:nvPr/>
        </p:nvSpPr>
        <p:spPr bwMode="auto">
          <a:xfrm>
            <a:off x="2718021" y="3577748"/>
            <a:ext cx="57600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96" name="Прямоугольник 95"/>
          <p:cNvSpPr/>
          <p:nvPr/>
        </p:nvSpPr>
        <p:spPr bwMode="auto">
          <a:xfrm>
            <a:off x="4203941" y="4778232"/>
            <a:ext cx="1609783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114" name="Овал 113"/>
          <p:cNvSpPr/>
          <p:nvPr/>
        </p:nvSpPr>
        <p:spPr bwMode="auto">
          <a:xfrm>
            <a:off x="3333127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Segoe UI "/>
              </a:rPr>
              <a:t>1</a:t>
            </a:r>
            <a:endParaRPr/>
          </a:p>
        </p:txBody>
      </p:sp>
      <p:sp>
        <p:nvSpPr>
          <p:cNvPr id="115" name="Овал 114"/>
          <p:cNvSpPr/>
          <p:nvPr/>
        </p:nvSpPr>
        <p:spPr bwMode="auto">
          <a:xfrm>
            <a:off x="3722568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Segoe UI "/>
              </a:rPr>
              <a:t>2</a:t>
            </a:r>
            <a:endParaRPr/>
          </a:p>
        </p:txBody>
      </p:sp>
      <p:sp>
        <p:nvSpPr>
          <p:cNvPr id="116" name="Овал 115"/>
          <p:cNvSpPr/>
          <p:nvPr/>
        </p:nvSpPr>
        <p:spPr bwMode="auto">
          <a:xfrm>
            <a:off x="6202982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Segoe UI "/>
              </a:rPr>
              <a:t>3</a:t>
            </a:r>
            <a:endParaRPr/>
          </a:p>
        </p:txBody>
      </p:sp>
      <p:sp>
        <p:nvSpPr>
          <p:cNvPr id="117" name="Овал 116"/>
          <p:cNvSpPr/>
          <p:nvPr/>
        </p:nvSpPr>
        <p:spPr bwMode="auto">
          <a:xfrm>
            <a:off x="7539984" y="2525165"/>
            <a:ext cx="182278" cy="182278"/>
          </a:xfrm>
          <a:prstGeom prst="ellipse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Segoe UI "/>
              </a:rPr>
              <a:t>4</a:t>
            </a:r>
            <a:endParaRPr/>
          </a:p>
        </p:txBody>
      </p:sp>
      <p:sp>
        <p:nvSpPr>
          <p:cNvPr id="182" name="Прямоугольник 181"/>
          <p:cNvSpPr/>
          <p:nvPr/>
        </p:nvSpPr>
        <p:spPr bwMode="auto">
          <a:xfrm>
            <a:off x="6597033" y="5429422"/>
            <a:ext cx="935061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186" name="Прямоугольник 185"/>
          <p:cNvSpPr/>
          <p:nvPr/>
        </p:nvSpPr>
        <p:spPr bwMode="auto">
          <a:xfrm>
            <a:off x="500450" y="5649137"/>
            <a:ext cx="612000" cy="72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188" name="Прямоугольник 187"/>
          <p:cNvSpPr/>
          <p:nvPr/>
        </p:nvSpPr>
        <p:spPr bwMode="auto">
          <a:xfrm>
            <a:off x="4198364" y="5436879"/>
            <a:ext cx="1165621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492881" y="2058932"/>
            <a:ext cx="282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lvl="0">
              <a:defRPr lang="ru-RU"/>
            </a:defPPr>
            <a:lvl1pPr algn="ctr">
              <a:defRPr b="1">
                <a:latin typeface="Segoe UI"/>
                <a:cs typeface="Segoe UI"/>
              </a:defRPr>
            </a:lvl1pPr>
          </a:lstStyle>
          <a:p>
            <a:pPr algn="l">
              <a:defRPr/>
            </a:pPr>
            <a:r>
              <a:rPr lang="ru-RU" sz="1200" b="0" dirty="0">
                <a:latin typeface="Segoe UI "/>
              </a:rPr>
              <a:t>Директивные КТ </a:t>
            </a:r>
            <a:endParaRPr dirty="0"/>
          </a:p>
          <a:p>
            <a:pPr algn="l">
              <a:defRPr/>
            </a:pPr>
            <a:r>
              <a:rPr lang="ru-RU" sz="1200" b="0" dirty="0">
                <a:latin typeface="Segoe UI "/>
              </a:rPr>
              <a:t>(устанавливаются сверху)</a:t>
            </a:r>
            <a:endParaRPr dirty="0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470663" y="3635526"/>
            <a:ext cx="216000" cy="138129"/>
          </a:xfrm>
          <a:prstGeom prst="rect">
            <a:avLst/>
          </a:prstGeom>
        </p:spPr>
      </p:pic>
      <p:sp>
        <p:nvSpPr>
          <p:cNvPr id="256" name="Прямоугольник 255"/>
          <p:cNvSpPr/>
          <p:nvPr/>
        </p:nvSpPr>
        <p:spPr bwMode="auto">
          <a:xfrm>
            <a:off x="5738839" y="5432246"/>
            <a:ext cx="43200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293" name="Овал 292"/>
          <p:cNvSpPr/>
          <p:nvPr/>
        </p:nvSpPr>
        <p:spPr bwMode="auto">
          <a:xfrm>
            <a:off x="7571071" y="5444913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4</a:t>
            </a:r>
            <a:endParaRPr/>
          </a:p>
        </p:txBody>
      </p:sp>
      <p:sp>
        <p:nvSpPr>
          <p:cNvPr id="313" name="Прямоугольник 312"/>
          <p:cNvSpPr/>
          <p:nvPr/>
        </p:nvSpPr>
        <p:spPr bwMode="auto">
          <a:xfrm>
            <a:off x="2764120" y="4786313"/>
            <a:ext cx="927419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2086058" y="2961530"/>
            <a:ext cx="1152000" cy="13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3295721" y="3463814"/>
            <a:ext cx="576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4960190" y="4680910"/>
            <a:ext cx="1692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507351" y="5329210"/>
            <a:ext cx="2520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3871275" y="4078759"/>
            <a:ext cx="1235053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4061024" y="5329667"/>
            <a:ext cx="1548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5727881" y="5335621"/>
            <a:ext cx="576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7" name="Прямоугольник 486"/>
          <p:cNvSpPr/>
          <p:nvPr/>
        </p:nvSpPr>
        <p:spPr bwMode="auto">
          <a:xfrm>
            <a:off x="3301852" y="4682889"/>
            <a:ext cx="1152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081413" y="3572910"/>
            <a:ext cx="927419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009789" y="4190446"/>
            <a:ext cx="122795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035895" y="4787157"/>
            <a:ext cx="64800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1877411" y="3084566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1.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4761176" y="4190140"/>
            <a:ext cx="3353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3.1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2763392" y="4196981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3.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3950457" y="4808859"/>
            <a:ext cx="3353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4.1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4008165" y="5504168"/>
            <a:ext cx="27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5.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2573562" y="4788960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4.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5496980" y="5449926"/>
            <a:ext cx="336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5.1</a:t>
            </a:r>
            <a:endParaRPr/>
          </a:p>
        </p:txBody>
      </p:sp>
      <p:sp>
        <p:nvSpPr>
          <p:cNvPr id="18" name="TextBox 17"/>
          <p:cNvSpPr txBox="1"/>
          <p:nvPr/>
        </p:nvSpPr>
        <p:spPr bwMode="auto">
          <a:xfrm>
            <a:off x="2522106" y="3586672"/>
            <a:ext cx="272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2.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5783977" y="4781915"/>
            <a:ext cx="3353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4.2</a:t>
            </a:r>
            <a:endParaRPr/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4185862" y="3456559"/>
            <a:ext cx="936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238883" y="4080677"/>
            <a:ext cx="122795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6765176" y="4680697"/>
            <a:ext cx="648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2" name="Прямоугольник 481"/>
          <p:cNvSpPr/>
          <p:nvPr/>
        </p:nvSpPr>
        <p:spPr bwMode="auto">
          <a:xfrm>
            <a:off x="211042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239145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267248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295351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3237764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351879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4" name="Прямоугольник 503"/>
          <p:cNvSpPr/>
          <p:nvPr/>
        </p:nvSpPr>
        <p:spPr bwMode="auto">
          <a:xfrm>
            <a:off x="3799822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5" name="Прямоугольник 504"/>
          <p:cNvSpPr/>
          <p:nvPr/>
        </p:nvSpPr>
        <p:spPr bwMode="auto">
          <a:xfrm>
            <a:off x="4080851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6" name="Прямоугольник 505"/>
          <p:cNvSpPr/>
          <p:nvPr/>
        </p:nvSpPr>
        <p:spPr bwMode="auto">
          <a:xfrm>
            <a:off x="4366630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7" name="Прямоугольник 506"/>
          <p:cNvSpPr/>
          <p:nvPr/>
        </p:nvSpPr>
        <p:spPr bwMode="auto">
          <a:xfrm>
            <a:off x="4647659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09" name="Прямоугольник 508"/>
          <p:cNvSpPr/>
          <p:nvPr/>
        </p:nvSpPr>
        <p:spPr bwMode="auto">
          <a:xfrm>
            <a:off x="492868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0" name="Прямоугольник 509"/>
          <p:cNvSpPr/>
          <p:nvPr/>
        </p:nvSpPr>
        <p:spPr bwMode="auto">
          <a:xfrm>
            <a:off x="520971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1" name="Прямоугольник 510"/>
          <p:cNvSpPr/>
          <p:nvPr/>
        </p:nvSpPr>
        <p:spPr bwMode="auto">
          <a:xfrm>
            <a:off x="5493968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2" name="Прямоугольник 511"/>
          <p:cNvSpPr/>
          <p:nvPr/>
        </p:nvSpPr>
        <p:spPr bwMode="auto">
          <a:xfrm>
            <a:off x="577499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3" name="Прямоугольник 512"/>
          <p:cNvSpPr/>
          <p:nvPr/>
        </p:nvSpPr>
        <p:spPr bwMode="auto">
          <a:xfrm>
            <a:off x="605602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4" name="Прямоугольник 513"/>
          <p:cNvSpPr/>
          <p:nvPr/>
        </p:nvSpPr>
        <p:spPr bwMode="auto">
          <a:xfrm>
            <a:off x="633705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6" name="Прямоугольник 515"/>
          <p:cNvSpPr/>
          <p:nvPr/>
        </p:nvSpPr>
        <p:spPr bwMode="auto">
          <a:xfrm>
            <a:off x="662504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7" name="Прямоугольник 516"/>
          <p:cNvSpPr/>
          <p:nvPr/>
        </p:nvSpPr>
        <p:spPr bwMode="auto">
          <a:xfrm>
            <a:off x="690607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18" name="Прямоугольник 517"/>
          <p:cNvSpPr/>
          <p:nvPr/>
        </p:nvSpPr>
        <p:spPr bwMode="auto">
          <a:xfrm>
            <a:off x="718710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0" name="Прямоугольник 519"/>
          <p:cNvSpPr/>
          <p:nvPr/>
        </p:nvSpPr>
        <p:spPr bwMode="auto">
          <a:xfrm>
            <a:off x="7468134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1" name="Прямоугольник 520"/>
          <p:cNvSpPr/>
          <p:nvPr/>
        </p:nvSpPr>
        <p:spPr bwMode="auto">
          <a:xfrm>
            <a:off x="775238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2" name="Прямоугольник 521"/>
          <p:cNvSpPr/>
          <p:nvPr/>
        </p:nvSpPr>
        <p:spPr bwMode="auto">
          <a:xfrm>
            <a:off x="8033414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3" name="Прямоугольник 522"/>
          <p:cNvSpPr/>
          <p:nvPr/>
        </p:nvSpPr>
        <p:spPr bwMode="auto">
          <a:xfrm>
            <a:off x="831444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4" name="Прямоугольник 523"/>
          <p:cNvSpPr/>
          <p:nvPr/>
        </p:nvSpPr>
        <p:spPr bwMode="auto">
          <a:xfrm>
            <a:off x="8595472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5" name="Прямоугольник 524"/>
          <p:cNvSpPr/>
          <p:nvPr/>
        </p:nvSpPr>
        <p:spPr bwMode="auto">
          <a:xfrm>
            <a:off x="8876549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6" name="Прямоугольник 525"/>
          <p:cNvSpPr/>
          <p:nvPr/>
        </p:nvSpPr>
        <p:spPr bwMode="auto">
          <a:xfrm>
            <a:off x="9157578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7" name="Прямоугольник 526"/>
          <p:cNvSpPr/>
          <p:nvPr/>
        </p:nvSpPr>
        <p:spPr bwMode="auto">
          <a:xfrm>
            <a:off x="9438607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8" name="Прямоугольник 527"/>
          <p:cNvSpPr/>
          <p:nvPr/>
        </p:nvSpPr>
        <p:spPr bwMode="auto">
          <a:xfrm>
            <a:off x="971963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9" name="Прямоугольник 528"/>
          <p:cNvSpPr/>
          <p:nvPr/>
        </p:nvSpPr>
        <p:spPr bwMode="auto">
          <a:xfrm>
            <a:off x="1000388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30" name="Прямоугольник 529"/>
          <p:cNvSpPr/>
          <p:nvPr/>
        </p:nvSpPr>
        <p:spPr bwMode="auto">
          <a:xfrm>
            <a:off x="10284916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31" name="Прямоугольник 530"/>
          <p:cNvSpPr/>
          <p:nvPr/>
        </p:nvSpPr>
        <p:spPr bwMode="auto">
          <a:xfrm>
            <a:off x="10565945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35" name="Прямоугольник 534"/>
          <p:cNvSpPr/>
          <p:nvPr/>
        </p:nvSpPr>
        <p:spPr bwMode="auto">
          <a:xfrm>
            <a:off x="10846973" y="2038308"/>
            <a:ext cx="281029" cy="176858"/>
          </a:xfrm>
          <a:prstGeom prst="rect">
            <a:avLst/>
          </a:prstGeo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36" name="TextBox 535"/>
          <p:cNvSpPr txBox="1"/>
          <p:nvPr/>
        </p:nvSpPr>
        <p:spPr bwMode="auto">
          <a:xfrm>
            <a:off x="3288242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>
                <a:latin typeface="Segoe UI "/>
              </a:rPr>
              <a:t>50 Д</a:t>
            </a:r>
            <a:endParaRPr/>
          </a:p>
        </p:txBody>
      </p:sp>
      <p:sp>
        <p:nvSpPr>
          <p:cNvPr id="537" name="TextBox 536"/>
          <p:cNvSpPr txBox="1"/>
          <p:nvPr/>
        </p:nvSpPr>
        <p:spPr bwMode="auto">
          <a:xfrm>
            <a:off x="4585578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>
                <a:latin typeface="Segoe UI "/>
              </a:rPr>
              <a:t>100 Д</a:t>
            </a:r>
            <a:endParaRPr/>
          </a:p>
        </p:txBody>
      </p:sp>
      <p:sp>
        <p:nvSpPr>
          <p:cNvPr id="538" name="TextBox 537"/>
          <p:cNvSpPr txBox="1"/>
          <p:nvPr/>
        </p:nvSpPr>
        <p:spPr bwMode="auto">
          <a:xfrm>
            <a:off x="5988078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>
                <a:latin typeface="Segoe UI "/>
              </a:rPr>
              <a:t>150 Д</a:t>
            </a:r>
            <a:endParaRPr/>
          </a:p>
        </p:txBody>
      </p:sp>
      <p:sp>
        <p:nvSpPr>
          <p:cNvPr id="540" name="TextBox 539"/>
          <p:cNvSpPr txBox="1"/>
          <p:nvPr/>
        </p:nvSpPr>
        <p:spPr bwMode="auto">
          <a:xfrm>
            <a:off x="7467596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>
                <a:latin typeface="Segoe UI "/>
              </a:rPr>
              <a:t>200 Д</a:t>
            </a:r>
            <a:endParaRPr/>
          </a:p>
        </p:txBody>
      </p:sp>
      <p:sp>
        <p:nvSpPr>
          <p:cNvPr id="541" name="TextBox 540"/>
          <p:cNvSpPr txBox="1"/>
          <p:nvPr/>
        </p:nvSpPr>
        <p:spPr bwMode="auto">
          <a:xfrm>
            <a:off x="8876501" y="1817121"/>
            <a:ext cx="742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>
                <a:latin typeface="Segoe UI "/>
              </a:rPr>
              <a:t>250 Д</a:t>
            </a:r>
            <a:endParaRPr/>
          </a:p>
        </p:txBody>
      </p:sp>
      <p:cxnSp>
        <p:nvCxnSpPr>
          <p:cNvPr id="543" name="Прямая соединительная линия 542"/>
          <p:cNvCxnSpPr>
            <a:cxnSpLocks/>
          </p:cNvCxnSpPr>
          <p:nvPr/>
        </p:nvCxnSpPr>
        <p:spPr bwMode="auto">
          <a:xfrm>
            <a:off x="3518793" y="2042414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Прямая соединительная линия 544"/>
          <p:cNvCxnSpPr>
            <a:cxnSpLocks/>
          </p:cNvCxnSpPr>
          <p:nvPr/>
        </p:nvCxnSpPr>
        <p:spPr bwMode="auto">
          <a:xfrm>
            <a:off x="4928386" y="2036318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6" name="Прямая соединительная линия 545"/>
          <p:cNvCxnSpPr>
            <a:cxnSpLocks/>
          </p:cNvCxnSpPr>
          <p:nvPr/>
        </p:nvCxnSpPr>
        <p:spPr bwMode="auto">
          <a:xfrm>
            <a:off x="6330394" y="2034296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7" name="Прямая соединительная линия 546"/>
          <p:cNvCxnSpPr>
            <a:cxnSpLocks/>
          </p:cNvCxnSpPr>
          <p:nvPr/>
        </p:nvCxnSpPr>
        <p:spPr bwMode="auto">
          <a:xfrm>
            <a:off x="7746623" y="2038370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Прямая соединительная линия 547"/>
          <p:cNvCxnSpPr>
            <a:cxnSpLocks/>
          </p:cNvCxnSpPr>
          <p:nvPr/>
        </p:nvCxnSpPr>
        <p:spPr bwMode="auto">
          <a:xfrm>
            <a:off x="9155038" y="2032612"/>
            <a:ext cx="0" cy="18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" name="TextBox 541"/>
          <p:cNvSpPr txBox="1"/>
          <p:nvPr/>
        </p:nvSpPr>
        <p:spPr bwMode="auto">
          <a:xfrm>
            <a:off x="3843382" y="3583759"/>
            <a:ext cx="35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2.1</a:t>
            </a:r>
            <a:endParaRPr/>
          </a:p>
        </p:txBody>
      </p:sp>
      <p:sp>
        <p:nvSpPr>
          <p:cNvPr id="544" name="Овал 543"/>
          <p:cNvSpPr/>
          <p:nvPr/>
        </p:nvSpPr>
        <p:spPr bwMode="auto">
          <a:xfrm>
            <a:off x="3334239" y="3575574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1</a:t>
            </a:r>
            <a:endParaRPr/>
          </a:p>
        </p:txBody>
      </p:sp>
      <p:sp>
        <p:nvSpPr>
          <p:cNvPr id="549" name="Овал 548"/>
          <p:cNvSpPr/>
          <p:nvPr/>
        </p:nvSpPr>
        <p:spPr bwMode="auto">
          <a:xfrm>
            <a:off x="3721934" y="4782139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2</a:t>
            </a:r>
            <a:endParaRPr/>
          </a:p>
        </p:txBody>
      </p:sp>
      <p:sp>
        <p:nvSpPr>
          <p:cNvPr id="550" name="Овал 549"/>
          <p:cNvSpPr/>
          <p:nvPr/>
        </p:nvSpPr>
        <p:spPr bwMode="auto">
          <a:xfrm>
            <a:off x="6206288" y="5443810"/>
            <a:ext cx="181935" cy="144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3</a:t>
            </a:r>
            <a:endParaRPr/>
          </a:p>
        </p:txBody>
      </p:sp>
      <p:cxnSp>
        <p:nvCxnSpPr>
          <p:cNvPr id="551" name="Соединитель: уступ 550"/>
          <p:cNvCxnSpPr>
            <a:cxnSpLocks/>
            <a:stCxn id="549" idx="4"/>
            <a:endCxn id="188" idx="1"/>
          </p:cNvCxnSpPr>
          <p:nvPr/>
        </p:nvCxnSpPr>
        <p:spPr bwMode="auto">
          <a:xfrm rot="16199999" flipH="1">
            <a:off x="3723264" y="5015778"/>
            <a:ext cx="564739" cy="38546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5" name="Соединитель: уступ 554"/>
          <p:cNvCxnSpPr>
            <a:cxnSpLocks/>
            <a:stCxn id="188" idx="3"/>
            <a:endCxn id="256" idx="1"/>
          </p:cNvCxnSpPr>
          <p:nvPr/>
        </p:nvCxnSpPr>
        <p:spPr bwMode="auto">
          <a:xfrm flipV="1">
            <a:off x="5363985" y="5486246"/>
            <a:ext cx="374854" cy="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8" name="Рисунок 55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867401" y="4849415"/>
            <a:ext cx="216000" cy="138129"/>
          </a:xfrm>
          <a:prstGeom prst="rect">
            <a:avLst/>
          </a:prstGeom>
        </p:spPr>
      </p:pic>
      <p:pic>
        <p:nvPicPr>
          <p:cNvPr id="559" name="Рисунок 55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6348524" y="5505385"/>
            <a:ext cx="216000" cy="138129"/>
          </a:xfrm>
          <a:prstGeom prst="rect">
            <a:avLst/>
          </a:prstGeom>
        </p:spPr>
      </p:pic>
      <p:cxnSp>
        <p:nvCxnSpPr>
          <p:cNvPr id="561" name="Соединитель: уступ 560"/>
          <p:cNvCxnSpPr>
            <a:cxnSpLocks/>
            <a:stCxn id="467" idx="3"/>
            <a:endCxn id="468" idx="1"/>
          </p:cNvCxnSpPr>
          <p:nvPr/>
        </p:nvCxnSpPr>
        <p:spPr bwMode="auto">
          <a:xfrm>
            <a:off x="3238058" y="3027530"/>
            <a:ext cx="57663" cy="490284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Соединитель: уступ 563"/>
          <p:cNvCxnSpPr>
            <a:cxnSpLocks/>
            <a:stCxn id="19" idx="6"/>
            <a:endCxn id="38" idx="1"/>
          </p:cNvCxnSpPr>
          <p:nvPr/>
        </p:nvCxnSpPr>
        <p:spPr bwMode="auto">
          <a:xfrm flipV="1">
            <a:off x="4090766" y="3510559"/>
            <a:ext cx="95096" cy="491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Соединитель: уступ 566"/>
          <p:cNvCxnSpPr>
            <a:cxnSpLocks/>
            <a:stCxn id="544" idx="4"/>
            <a:endCxn id="475" idx="1"/>
          </p:cNvCxnSpPr>
          <p:nvPr/>
        </p:nvCxnSpPr>
        <p:spPr bwMode="auto">
          <a:xfrm rot="16199999" flipH="1">
            <a:off x="3441648" y="3703132"/>
            <a:ext cx="413186" cy="446068"/>
          </a:xfrm>
          <a:prstGeom prst="bentConnector2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: уступ 65"/>
          <p:cNvCxnSpPr>
            <a:cxnSpLocks/>
            <a:stCxn id="544" idx="6"/>
            <a:endCxn id="5" idx="1"/>
          </p:cNvCxnSpPr>
          <p:nvPr/>
        </p:nvCxnSpPr>
        <p:spPr bwMode="auto">
          <a:xfrm flipV="1">
            <a:off x="3516174" y="3626910"/>
            <a:ext cx="565239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Соединитель: уступ 76"/>
          <p:cNvCxnSpPr>
            <a:cxnSpLocks/>
            <a:stCxn id="3" idx="6"/>
            <a:endCxn id="469" idx="1"/>
          </p:cNvCxnSpPr>
          <p:nvPr/>
        </p:nvCxnSpPr>
        <p:spPr bwMode="auto">
          <a:xfrm>
            <a:off x="4676477" y="4715964"/>
            <a:ext cx="28371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Соединитель: уступ 79"/>
          <p:cNvCxnSpPr>
            <a:cxnSpLocks/>
            <a:stCxn id="469" idx="3"/>
            <a:endCxn id="42" idx="1"/>
          </p:cNvCxnSpPr>
          <p:nvPr/>
        </p:nvCxnSpPr>
        <p:spPr bwMode="auto">
          <a:xfrm flipV="1">
            <a:off x="6652190" y="4734697"/>
            <a:ext cx="112986" cy="213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Соединитель: уступ 85"/>
          <p:cNvCxnSpPr>
            <a:cxnSpLocks/>
            <a:stCxn id="549" idx="4"/>
            <a:endCxn id="476" idx="1"/>
          </p:cNvCxnSpPr>
          <p:nvPr/>
        </p:nvCxnSpPr>
        <p:spPr bwMode="auto">
          <a:xfrm rot="16199999" flipH="1">
            <a:off x="3708200" y="5030842"/>
            <a:ext cx="457527" cy="248122"/>
          </a:xfrm>
          <a:prstGeom prst="bentConnector2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Соединитель: уступ 91"/>
          <p:cNvCxnSpPr>
            <a:cxnSpLocks/>
          </p:cNvCxnSpPr>
          <p:nvPr/>
        </p:nvCxnSpPr>
        <p:spPr bwMode="auto">
          <a:xfrm>
            <a:off x="5618963" y="5373507"/>
            <a:ext cx="108000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Соединитель: уступ 97"/>
          <p:cNvCxnSpPr>
            <a:cxnSpLocks/>
            <a:stCxn id="10" idx="6"/>
            <a:endCxn id="474" idx="1"/>
          </p:cNvCxnSpPr>
          <p:nvPr/>
        </p:nvCxnSpPr>
        <p:spPr bwMode="auto">
          <a:xfrm flipV="1">
            <a:off x="6528749" y="5383210"/>
            <a:ext cx="97860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Соединитель: уступ 100"/>
          <p:cNvCxnSpPr>
            <a:cxnSpLocks/>
            <a:stCxn id="42" idx="3"/>
            <a:endCxn id="474" idx="1"/>
          </p:cNvCxnSpPr>
          <p:nvPr/>
        </p:nvCxnSpPr>
        <p:spPr bwMode="auto">
          <a:xfrm>
            <a:off x="7413176" y="4734697"/>
            <a:ext cx="94176" cy="648513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Соединитель: уступ 104"/>
          <p:cNvCxnSpPr>
            <a:cxnSpLocks/>
          </p:cNvCxnSpPr>
          <p:nvPr/>
        </p:nvCxnSpPr>
        <p:spPr bwMode="auto">
          <a:xfrm flipV="1">
            <a:off x="5106328" y="4125180"/>
            <a:ext cx="108000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/>
          <p:cNvSpPr/>
          <p:nvPr/>
        </p:nvSpPr>
        <p:spPr bwMode="auto">
          <a:xfrm>
            <a:off x="275702" y="5566078"/>
            <a:ext cx="3273373" cy="940607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pic>
        <p:nvPicPr>
          <p:cNvPr id="122" name="Рисунок 1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7717633" y="5471734"/>
            <a:ext cx="216000" cy="138129"/>
          </a:xfrm>
          <a:prstGeom prst="rect">
            <a:avLst/>
          </a:prstGeom>
        </p:spPr>
      </p:pic>
      <p:sp>
        <p:nvSpPr>
          <p:cNvPr id="123" name="TextBox 122"/>
          <p:cNvSpPr txBox="1"/>
          <p:nvPr/>
        </p:nvSpPr>
        <p:spPr bwMode="auto">
          <a:xfrm>
            <a:off x="1222618" y="5577415"/>
            <a:ext cx="22927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800">
                <a:latin typeface="Segoe UI "/>
              </a:rPr>
              <a:t>Задача предполагаемого критического пути</a:t>
            </a:r>
            <a:endParaRPr/>
          </a:p>
        </p:txBody>
      </p:sp>
      <p:sp>
        <p:nvSpPr>
          <p:cNvPr id="124" name="Прямоугольник 123"/>
          <p:cNvSpPr/>
          <p:nvPr/>
        </p:nvSpPr>
        <p:spPr bwMode="auto">
          <a:xfrm>
            <a:off x="496500" y="5864290"/>
            <a:ext cx="612000" cy="72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125" name="TextBox 124"/>
          <p:cNvSpPr txBox="1"/>
          <p:nvPr/>
        </p:nvSpPr>
        <p:spPr bwMode="auto">
          <a:xfrm>
            <a:off x="1222618" y="5790340"/>
            <a:ext cx="2115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800">
                <a:latin typeface="Segoe UI "/>
              </a:rPr>
              <a:t>Задача реального критического пути</a:t>
            </a:r>
            <a:endParaRPr/>
          </a:p>
        </p:txBody>
      </p:sp>
      <p:sp>
        <p:nvSpPr>
          <p:cNvPr id="126" name="TextBox 125"/>
          <p:cNvSpPr txBox="1"/>
          <p:nvPr/>
        </p:nvSpPr>
        <p:spPr bwMode="auto">
          <a:xfrm>
            <a:off x="5644518" y="5740168"/>
            <a:ext cx="2972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latin typeface="Segoe UI "/>
              </a:rPr>
              <a:t>Предполагаемый </a:t>
            </a:r>
            <a:endParaRPr/>
          </a:p>
          <a:p>
            <a:pPr>
              <a:defRPr/>
            </a:pPr>
            <a:r>
              <a:rPr lang="ru-RU" sz="1200" b="1">
                <a:latin typeface="Segoe UI "/>
              </a:rPr>
              <a:t>критический путь:</a:t>
            </a:r>
            <a:endParaRPr/>
          </a:p>
          <a:p>
            <a:pPr>
              <a:defRPr/>
            </a:pPr>
            <a:r>
              <a:rPr lang="ru-RU" sz="1200" b="1">
                <a:latin typeface="Segoe UI "/>
              </a:rPr>
              <a:t> </a:t>
            </a:r>
            <a:endParaRPr/>
          </a:p>
        </p:txBody>
      </p:sp>
      <p:sp>
        <p:nvSpPr>
          <p:cNvPr id="127" name="TextBox 126"/>
          <p:cNvSpPr txBox="1"/>
          <p:nvPr/>
        </p:nvSpPr>
        <p:spPr bwMode="auto">
          <a:xfrm>
            <a:off x="7075918" y="5894056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Segoe UI "/>
              </a:rPr>
              <a:t>150 Д</a:t>
            </a:r>
            <a:endParaRPr/>
          </a:p>
        </p:txBody>
      </p:sp>
      <p:sp>
        <p:nvSpPr>
          <p:cNvPr id="128" name="TextBox 127"/>
          <p:cNvSpPr txBox="1"/>
          <p:nvPr/>
        </p:nvSpPr>
        <p:spPr bwMode="auto">
          <a:xfrm>
            <a:off x="8746859" y="5513246"/>
            <a:ext cx="27015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1">
                <a:latin typeface="Segoe UI "/>
              </a:defRPr>
            </a:lvl1pPr>
          </a:lstStyle>
          <a:p>
            <a:pPr>
              <a:defRPr/>
            </a:pPr>
            <a:r>
              <a:rPr lang="ru-RU"/>
              <a:t>Реальный критический путь:</a:t>
            </a:r>
            <a:endParaRPr/>
          </a:p>
        </p:txBody>
      </p:sp>
      <p:sp>
        <p:nvSpPr>
          <p:cNvPr id="129" name="TextBox 128"/>
          <p:cNvSpPr txBox="1"/>
          <p:nvPr/>
        </p:nvSpPr>
        <p:spPr bwMode="auto">
          <a:xfrm>
            <a:off x="10987230" y="5471734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C00000"/>
                </a:solidFill>
              </a:defRPr>
            </a:lvl1pPr>
          </a:lstStyle>
          <a:p>
            <a:pPr>
              <a:defRPr/>
            </a:pPr>
            <a:r>
              <a:rPr lang="ru-RU">
                <a:latin typeface="Segoe UI "/>
              </a:rPr>
              <a:t>235 Д</a:t>
            </a:r>
            <a:endParaRPr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2953513" y="4188179"/>
            <a:ext cx="1227950" cy="10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4494542" y="4643964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2</a:t>
            </a:r>
            <a:endParaRPr/>
          </a:p>
        </p:txBody>
      </p:sp>
      <p:sp>
        <p:nvSpPr>
          <p:cNvPr id="10" name="Овал 9"/>
          <p:cNvSpPr/>
          <p:nvPr/>
        </p:nvSpPr>
        <p:spPr bwMode="auto">
          <a:xfrm>
            <a:off x="6346813" y="5317896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3</a:t>
            </a:r>
            <a:endParaRPr/>
          </a:p>
        </p:txBody>
      </p:sp>
      <p:sp>
        <p:nvSpPr>
          <p:cNvPr id="19" name="Овал 18"/>
          <p:cNvSpPr/>
          <p:nvPr/>
        </p:nvSpPr>
        <p:spPr bwMode="auto">
          <a:xfrm>
            <a:off x="3908831" y="3439050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1</a:t>
            </a:r>
            <a:endParaRPr/>
          </a:p>
        </p:txBody>
      </p:sp>
      <p:sp>
        <p:nvSpPr>
          <p:cNvPr id="20" name="Овал 19"/>
          <p:cNvSpPr/>
          <p:nvPr/>
        </p:nvSpPr>
        <p:spPr bwMode="auto">
          <a:xfrm>
            <a:off x="10070801" y="5311210"/>
            <a:ext cx="181935" cy="14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>
                <a:latin typeface="Segoe UI "/>
              </a:rPr>
              <a:t>4</a:t>
            </a:r>
            <a:endParaRPr/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496500" y="6343002"/>
            <a:ext cx="612000" cy="7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52" name="TextBox 51"/>
          <p:cNvSpPr txBox="1"/>
          <p:nvPr/>
        </p:nvSpPr>
        <p:spPr bwMode="auto">
          <a:xfrm>
            <a:off x="1217576" y="6251355"/>
            <a:ext cx="2115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800">
                <a:latin typeface="Segoe UI "/>
              </a:rPr>
              <a:t>Задача честного графика</a:t>
            </a:r>
            <a:endParaRPr/>
          </a:p>
        </p:txBody>
      </p:sp>
      <p:sp>
        <p:nvSpPr>
          <p:cNvPr id="53" name="Прямоугольник 52"/>
          <p:cNvSpPr/>
          <p:nvPr/>
        </p:nvSpPr>
        <p:spPr bwMode="auto">
          <a:xfrm>
            <a:off x="496500" y="6110640"/>
            <a:ext cx="612000" cy="7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1231184" y="6020453"/>
            <a:ext cx="2115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800">
                <a:latin typeface="Segoe UI "/>
              </a:rPr>
              <a:t>Задача рисованного графика</a:t>
            </a:r>
            <a:endParaRPr/>
          </a:p>
        </p:txBody>
      </p:sp>
      <p:sp>
        <p:nvSpPr>
          <p:cNvPr id="55" name="Прямоугольник: скругленные углы 54"/>
          <p:cNvSpPr/>
          <p:nvPr/>
        </p:nvSpPr>
        <p:spPr bwMode="auto">
          <a:xfrm>
            <a:off x="832648" y="1160800"/>
            <a:ext cx="7784396" cy="431036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400" b="1">
                <a:solidFill>
                  <a:schemeClr val="tx1"/>
                </a:solidFill>
                <a:latin typeface="Segoe UI "/>
              </a:rPr>
              <a:t>Честный график показывает не только реальные сроки, но и реальную критику</a:t>
            </a:r>
            <a:endParaRPr b="1"/>
          </a:p>
        </p:txBody>
      </p:sp>
      <p:sp>
        <p:nvSpPr>
          <p:cNvPr id="56" name="Прямоугольник: скругленные углы 55"/>
          <p:cNvSpPr/>
          <p:nvPr/>
        </p:nvSpPr>
        <p:spPr bwMode="auto">
          <a:xfrm>
            <a:off x="9438606" y="4119692"/>
            <a:ext cx="1921343" cy="60115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200">
                <a:solidFill>
                  <a:schemeClr val="tx1"/>
                </a:solidFill>
                <a:latin typeface="Segoe UI "/>
              </a:rPr>
              <a:t>Критический путь </a:t>
            </a:r>
            <a:endParaRPr/>
          </a:p>
          <a:p>
            <a:pPr>
              <a:defRPr/>
            </a:pPr>
            <a:r>
              <a:rPr lang="ru-RU" sz="1200">
                <a:solidFill>
                  <a:schemeClr val="tx1"/>
                </a:solidFill>
                <a:latin typeface="Segoe UI "/>
              </a:rPr>
              <a:t>в честном графике увеличился на </a:t>
            </a:r>
            <a:r>
              <a:rPr lang="ru-RU" sz="1200" b="1">
                <a:solidFill>
                  <a:schemeClr val="tx1"/>
                </a:solidFill>
                <a:latin typeface="Segoe UI "/>
              </a:rPr>
              <a:t>85 Д</a:t>
            </a:r>
            <a:endParaRPr/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2077066" y="3101000"/>
            <a:ext cx="879049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4204808" y="4783850"/>
            <a:ext cx="1609783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453" name="Прямоугольник 452"/>
          <p:cNvSpPr/>
          <p:nvPr/>
        </p:nvSpPr>
        <p:spPr bwMode="auto">
          <a:xfrm>
            <a:off x="6597900" y="5435040"/>
            <a:ext cx="935061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sp>
        <p:nvSpPr>
          <p:cNvPr id="454" name="Прямоугольник 453"/>
          <p:cNvSpPr/>
          <p:nvPr/>
        </p:nvSpPr>
        <p:spPr bwMode="auto">
          <a:xfrm>
            <a:off x="2954380" y="4193797"/>
            <a:ext cx="1227950" cy="108000"/>
          </a:xfrm>
          <a:prstGeom prst="rect">
            <a:avLst/>
          </a:prstGeom>
          <a:pattFill prst="ltUpDiag">
            <a:fgClr>
              <a:srgbClr val="FF7979"/>
            </a:fgClr>
            <a:bgClr>
              <a:schemeClr val="bg1">
                <a:lumMod val="50000"/>
              </a:schemeClr>
            </a:bgClr>
          </a:pattFill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Segoe UI "/>
            </a:endParaRPr>
          </a:p>
        </p:txBody>
      </p:sp>
      <p:cxnSp>
        <p:nvCxnSpPr>
          <p:cNvPr id="483" name="Соединитель: уступ 482"/>
          <p:cNvCxnSpPr>
            <a:cxnSpLocks/>
          </p:cNvCxnSpPr>
          <p:nvPr/>
        </p:nvCxnSpPr>
        <p:spPr bwMode="auto">
          <a:xfrm>
            <a:off x="3238058" y="3109996"/>
            <a:ext cx="63794" cy="1620871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Прямоугольник 483"/>
          <p:cNvSpPr/>
          <p:nvPr/>
        </p:nvSpPr>
        <p:spPr bwMode="auto">
          <a:xfrm>
            <a:off x="2086058" y="2961530"/>
            <a:ext cx="1152000" cy="132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8" name="Прямоугольник 487"/>
          <p:cNvSpPr/>
          <p:nvPr/>
        </p:nvSpPr>
        <p:spPr bwMode="auto">
          <a:xfrm>
            <a:off x="4960190" y="4671077"/>
            <a:ext cx="1692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507351" y="5329210"/>
            <a:ext cx="2520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3301852" y="4673057"/>
            <a:ext cx="1152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6765176" y="4680697"/>
            <a:ext cx="648000" cy="108000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accent1">
                <a:lumMod val="60000"/>
                <a:lumOff val="40000"/>
              </a:schemeClr>
            </a:bgClr>
          </a:patt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Segoe UI "/>
            </a:endParaRPr>
          </a:p>
        </p:txBody>
      </p:sp>
      <p:cxnSp>
        <p:nvCxnSpPr>
          <p:cNvPr id="492" name="Соединитель: уступ 491"/>
          <p:cNvCxnSpPr>
            <a:cxnSpLocks/>
          </p:cNvCxnSpPr>
          <p:nvPr/>
        </p:nvCxnSpPr>
        <p:spPr bwMode="auto">
          <a:xfrm>
            <a:off x="4676477" y="4715964"/>
            <a:ext cx="283713" cy="0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Соединитель: уступ 492"/>
          <p:cNvCxnSpPr>
            <a:cxnSpLocks/>
            <a:stCxn id="491" idx="3"/>
            <a:endCxn id="489" idx="1"/>
          </p:cNvCxnSpPr>
          <p:nvPr/>
        </p:nvCxnSpPr>
        <p:spPr bwMode="auto">
          <a:xfrm>
            <a:off x="7413176" y="4734697"/>
            <a:ext cx="94176" cy="648513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Соединитель: уступ 493"/>
          <p:cNvCxnSpPr>
            <a:cxnSpLocks/>
          </p:cNvCxnSpPr>
          <p:nvPr/>
        </p:nvCxnSpPr>
        <p:spPr bwMode="auto">
          <a:xfrm>
            <a:off x="6652190" y="4732698"/>
            <a:ext cx="112986" cy="9619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TextBox 495"/>
          <p:cNvSpPr txBox="1"/>
          <p:nvPr/>
        </p:nvSpPr>
        <p:spPr bwMode="auto">
          <a:xfrm>
            <a:off x="6419945" y="5442513"/>
            <a:ext cx="2712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900">
                <a:latin typeface="Segoe UI "/>
              </a:rPr>
              <a:t>6.</a:t>
            </a:r>
            <a:endParaRPr/>
          </a:p>
        </p:txBody>
      </p:sp>
      <p:sp>
        <p:nvSpPr>
          <p:cNvPr id="9" name="Номер слайда 9"/>
          <p:cNvSpPr txBox="1"/>
          <p:nvPr/>
        </p:nvSpPr>
        <p:spPr bwMode="auto">
          <a:xfrm>
            <a:off x="11385754" y="6328726"/>
            <a:ext cx="481221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F6D466AA-A1D0-4FF5-BA21-383BE5954B13}" type="slidenum">
              <a:rPr lang="ru-RU" sz="1400">
                <a:solidFill>
                  <a:schemeClr val="bg1">
                    <a:lumMod val="50000"/>
                  </a:schemeClr>
                </a:solidFill>
              </a:rPr>
              <a:t>16</a:t>
            </a:fld>
            <a:endParaRPr lang="ru-RU" sz="140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1" name="Прямая соединительная линия 20"/>
          <p:cNvCxnSpPr>
            <a:cxnSpLocks/>
          </p:cNvCxnSpPr>
          <p:nvPr/>
        </p:nvCxnSpPr>
        <p:spPr bwMode="auto">
          <a:xfrm>
            <a:off x="922432" y="1591836"/>
            <a:ext cx="7110982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/>
          <p:cNvSpPr/>
          <p:nvPr/>
        </p:nvSpPr>
        <p:spPr bwMode="auto">
          <a:xfrm>
            <a:off x="9442155" y="2783991"/>
            <a:ext cx="1921343" cy="60115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200">
                <a:solidFill>
                  <a:schemeClr val="tx1"/>
                </a:solidFill>
                <a:latin typeface="Segoe UI "/>
              </a:rPr>
              <a:t>Реальный критический путь проходит через другие задачи</a:t>
            </a:r>
            <a:endParaRPr/>
          </a:p>
        </p:txBody>
      </p:sp>
      <p:pic>
        <p:nvPicPr>
          <p:cNvPr id="23" name="Рисунок 22" descr="Восклицательный знак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98012" y="2783991"/>
            <a:ext cx="498743" cy="684000"/>
          </a:xfrm>
          <a:prstGeom prst="rect">
            <a:avLst/>
          </a:prstGeom>
        </p:spPr>
      </p:pic>
      <p:pic>
        <p:nvPicPr>
          <p:cNvPr id="24" name="Рисунок 23" descr="Восклицательный знак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910073" y="4048697"/>
            <a:ext cx="498743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2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>
          <a:xfrm>
            <a:off x="802421" y="1032507"/>
            <a:ext cx="11654408" cy="1306147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 "/>
                <a:ea typeface="+mn-ea"/>
                <a:cs typeface="Segoe UI"/>
              </a:rPr>
              <a:t>КРИТИЧЕСКИЙ ПУТЬ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– множество работ проекта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у которых любое изменение длительности любой из работ приводит к изменению длительности всего проекта.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535"/>
          <a:stretch/>
        </p:blipFill>
        <p:spPr>
          <a:xfrm>
            <a:off x="877075" y="2002753"/>
            <a:ext cx="4011448" cy="3375543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113178" y="2099255"/>
            <a:ext cx="6167353" cy="3272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ts val="1200"/>
              </a:spcBef>
              <a:spcAft>
                <a:spcPct val="0"/>
              </a:spcAft>
              <a:buClr>
                <a:srgbClr val="8C271A"/>
              </a:buClr>
              <a:buSzTx/>
              <a:buFont typeface="Segoe UI" pitchFamily="34" charset="0"/>
              <a:buChar char="●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В любом проекте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всегда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 существуют задачи на критическом пути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даже если в проекте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нет КСМ</a:t>
            </a:r>
          </a:p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ts val="1200"/>
              </a:spcBef>
              <a:spcAft>
                <a:spcPct val="0"/>
              </a:spcAft>
              <a:buClr>
                <a:srgbClr val="8C271A"/>
              </a:buClr>
              <a:buSzTx/>
              <a:buFont typeface="Segoe UI" pitchFamily="34" charset="0"/>
              <a:buChar char="●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Критический путь определяется составом, связями и длительностью работ,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а не технологической важностью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компонентов проекта;</a:t>
            </a:r>
          </a:p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ts val="1200"/>
              </a:spcBef>
              <a:spcAft>
                <a:spcPct val="0"/>
              </a:spcAft>
              <a:buClr>
                <a:srgbClr val="8C271A"/>
              </a:buClr>
              <a:buSzTx/>
              <a:buFont typeface="Segoe UI" pitchFamily="34" charset="0"/>
              <a:buChar char="●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По ходу проекта критический путь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может меняться;</a:t>
            </a:r>
          </a:p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ts val="1200"/>
              </a:spcBef>
              <a:spcAft>
                <a:spcPct val="0"/>
              </a:spcAft>
              <a:buClr>
                <a:srgbClr val="8C271A"/>
              </a:buClr>
              <a:buSzTx/>
              <a:buFont typeface="Segoe UI" pitchFamily="34" charset="0"/>
              <a:buChar char="●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Критический путь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не  всегда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равен самой длинной цепочке работ от старта до финиша;</a:t>
            </a:r>
          </a:p>
          <a:p>
            <a:pPr marL="342900" marR="0" lvl="0" indent="-342900" algn="l" defTabSz="914400" rtl="0" eaLnBrk="1" fontAlgn="base" latinLnBrk="0" hangingPunct="1">
              <a:lnSpc>
                <a:spcPts val="2000"/>
              </a:lnSpc>
              <a:spcBef>
                <a:spcPts val="1200"/>
              </a:spcBef>
              <a:spcAft>
                <a:spcPct val="0"/>
              </a:spcAft>
              <a:buClr>
                <a:srgbClr val="8C271A"/>
              </a:buClr>
              <a:buSzTx/>
              <a:buFont typeface="Segoe UI" pitchFamily="34" charset="0"/>
              <a:buChar char="●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Для любой задачи могут быть вычислены  свободные и полные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резервы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, которые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определяют приоритеты выполнения работ по мере возрастания резерва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85E827E-D659-44A7-8A72-A5E2C53E3E64}"/>
              </a:ext>
            </a:extLst>
          </p:cNvPr>
          <p:cNvSpPr txBox="1">
            <a:spLocks noChangeArrowheads="1"/>
          </p:cNvSpPr>
          <p:nvPr/>
        </p:nvSpPr>
        <p:spPr>
          <a:xfrm>
            <a:off x="7037809" y="806758"/>
            <a:ext cx="3449216" cy="304006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02421" y="425826"/>
            <a:ext cx="9551987" cy="5293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itchFamily="34" charset="0"/>
              </a:rPr>
              <a:t>Критический путь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2421" y="5378296"/>
            <a:ext cx="10093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КОНТРОЛЬ КРИТИЧЕСКОГО ПУТИ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– основной инструмент контроля сроков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903193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97" y="2171187"/>
            <a:ext cx="11312129" cy="292015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2921" y="1200243"/>
            <a:ext cx="11208555" cy="431722"/>
          </a:xfrm>
          <a:solidFill>
            <a:srgbClr val="686F81"/>
          </a:solidFill>
        </p:spPr>
        <p:txBody>
          <a:bodyPr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Внимание на РЕЗЕРВЫ, а не на отклонения</a:t>
            </a:r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</a:t>
            </a:r>
            <a:endParaRPr lang="ru-RU" sz="2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93528" y="417800"/>
            <a:ext cx="10054235" cy="54142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  <a:t>Ключевой принцип управления сроками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71584" y="5745633"/>
            <a:ext cx="73398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 выходе за 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Deadline 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общий временной резерв становится 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отрицательным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661358" y="5337341"/>
            <a:ext cx="1979780" cy="304945"/>
          </a:xfrm>
          <a:prstGeom prst="roundRect">
            <a:avLst/>
          </a:prstGeom>
          <a:solidFill>
            <a:srgbClr val="84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Deadline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57EC6B57-7AC2-4C77-A404-C6275DE1E9FD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10635916" y="4718361"/>
            <a:ext cx="15332" cy="61898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1925782" y="2887898"/>
            <a:ext cx="1623041" cy="199270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15346" y="2887898"/>
            <a:ext cx="2777836" cy="199270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46252" y="1724016"/>
            <a:ext cx="6142183" cy="401785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Опоздали на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5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 дней,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Резерв +6 дней – Не Критично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3548824" y="1924908"/>
            <a:ext cx="1697428" cy="106262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4" idx="3"/>
          </p:cNvCxnSpPr>
          <p:nvPr/>
        </p:nvCxnSpPr>
        <p:spPr>
          <a:xfrm flipH="1">
            <a:off x="7793182" y="2115686"/>
            <a:ext cx="1085642" cy="87184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1925781" y="3888051"/>
            <a:ext cx="1623041" cy="199270"/>
          </a:xfrm>
          <a:prstGeom prst="roundRect">
            <a:avLst/>
          </a:prstGeom>
          <a:noFill/>
          <a:ln w="28575"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388927" y="3888051"/>
            <a:ext cx="2147455" cy="19927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24908" y="5254237"/>
            <a:ext cx="6142183" cy="401785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Опережаем на 1 день,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Резерв -2 дня –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Критично !!!</a:t>
            </a:r>
          </a:p>
        </p:txBody>
      </p:sp>
      <p:cxnSp>
        <p:nvCxnSpPr>
          <p:cNvPr id="30" name="Прямая со стрелкой 29"/>
          <p:cNvCxnSpPr>
            <a:stCxn id="29" idx="3"/>
          </p:cNvCxnSpPr>
          <p:nvPr/>
        </p:nvCxnSpPr>
        <p:spPr>
          <a:xfrm flipV="1">
            <a:off x="9167091" y="4087321"/>
            <a:ext cx="828964" cy="1367809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26" idx="3"/>
          </p:cNvCxnSpPr>
          <p:nvPr/>
        </p:nvCxnSpPr>
        <p:spPr>
          <a:xfrm flipH="1" flipV="1">
            <a:off x="3548822" y="3987686"/>
            <a:ext cx="1763842" cy="126439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0616184" y="2682614"/>
            <a:ext cx="0" cy="194818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5455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" grpId="0" animBg="1"/>
      <p:bldP spid="15" grpId="0" animBg="1"/>
      <p:bldP spid="14" grpId="0" animBg="1"/>
      <p:bldP spid="23" grpId="0" animBg="1"/>
      <p:bldP spid="26" grpId="0" animBg="1"/>
      <p:bldP spid="27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87021" y="3738236"/>
            <a:ext cx="816246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Раскрутка критических путей</a:t>
            </a:r>
          </a:p>
        </p:txBody>
      </p:sp>
    </p:spTree>
    <p:extLst>
      <p:ext uri="{BB962C8B-B14F-4D97-AF65-F5344CB8AC3E}">
        <p14:creationId xmlns:p14="http://schemas.microsoft.com/office/powerpoint/2010/main" val="167547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763200" y="492000"/>
            <a:ext cx="9024288" cy="540000"/>
          </a:xfrm>
        </p:spPr>
        <p:txBody>
          <a:bodyPr/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КАРТА СЕРВИСОВ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809" y="5693274"/>
            <a:ext cx="1347872" cy="2546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6" b="4445"/>
          <a:stretch/>
        </p:blipFill>
        <p:spPr>
          <a:xfrm>
            <a:off x="1783133" y="896322"/>
            <a:ext cx="8755914" cy="49496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119" y="5693274"/>
            <a:ext cx="1447800" cy="23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75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242194" y="1054544"/>
            <a:ext cx="4989592" cy="3866254"/>
            <a:chOff x="3242194" y="1932054"/>
            <a:chExt cx="4989592" cy="3866254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5722119" y="2561535"/>
              <a:ext cx="2509667" cy="2705026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lgDashDotDot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003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737927" y="3455099"/>
              <a:ext cx="19607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Ø"/>
              </a:pPr>
              <a:r>
                <a:rPr lang="ru-RU" sz="1400" b="1" dirty="0"/>
                <a:t>Добавление ресурсов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37060" y="4492196"/>
              <a:ext cx="19057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Clr>
                  <a:srgbClr val="C00000"/>
                </a:buClr>
                <a:buFont typeface="Wingdings" panose="05000000000000000000" pitchFamily="2" charset="2"/>
                <a:buChar char="Ø"/>
              </a:pPr>
              <a:r>
                <a:rPr lang="ru-RU" sz="1400" b="1" dirty="0"/>
                <a:t>Контроль и мониторинг</a:t>
              </a:r>
              <a:endParaRPr lang="en-US" sz="1400" b="1" dirty="0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3731031" y="3955314"/>
              <a:ext cx="155778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Ø"/>
              </a:pPr>
              <a:r>
                <a:rPr lang="ru-RU" sz="1400" b="1" dirty="0"/>
                <a:t>Быстрый проход</a:t>
              </a:r>
              <a:endParaRPr lang="en-US" sz="1400" b="1" dirty="0"/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 flipH="1">
              <a:off x="7006017" y="3144330"/>
              <a:ext cx="0" cy="1989257"/>
            </a:xfrm>
            <a:prstGeom prst="line">
              <a:avLst/>
            </a:prstGeom>
            <a:ln w="1905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Группа 59"/>
            <p:cNvGrpSpPr/>
            <p:nvPr/>
          </p:nvGrpSpPr>
          <p:grpSpPr>
            <a:xfrm>
              <a:off x="5714937" y="3500646"/>
              <a:ext cx="1577084" cy="409972"/>
              <a:chOff x="9664599" y="1670303"/>
              <a:chExt cx="1648424" cy="409972"/>
            </a:xfrm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9664599" y="1670303"/>
                <a:ext cx="180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9848898" y="1734895"/>
                <a:ext cx="252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10117459" y="1791669"/>
                <a:ext cx="288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10413441" y="1850724"/>
                <a:ext cx="324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5" name="Прямоугольник 64"/>
              <p:cNvSpPr/>
              <p:nvPr/>
            </p:nvSpPr>
            <p:spPr>
              <a:xfrm>
                <a:off x="10414076" y="1914856"/>
                <a:ext cx="324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10753535" y="1977541"/>
                <a:ext cx="324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7" name="Прямоугольник 66"/>
              <p:cNvSpPr/>
              <p:nvPr/>
            </p:nvSpPr>
            <p:spPr>
              <a:xfrm>
                <a:off x="11097023" y="2034556"/>
                <a:ext cx="216000" cy="4571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68" name="Прямоугольник 67"/>
            <p:cNvSpPr/>
            <p:nvPr/>
          </p:nvSpPr>
          <p:spPr>
            <a:xfrm>
              <a:off x="5705378" y="3442563"/>
              <a:ext cx="180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889677" y="3507155"/>
              <a:ext cx="432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336368" y="3565066"/>
              <a:ext cx="396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740300" y="3624121"/>
              <a:ext cx="324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071135" y="3688253"/>
              <a:ext cx="324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7401069" y="3750938"/>
              <a:ext cx="324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735032" y="3807953"/>
              <a:ext cx="360000" cy="45719"/>
            </a:xfrm>
            <a:prstGeom prst="rect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79" name="Соединительная линия уступом 78"/>
            <p:cNvCxnSpPr/>
            <p:nvPr/>
          </p:nvCxnSpPr>
          <p:spPr>
            <a:xfrm flipV="1">
              <a:off x="5154307" y="3772980"/>
              <a:ext cx="1238250" cy="222250"/>
            </a:xfrm>
            <a:prstGeom prst="bentConnector3">
              <a:avLst>
                <a:gd name="adj1" fmla="val 37692"/>
              </a:avLst>
            </a:prstGeom>
            <a:ln w="190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Соединительная линия уступом 79"/>
            <p:cNvCxnSpPr/>
            <p:nvPr/>
          </p:nvCxnSpPr>
          <p:spPr>
            <a:xfrm flipV="1">
              <a:off x="5151132" y="3604705"/>
              <a:ext cx="723900" cy="390525"/>
            </a:xfrm>
            <a:prstGeom prst="bentConnector3">
              <a:avLst>
                <a:gd name="adj1" fmla="val 63860"/>
              </a:avLst>
            </a:prstGeom>
            <a:ln w="190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Прямоугольник 80"/>
            <p:cNvSpPr/>
            <p:nvPr/>
          </p:nvSpPr>
          <p:spPr>
            <a:xfrm>
              <a:off x="6174902" y="2567712"/>
              <a:ext cx="1798890" cy="27699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002060"/>
                  </a:solidFill>
                </a:rPr>
                <a:t>Самая длинная цепочка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cxnSp>
          <p:nvCxnSpPr>
            <p:cNvPr id="82" name="Прямая со стрелкой 81"/>
            <p:cNvCxnSpPr/>
            <p:nvPr/>
          </p:nvCxnSpPr>
          <p:spPr>
            <a:xfrm flipH="1" flipV="1">
              <a:off x="6148525" y="3583435"/>
              <a:ext cx="180000" cy="3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/>
            <p:nvPr/>
          </p:nvCxnSpPr>
          <p:spPr>
            <a:xfrm flipH="1" flipV="1">
              <a:off x="6496360" y="3634986"/>
              <a:ext cx="180000" cy="3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 flipH="1" flipV="1">
              <a:off x="6793170" y="3716297"/>
              <a:ext cx="180000" cy="3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 flipH="1" flipV="1">
              <a:off x="7081241" y="3780395"/>
              <a:ext cx="180000" cy="3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 стрелкой 85"/>
            <p:cNvCxnSpPr/>
            <p:nvPr/>
          </p:nvCxnSpPr>
          <p:spPr>
            <a:xfrm flipH="1" flipV="1">
              <a:off x="7386795" y="3857221"/>
              <a:ext cx="180000" cy="3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Группа 86"/>
            <p:cNvGrpSpPr/>
            <p:nvPr/>
          </p:nvGrpSpPr>
          <p:grpSpPr>
            <a:xfrm>
              <a:off x="3824128" y="1932054"/>
              <a:ext cx="4407657" cy="577419"/>
              <a:chOff x="307973" y="5212997"/>
              <a:chExt cx="2152839" cy="409999"/>
            </a:xfrm>
          </p:grpSpPr>
          <p:sp>
            <p:nvSpPr>
              <p:cNvPr id="88" name="Прямоугольник 87"/>
              <p:cNvSpPr/>
              <p:nvPr/>
            </p:nvSpPr>
            <p:spPr>
              <a:xfrm>
                <a:off x="307973" y="5212997"/>
                <a:ext cx="2152839" cy="409999"/>
              </a:xfrm>
              <a:prstGeom prst="rect">
                <a:avLst/>
              </a:prstGeom>
              <a:solidFill>
                <a:srgbClr val="8497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356100" y="5227030"/>
                <a:ext cx="2046506" cy="371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Фокус на критических путях с минимальным резервам</a:t>
                </a:r>
                <a:endParaRPr lang="en-US" sz="14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5" name="Прямая со стрелкой 4"/>
            <p:cNvCxnSpPr/>
            <p:nvPr/>
          </p:nvCxnSpPr>
          <p:spPr>
            <a:xfrm>
              <a:off x="3242194" y="3621500"/>
              <a:ext cx="432000" cy="0"/>
            </a:xfrm>
            <a:prstGeom prst="straightConnector1">
              <a:avLst/>
            </a:prstGeom>
            <a:ln w="101600">
              <a:solidFill>
                <a:srgbClr val="8C271A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/>
            <p:nvPr/>
          </p:nvSpPr>
          <p:spPr>
            <a:xfrm>
              <a:off x="6516401" y="5367421"/>
              <a:ext cx="104377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/>
                <a:t>Базовый </a:t>
              </a:r>
            </a:p>
            <a:p>
              <a:pPr algn="ctr"/>
              <a:r>
                <a:rPr lang="ru-RU" sz="1100" b="1" dirty="0"/>
                <a:t>план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119948" y="1053732"/>
            <a:ext cx="3178370" cy="3861103"/>
            <a:chOff x="47910" y="1937698"/>
            <a:chExt cx="3178370" cy="3861103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7910" y="1937698"/>
              <a:ext cx="3145733" cy="577419"/>
              <a:chOff x="243688" y="5212997"/>
              <a:chExt cx="2316867" cy="409999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307973" y="5212997"/>
                <a:ext cx="2209892" cy="409999"/>
              </a:xfrm>
              <a:prstGeom prst="rect">
                <a:avLst/>
              </a:prstGeom>
              <a:solidFill>
                <a:srgbClr val="8497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43688" y="5243921"/>
                <a:ext cx="2316867" cy="37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Определение критических путей </a:t>
                </a:r>
              </a:p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(по резервам)</a:t>
                </a:r>
                <a:endParaRPr lang="en-US" sz="14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509596" y="2614184"/>
              <a:ext cx="2626085" cy="26551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003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23256" y="3156589"/>
              <a:ext cx="180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707555" y="3221181"/>
              <a:ext cx="432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154246" y="3279092"/>
              <a:ext cx="396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558178" y="3338147"/>
              <a:ext cx="324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889013" y="3402279"/>
              <a:ext cx="324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218947" y="3464964"/>
              <a:ext cx="324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552910" y="3521979"/>
              <a:ext cx="360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1821236" y="2526225"/>
              <a:ext cx="0" cy="2556000"/>
            </a:xfrm>
            <a:prstGeom prst="line">
              <a:avLst/>
            </a:prstGeom>
            <a:ln w="1905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778247" y="3136114"/>
              <a:ext cx="7441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- 15 </a:t>
              </a:r>
              <a:r>
                <a:rPr lang="ru-RU" sz="1100" b="1" dirty="0"/>
                <a:t>дней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21376" y="3643547"/>
              <a:ext cx="396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918401" y="3705563"/>
              <a:ext cx="180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100246" y="3769493"/>
              <a:ext cx="396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506779" y="3834778"/>
              <a:ext cx="576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085252" y="3899782"/>
              <a:ext cx="432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09597" y="4096791"/>
              <a:ext cx="324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38989" y="4163356"/>
              <a:ext cx="324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182433" y="4225685"/>
              <a:ext cx="468000" cy="45719"/>
            </a:xfrm>
            <a:prstGeom prst="rect">
              <a:avLst/>
            </a:prstGeom>
            <a:solidFill>
              <a:srgbClr val="C6101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783132" y="3586963"/>
              <a:ext cx="7441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- 10 </a:t>
              </a:r>
              <a:r>
                <a:rPr lang="ru-RU" sz="1100" b="1" dirty="0"/>
                <a:t>дней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805575" y="4043611"/>
              <a:ext cx="6992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+ 5 </a:t>
              </a:r>
              <a:r>
                <a:rPr lang="ru-RU" sz="1100" b="1" dirty="0"/>
                <a:t>дней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473606" y="5367914"/>
              <a:ext cx="7184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/>
                <a:t>Базовый</a:t>
              </a:r>
            </a:p>
            <a:p>
              <a:pPr algn="ctr"/>
              <a:r>
                <a:rPr lang="ru-RU" sz="1100" b="1" dirty="0"/>
                <a:t> план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462929" y="5367914"/>
              <a:ext cx="76335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/>
                <a:t>Текущий </a:t>
              </a:r>
            </a:p>
            <a:p>
              <a:pPr algn="ctr"/>
              <a:r>
                <a:rPr lang="ru-RU" sz="1100" b="1" dirty="0"/>
                <a:t>план</a:t>
              </a:r>
            </a:p>
          </p:txBody>
        </p:sp>
        <p:sp>
          <p:nvSpPr>
            <p:cNvPr id="49" name="Прямоугольник 48"/>
            <p:cNvSpPr/>
            <p:nvPr/>
          </p:nvSpPr>
          <p:spPr>
            <a:xfrm rot="2725276">
              <a:off x="1787128" y="5082482"/>
              <a:ext cx="81064" cy="8106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 rot="2725276">
              <a:off x="2872377" y="5082483"/>
              <a:ext cx="81064" cy="810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805575" y="4805176"/>
              <a:ext cx="1340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- 15 </a:t>
              </a:r>
              <a:r>
                <a:rPr lang="ru-RU" sz="1000" b="1" dirty="0"/>
                <a:t>дней отставания</a:t>
              </a: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1893425" y="5119344"/>
              <a:ext cx="939885" cy="4309"/>
            </a:xfrm>
            <a:prstGeom prst="straightConnector1">
              <a:avLst/>
            </a:prstGeom>
            <a:ln w="12700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Прямоугольник 52"/>
            <p:cNvSpPr/>
            <p:nvPr/>
          </p:nvSpPr>
          <p:spPr>
            <a:xfrm>
              <a:off x="2092298" y="2543440"/>
              <a:ext cx="64338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002060"/>
                  </a:solidFill>
                </a:rPr>
                <a:t>Резерв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30626" y="3316778"/>
              <a:ext cx="228351" cy="116955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lvl="0">
                <a:buClr>
                  <a:srgbClr val="C00000"/>
                </a:buClr>
              </a:pPr>
              <a:r>
                <a:rPr lang="ru-RU" sz="1400" b="1" dirty="0">
                  <a:solidFill>
                    <a:schemeClr val="bg1">
                      <a:lumMod val="65000"/>
                    </a:schemeClr>
                  </a:solidFill>
                </a:rPr>
                <a:t>старт</a:t>
              </a:r>
              <a:endParaRPr lang="en-US" sz="1400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22" name="Группа 121"/>
          <p:cNvGrpSpPr/>
          <p:nvPr/>
        </p:nvGrpSpPr>
        <p:grpSpPr>
          <a:xfrm>
            <a:off x="4313159" y="5382526"/>
            <a:ext cx="2662899" cy="343421"/>
            <a:chOff x="307973" y="5205601"/>
            <a:chExt cx="2152839" cy="417395"/>
          </a:xfrm>
        </p:grpSpPr>
        <p:sp>
          <p:nvSpPr>
            <p:cNvPr id="123" name="Прямоугольник 122"/>
            <p:cNvSpPr/>
            <p:nvPr/>
          </p:nvSpPr>
          <p:spPr>
            <a:xfrm>
              <a:off x="307973" y="5212997"/>
              <a:ext cx="2152839" cy="409999"/>
            </a:xfrm>
            <a:prstGeom prst="rect">
              <a:avLst/>
            </a:prstGeom>
            <a:solidFill>
              <a:srgbClr val="8C2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44986" y="5205601"/>
              <a:ext cx="12788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РЕЗУЛЬТАТ</a:t>
              </a:r>
            </a:p>
          </p:txBody>
        </p:sp>
      </p:grpSp>
      <p:sp>
        <p:nvSpPr>
          <p:cNvPr id="125" name="Прямоугольник 124"/>
          <p:cNvSpPr/>
          <p:nvPr/>
        </p:nvSpPr>
        <p:spPr>
          <a:xfrm>
            <a:off x="4052291" y="5807132"/>
            <a:ext cx="31846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DengXian"/>
                <a:cs typeface="Segoe UI" panose="020B0502040204020203" pitchFamily="34" charset="0"/>
              </a:rPr>
              <a:t>Сокращение сроков проекта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8412000" y="1043739"/>
            <a:ext cx="3541664" cy="3864923"/>
            <a:chOff x="8412000" y="1938501"/>
            <a:chExt cx="3541664" cy="3864923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9085117" y="2615727"/>
              <a:ext cx="2619932" cy="2684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003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91" name="Прямая соединительная линия 90"/>
            <p:cNvCxnSpPr/>
            <p:nvPr/>
          </p:nvCxnSpPr>
          <p:spPr>
            <a:xfrm>
              <a:off x="10406984" y="2524067"/>
              <a:ext cx="0" cy="2556000"/>
            </a:xfrm>
            <a:prstGeom prst="line">
              <a:avLst/>
            </a:prstGeom>
            <a:ln w="1905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10363995" y="3209440"/>
              <a:ext cx="6719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- </a:t>
              </a:r>
              <a:r>
                <a:rPr lang="ru-RU" sz="1100" b="1" dirty="0"/>
                <a:t>5 дней</a:t>
              </a: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9107124" y="3731686"/>
              <a:ext cx="396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9504149" y="3793702"/>
              <a:ext cx="180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9685994" y="3857632"/>
              <a:ext cx="396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10092527" y="3922917"/>
              <a:ext cx="576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10671000" y="3987921"/>
              <a:ext cx="432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9109004" y="4184930"/>
              <a:ext cx="324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9438396" y="4251495"/>
              <a:ext cx="324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9781840" y="4313824"/>
              <a:ext cx="468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0369325" y="3651100"/>
              <a:ext cx="7441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- 10 </a:t>
              </a:r>
              <a:r>
                <a:rPr lang="ru-RU" sz="1100" b="1" dirty="0"/>
                <a:t>дней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0362848" y="4149137"/>
              <a:ext cx="6992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+ 5 </a:t>
              </a:r>
              <a:r>
                <a:rPr lang="ru-RU" sz="1100" b="1" dirty="0"/>
                <a:t>дней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0095990" y="5372537"/>
              <a:ext cx="71717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/>
                <a:t>Базовый план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1019351" y="5372534"/>
              <a:ext cx="74480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/>
                <a:t>Текущий план</a:t>
              </a:r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9089373" y="3202634"/>
              <a:ext cx="180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9273672" y="3267226"/>
              <a:ext cx="252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9542233" y="3324000"/>
              <a:ext cx="288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9" name="Прямоугольник 108"/>
            <p:cNvSpPr/>
            <p:nvPr/>
          </p:nvSpPr>
          <p:spPr>
            <a:xfrm>
              <a:off x="9838215" y="3383055"/>
              <a:ext cx="324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0" name="Прямоугольник 109"/>
            <p:cNvSpPr/>
            <p:nvPr/>
          </p:nvSpPr>
          <p:spPr>
            <a:xfrm>
              <a:off x="9838850" y="3447187"/>
              <a:ext cx="324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10178309" y="3509872"/>
              <a:ext cx="324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2" name="Прямоугольник 111"/>
            <p:cNvSpPr/>
            <p:nvPr/>
          </p:nvSpPr>
          <p:spPr>
            <a:xfrm>
              <a:off x="10521797" y="3566887"/>
              <a:ext cx="216000" cy="45719"/>
            </a:xfrm>
            <a:prstGeom prst="rect">
              <a:avLst/>
            </a:prstGeom>
            <a:solidFill>
              <a:srgbClr val="C00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3" name="Прямоугольник 112"/>
            <p:cNvSpPr/>
            <p:nvPr/>
          </p:nvSpPr>
          <p:spPr>
            <a:xfrm rot="2725276">
              <a:off x="10389520" y="5053000"/>
              <a:ext cx="81064" cy="8106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Прямоугольник 113"/>
            <p:cNvSpPr/>
            <p:nvPr/>
          </p:nvSpPr>
          <p:spPr>
            <a:xfrm rot="2725276">
              <a:off x="11129048" y="5057432"/>
              <a:ext cx="81064" cy="810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10506493" y="5090733"/>
              <a:ext cx="585157" cy="3161"/>
            </a:xfrm>
            <a:prstGeom prst="straightConnector1">
              <a:avLst/>
            </a:prstGeom>
            <a:ln w="19050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/>
            <p:cNvSpPr txBox="1"/>
            <p:nvPr/>
          </p:nvSpPr>
          <p:spPr>
            <a:xfrm>
              <a:off x="10387952" y="4811251"/>
              <a:ext cx="1340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- 1</a:t>
              </a:r>
              <a:r>
                <a:rPr lang="ru-RU" sz="1000" b="1" dirty="0"/>
                <a:t>0 дней отставания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1725313" y="2777128"/>
              <a:ext cx="228351" cy="203132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lvl="0">
                <a:buClr>
                  <a:srgbClr val="C00000"/>
                </a:buClr>
              </a:pPr>
              <a:r>
                <a:rPr lang="ru-RU" sz="1400" b="1" dirty="0">
                  <a:solidFill>
                    <a:schemeClr val="bg1">
                      <a:lumMod val="65000"/>
                    </a:schemeClr>
                  </a:solidFill>
                </a:rPr>
                <a:t>результат</a:t>
              </a:r>
              <a:endParaRPr lang="en-US" sz="1400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10757180" y="2557314"/>
              <a:ext cx="64338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002060"/>
                  </a:solidFill>
                </a:rPr>
                <a:t>Резерв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grpSp>
          <p:nvGrpSpPr>
            <p:cNvPr id="119" name="Группа 118"/>
            <p:cNvGrpSpPr/>
            <p:nvPr/>
          </p:nvGrpSpPr>
          <p:grpSpPr>
            <a:xfrm>
              <a:off x="9038878" y="1938501"/>
              <a:ext cx="2691911" cy="649246"/>
              <a:chOff x="307973" y="5212997"/>
              <a:chExt cx="2236765" cy="461000"/>
            </a:xfrm>
          </p:grpSpPr>
          <p:sp>
            <p:nvSpPr>
              <p:cNvPr id="120" name="Прямоугольник 119"/>
              <p:cNvSpPr/>
              <p:nvPr/>
            </p:nvSpPr>
            <p:spPr>
              <a:xfrm>
                <a:off x="307973" y="5212997"/>
                <a:ext cx="2236765" cy="409999"/>
              </a:xfrm>
              <a:prstGeom prst="rect">
                <a:avLst/>
              </a:prstGeom>
              <a:solidFill>
                <a:srgbClr val="8497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364438" y="5302482"/>
                <a:ext cx="2046506" cy="371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Актуализация графика</a:t>
                </a:r>
                <a:endParaRPr lang="en-US" sz="14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ctr"/>
                <a:endParaRPr lang="ru-RU" sz="14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126" name="Прямая со стрелкой 125"/>
            <p:cNvCxnSpPr/>
            <p:nvPr/>
          </p:nvCxnSpPr>
          <p:spPr>
            <a:xfrm>
              <a:off x="8412000" y="3651100"/>
              <a:ext cx="432000" cy="0"/>
            </a:xfrm>
            <a:prstGeom prst="straightConnector1">
              <a:avLst/>
            </a:prstGeom>
            <a:ln w="101600">
              <a:solidFill>
                <a:srgbClr val="8C271A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0" name="Заголовок 1"/>
          <p:cNvSpPr txBox="1">
            <a:spLocks/>
          </p:cNvSpPr>
          <p:nvPr/>
        </p:nvSpPr>
        <p:spPr>
          <a:xfrm>
            <a:off x="758850" y="408406"/>
            <a:ext cx="9551987" cy="541421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0"/>
              </a:spcAft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</a:rPr>
              <a:t>Раскрутка критического пути</a:t>
            </a:r>
          </a:p>
        </p:txBody>
      </p:sp>
      <p:sp>
        <p:nvSpPr>
          <p:cNvPr id="127" name="Прямоугольник 126"/>
          <p:cNvSpPr/>
          <p:nvPr/>
        </p:nvSpPr>
        <p:spPr>
          <a:xfrm rot="2725276">
            <a:off x="11531933" y="4162670"/>
            <a:ext cx="81064" cy="81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1" name="Прямая со стрелкой 130"/>
          <p:cNvCxnSpPr/>
          <p:nvPr/>
        </p:nvCxnSpPr>
        <p:spPr>
          <a:xfrm>
            <a:off x="11230355" y="4200380"/>
            <a:ext cx="266320" cy="6487"/>
          </a:xfrm>
          <a:prstGeom prst="straightConnector1">
            <a:avLst/>
          </a:prstGeom>
          <a:ln w="19050">
            <a:solidFill>
              <a:srgbClr val="00206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Прямоугольник 131"/>
          <p:cNvSpPr/>
          <p:nvPr/>
        </p:nvSpPr>
        <p:spPr>
          <a:xfrm rot="2725276">
            <a:off x="6968726" y="4193877"/>
            <a:ext cx="81064" cy="810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094495" y="3721188"/>
            <a:ext cx="1624262" cy="684213"/>
          </a:xfrm>
          <a:prstGeom prst="rect">
            <a:avLst/>
          </a:prstGeom>
          <a:noFill/>
          <a:ln w="38100"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23" idx="3"/>
            <a:endCxn id="9" idx="1"/>
          </p:cNvCxnSpPr>
          <p:nvPr/>
        </p:nvCxnSpPr>
        <p:spPr>
          <a:xfrm flipV="1">
            <a:off x="6976058" y="4063295"/>
            <a:ext cx="3118437" cy="1493984"/>
          </a:xfrm>
          <a:prstGeom prst="straightConnector1">
            <a:avLst/>
          </a:prstGeom>
          <a:ln w="28575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16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25 2.22222E-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7" grpId="0" animBg="1"/>
      <p:bldP spid="132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9047" y="526994"/>
            <a:ext cx="9153546" cy="3175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200" b="1" spc="30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Раскрутка критических путей</a:t>
            </a:r>
            <a:r>
              <a:rPr lang="ru-RU" sz="2200" b="1" spc="-20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sz="2200" b="1" spc="-20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9846" y="1359594"/>
            <a:ext cx="7697470" cy="284480"/>
            <a:chOff x="807659" y="1565503"/>
            <a:chExt cx="7697470" cy="284480"/>
          </a:xfrm>
          <a:solidFill>
            <a:srgbClr val="8496AF"/>
          </a:solidFill>
        </p:grpSpPr>
        <p:sp>
          <p:nvSpPr>
            <p:cNvPr id="5" name="object 5"/>
            <p:cNvSpPr/>
            <p:nvPr/>
          </p:nvSpPr>
          <p:spPr>
            <a:xfrm>
              <a:off x="807661" y="1565520"/>
              <a:ext cx="7697470" cy="238125"/>
            </a:xfrm>
            <a:custGeom>
              <a:avLst/>
              <a:gdLst/>
              <a:ahLst/>
              <a:cxnLst/>
              <a:rect l="l" t="t" r="r" b="b"/>
              <a:pathLst>
                <a:path w="7697470" h="238125">
                  <a:moveTo>
                    <a:pt x="7697427" y="237763"/>
                  </a:moveTo>
                  <a:lnTo>
                    <a:pt x="0" y="237763"/>
                  </a:lnTo>
                  <a:lnTo>
                    <a:pt x="0" y="0"/>
                  </a:lnTo>
                  <a:lnTo>
                    <a:pt x="7697427" y="0"/>
                  </a:lnTo>
                  <a:lnTo>
                    <a:pt x="7697427" y="23776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07661" y="1801841"/>
              <a:ext cx="7697470" cy="47625"/>
            </a:xfrm>
            <a:custGeom>
              <a:avLst/>
              <a:gdLst/>
              <a:ahLst/>
              <a:cxnLst/>
              <a:rect l="l" t="t" r="r" b="b"/>
              <a:pathLst>
                <a:path w="7697470" h="47625">
                  <a:moveTo>
                    <a:pt x="7697427" y="47554"/>
                  </a:moveTo>
                  <a:lnTo>
                    <a:pt x="0" y="47554"/>
                  </a:lnTo>
                  <a:lnTo>
                    <a:pt x="0" y="0"/>
                  </a:lnTo>
                  <a:lnTo>
                    <a:pt x="7697427" y="0"/>
                  </a:lnTo>
                  <a:lnTo>
                    <a:pt x="7697427" y="4755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807659" y="1565503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80">
                  <a:moveTo>
                    <a:pt x="0" y="0"/>
                  </a:moveTo>
                  <a:lnTo>
                    <a:pt x="0" y="283875"/>
                  </a:lnTo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07662" y="1565520"/>
              <a:ext cx="1905" cy="284480"/>
            </a:xfrm>
            <a:custGeom>
              <a:avLst/>
              <a:gdLst/>
              <a:ahLst/>
              <a:cxnLst/>
              <a:rect l="l" t="t" r="r" b="b"/>
              <a:pathLst>
                <a:path w="1904" h="284480">
                  <a:moveTo>
                    <a:pt x="1442" y="283875"/>
                  </a:moveTo>
                  <a:lnTo>
                    <a:pt x="0" y="283875"/>
                  </a:lnTo>
                  <a:lnTo>
                    <a:pt x="0" y="0"/>
                  </a:lnTo>
                  <a:lnTo>
                    <a:pt x="1442" y="0"/>
                  </a:lnTo>
                  <a:lnTo>
                    <a:pt x="1442" y="28387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655642" y="1566951"/>
              <a:ext cx="0" cy="236854"/>
            </a:xfrm>
            <a:custGeom>
              <a:avLst/>
              <a:gdLst/>
              <a:ahLst/>
              <a:cxnLst/>
              <a:rect l="l" t="t" r="r" b="b"/>
              <a:pathLst>
                <a:path h="236855">
                  <a:moveTo>
                    <a:pt x="0" y="0"/>
                  </a:moveTo>
                  <a:lnTo>
                    <a:pt x="0" y="236322"/>
                  </a:lnTo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55654" y="1566961"/>
              <a:ext cx="1905" cy="236854"/>
            </a:xfrm>
            <a:custGeom>
              <a:avLst/>
              <a:gdLst/>
              <a:ahLst/>
              <a:cxnLst/>
              <a:rect l="l" t="t" r="r" b="b"/>
              <a:pathLst>
                <a:path w="1904" h="236855">
                  <a:moveTo>
                    <a:pt x="1442" y="236322"/>
                  </a:moveTo>
                  <a:lnTo>
                    <a:pt x="0" y="236322"/>
                  </a:lnTo>
                  <a:lnTo>
                    <a:pt x="0" y="0"/>
                  </a:lnTo>
                  <a:lnTo>
                    <a:pt x="1442" y="0"/>
                  </a:lnTo>
                  <a:lnTo>
                    <a:pt x="1442" y="23632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503614" y="1566938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0"/>
                  </a:moveTo>
                  <a:lnTo>
                    <a:pt x="0" y="282434"/>
                  </a:lnTo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503647" y="1566961"/>
              <a:ext cx="1905" cy="282575"/>
            </a:xfrm>
            <a:custGeom>
              <a:avLst/>
              <a:gdLst/>
              <a:ahLst/>
              <a:cxnLst/>
              <a:rect l="l" t="t" r="r" b="b"/>
              <a:pathLst>
                <a:path w="1904" h="282575">
                  <a:moveTo>
                    <a:pt x="1441" y="282434"/>
                  </a:moveTo>
                  <a:lnTo>
                    <a:pt x="0" y="282434"/>
                  </a:lnTo>
                  <a:lnTo>
                    <a:pt x="0" y="0"/>
                  </a:lnTo>
                  <a:lnTo>
                    <a:pt x="1441" y="0"/>
                  </a:lnTo>
                  <a:lnTo>
                    <a:pt x="1441" y="28243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09099" y="1565503"/>
              <a:ext cx="7696200" cy="0"/>
            </a:xfrm>
            <a:custGeom>
              <a:avLst/>
              <a:gdLst/>
              <a:ahLst/>
              <a:cxnLst/>
              <a:rect l="l" t="t" r="r" b="b"/>
              <a:pathLst>
                <a:path w="7696200">
                  <a:moveTo>
                    <a:pt x="0" y="0"/>
                  </a:moveTo>
                  <a:lnTo>
                    <a:pt x="7695986" y="0"/>
                  </a:lnTo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09101" y="1565520"/>
              <a:ext cx="7696200" cy="1905"/>
            </a:xfrm>
            <a:custGeom>
              <a:avLst/>
              <a:gdLst/>
              <a:ahLst/>
              <a:cxnLst/>
              <a:rect l="l" t="t" r="r" b="b"/>
              <a:pathLst>
                <a:path w="7696200" h="1905">
                  <a:moveTo>
                    <a:pt x="7695986" y="1442"/>
                  </a:moveTo>
                  <a:lnTo>
                    <a:pt x="0" y="1442"/>
                  </a:lnTo>
                  <a:lnTo>
                    <a:pt x="0" y="0"/>
                  </a:lnTo>
                  <a:lnTo>
                    <a:pt x="7695986" y="0"/>
                  </a:lnTo>
                  <a:lnTo>
                    <a:pt x="7695986" y="144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09099" y="1801825"/>
              <a:ext cx="7696200" cy="0"/>
            </a:xfrm>
            <a:custGeom>
              <a:avLst/>
              <a:gdLst/>
              <a:ahLst/>
              <a:cxnLst/>
              <a:rect l="l" t="t" r="r" b="b"/>
              <a:pathLst>
                <a:path w="7696200">
                  <a:moveTo>
                    <a:pt x="0" y="0"/>
                  </a:moveTo>
                  <a:lnTo>
                    <a:pt x="7695986" y="0"/>
                  </a:lnTo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809101" y="1801843"/>
              <a:ext cx="7696200" cy="1905"/>
            </a:xfrm>
            <a:custGeom>
              <a:avLst/>
              <a:gdLst/>
              <a:ahLst/>
              <a:cxnLst/>
              <a:rect l="l" t="t" r="r" b="b"/>
              <a:pathLst>
                <a:path w="7696200" h="1905">
                  <a:moveTo>
                    <a:pt x="7695986" y="1439"/>
                  </a:moveTo>
                  <a:lnTo>
                    <a:pt x="0" y="1439"/>
                  </a:lnTo>
                  <a:lnTo>
                    <a:pt x="0" y="0"/>
                  </a:lnTo>
                  <a:lnTo>
                    <a:pt x="7695986" y="0"/>
                  </a:lnTo>
                  <a:lnTo>
                    <a:pt x="7695986" y="143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09099" y="1847926"/>
              <a:ext cx="7696200" cy="0"/>
            </a:xfrm>
            <a:custGeom>
              <a:avLst/>
              <a:gdLst/>
              <a:ahLst/>
              <a:cxnLst/>
              <a:rect l="l" t="t" r="r" b="b"/>
              <a:pathLst>
                <a:path w="7696200">
                  <a:moveTo>
                    <a:pt x="0" y="0"/>
                  </a:moveTo>
                  <a:lnTo>
                    <a:pt x="7695986" y="0"/>
                  </a:lnTo>
                </a:path>
              </a:pathLst>
            </a:custGeom>
            <a:grpFill/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09101" y="1847955"/>
              <a:ext cx="7696200" cy="1905"/>
            </a:xfrm>
            <a:custGeom>
              <a:avLst/>
              <a:gdLst/>
              <a:ahLst/>
              <a:cxnLst/>
              <a:rect l="l" t="t" r="r" b="b"/>
              <a:pathLst>
                <a:path w="7696200" h="1905">
                  <a:moveTo>
                    <a:pt x="7695986" y="1439"/>
                  </a:moveTo>
                  <a:lnTo>
                    <a:pt x="0" y="1439"/>
                  </a:lnTo>
                  <a:lnTo>
                    <a:pt x="0" y="0"/>
                  </a:lnTo>
                  <a:lnTo>
                    <a:pt x="7695986" y="0"/>
                  </a:lnTo>
                  <a:lnTo>
                    <a:pt x="7695986" y="143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03647" y="5186820"/>
            <a:ext cx="3532786" cy="55611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7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Длительность</a:t>
            </a:r>
            <a:r>
              <a:rPr kumimoji="0" sz="11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цепочки</a:t>
            </a:r>
            <a:r>
              <a:rPr kumimoji="0" sz="11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kumimoji="0" sz="11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2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наибольшим</a:t>
            </a:r>
            <a:r>
              <a:rPr lang="ru-RU" sz="1100" spc="-3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отрицательным</a:t>
            </a:r>
            <a:r>
              <a:rPr kumimoji="0" sz="11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резервом</a:t>
            </a:r>
            <a:r>
              <a:rPr kumimoji="0" sz="11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(–</a:t>
            </a:r>
            <a:r>
              <a:rPr kumimoji="0" sz="11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147</a:t>
            </a:r>
            <a:r>
              <a:rPr kumimoji="0" sz="11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дней)</a:t>
            </a:r>
            <a:r>
              <a:rPr kumimoji="0" sz="11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обусловлена  </a:t>
            </a:r>
            <a:r>
              <a:rPr kumimoji="0" sz="11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выполнением </a:t>
            </a:r>
            <a:r>
              <a:rPr kumimoji="0" sz="1100" b="0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</a:t>
            </a:r>
            <a:r>
              <a:rPr kumimoji="0" sz="11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</a:t>
            </a:r>
            <a:r>
              <a:rPr kumimoji="0" lang="en-US" sz="11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25723" y="5186820"/>
            <a:ext cx="3455850" cy="37330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7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Резерв </a:t>
            </a:r>
            <a:r>
              <a:rPr kumimoji="0" sz="11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(- </a:t>
            </a:r>
            <a:r>
              <a:rPr kumimoji="0" sz="11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112 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дней) </a:t>
            </a:r>
            <a:r>
              <a:rPr kumimoji="0" sz="11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обусловлен </a:t>
            </a:r>
            <a:r>
              <a:rPr kumimoji="0" sz="11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текущими </a:t>
            </a:r>
            <a:r>
              <a:rPr kumimoji="0" sz="11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темпами </a:t>
            </a:r>
            <a:r>
              <a:rPr kumimoji="0" sz="11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выполнения </a:t>
            </a:r>
            <a:r>
              <a:rPr kumimoji="0" sz="1100" b="0" i="0" u="none" strike="noStrike" kern="1200" cap="none" spc="1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цепочки</a:t>
            </a:r>
            <a:r>
              <a:rPr kumimoji="0" sz="11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100" b="0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</a:t>
            </a:r>
            <a:r>
              <a:rPr kumimoji="0" lang="en-US" sz="11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7301" y="5858232"/>
            <a:ext cx="7111954" cy="20069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17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*В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25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соответствии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обязательствами,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35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взятыми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3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себя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подрядными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200" b="0" i="0" u="none" strike="noStrike" kern="1200" cap="none" spc="3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организациями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96525" y="1190704"/>
            <a:ext cx="1262380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День </a:t>
            </a:r>
            <a:r>
              <a:rPr kumimoji="0" sz="7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отчета:</a:t>
            </a:r>
            <a:r>
              <a:rPr kumimoji="0" sz="7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700" b="1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31.12.20</a:t>
            </a:r>
            <a:r>
              <a:rPr kumimoji="0" lang="ru-RU" sz="700" b="1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…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7688" y="983512"/>
            <a:ext cx="6198617" cy="2641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Завершение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600" b="1" i="0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СМР</a:t>
            </a:r>
            <a:r>
              <a:rPr kumimoji="0" sz="16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600" b="1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kumimoji="0" sz="16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600" b="1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учётом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6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индивидуальных</a:t>
            </a:r>
            <a:r>
              <a:rPr kumimoji="0" sz="16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600" b="1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испытаний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47858" y="4980759"/>
            <a:ext cx="2306320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Количество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цепочек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отрицательным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резервом: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66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95817" y="4980759"/>
            <a:ext cx="2306320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Количество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цепочек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отрицательным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резервом: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700" b="0" i="0" u="none" strike="noStrike" kern="1200" cap="none" spc="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48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07970" y="1711464"/>
            <a:ext cx="2053589" cy="11708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55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Осталось</a:t>
            </a:r>
            <a:r>
              <a:rPr kumimoji="0" sz="1000" b="1" i="0" u="none" strike="noStrike" kern="1200" cap="none" spc="-229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000" b="1" i="0" u="none" strike="noStrike" kern="1200" cap="none" spc="1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дней </a:t>
            </a:r>
            <a:r>
              <a:rPr kumimoji="0" sz="1000" b="1" i="0" u="none" strike="noStrike" kern="1200" cap="none" spc="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kumimoji="0" sz="1000" b="1" i="0" u="none" strike="noStrike" kern="1200" cap="none" spc="1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31.03.2020*:</a:t>
            </a:r>
            <a:endParaRPr kumimoji="0" sz="10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7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750" b="1" i="0" u="none" strike="noStrike" kern="1200" cap="none" spc="93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75</a:t>
            </a:r>
            <a:endParaRPr kumimoji="0" sz="575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55939" y="1711464"/>
            <a:ext cx="2053589" cy="11708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55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4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Осталось</a:t>
            </a:r>
            <a:r>
              <a:rPr kumimoji="0" sz="1000" b="1" i="0" u="none" strike="noStrike" kern="1200" cap="none" spc="-229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sz="1000" b="1" i="0" u="none" strike="noStrike" kern="1200" cap="none" spc="1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дней </a:t>
            </a:r>
            <a:r>
              <a:rPr kumimoji="0" sz="1000" b="1" i="0" u="none" strike="noStrike" kern="1200" cap="none" spc="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kumimoji="0" sz="1000" b="1" i="0" u="none" strike="noStrike" kern="1200" cap="none" spc="12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31.03.2020*:</a:t>
            </a:r>
            <a:endParaRPr kumimoji="0" sz="10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7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750" b="1" i="0" u="none" strike="noStrike" kern="1200" cap="none" spc="93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</a:t>
            </a:r>
            <a:endParaRPr kumimoji="0" sz="575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86393" y="4644009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>
                <a:moveTo>
                  <a:pt x="0" y="0"/>
                </a:moveTo>
                <a:lnTo>
                  <a:pt x="3592901" y="0"/>
                </a:lnTo>
              </a:path>
            </a:pathLst>
          </a:custGeom>
          <a:ln w="3175">
            <a:solidFill>
              <a:srgbClr val="8A8A8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86393" y="4471089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>
                <a:moveTo>
                  <a:pt x="0" y="0"/>
                </a:moveTo>
                <a:lnTo>
                  <a:pt x="3592901" y="0"/>
                </a:lnTo>
              </a:path>
            </a:pathLst>
          </a:custGeom>
          <a:ln w="3175">
            <a:solidFill>
              <a:srgbClr val="8A8A8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6393" y="4299611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>
                <a:moveTo>
                  <a:pt x="0" y="0"/>
                </a:moveTo>
                <a:lnTo>
                  <a:pt x="3592901" y="0"/>
                </a:lnTo>
              </a:path>
            </a:pathLst>
          </a:custGeom>
          <a:ln w="3175">
            <a:solidFill>
              <a:srgbClr val="8A8A8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6393" y="3437897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>
                <a:moveTo>
                  <a:pt x="0" y="0"/>
                </a:moveTo>
                <a:lnTo>
                  <a:pt x="3592901" y="0"/>
                </a:lnTo>
              </a:path>
            </a:pathLst>
          </a:custGeom>
          <a:ln w="3175">
            <a:solidFill>
              <a:srgbClr val="8A8A8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6393" y="3264979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>
                <a:moveTo>
                  <a:pt x="0" y="0"/>
                </a:moveTo>
                <a:lnTo>
                  <a:pt x="3592901" y="0"/>
                </a:lnTo>
              </a:path>
            </a:pathLst>
          </a:custGeom>
          <a:ln w="3175">
            <a:solidFill>
              <a:srgbClr val="8A8A8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86393" y="3608656"/>
            <a:ext cx="3593465" cy="518795"/>
            <a:chOff x="984205" y="3927298"/>
            <a:chExt cx="3593465" cy="518795"/>
          </a:xfrm>
        </p:grpSpPr>
        <p:sp>
          <p:nvSpPr>
            <p:cNvPr id="34" name="object 34"/>
            <p:cNvSpPr/>
            <p:nvPr/>
          </p:nvSpPr>
          <p:spPr>
            <a:xfrm>
              <a:off x="984205" y="3928019"/>
              <a:ext cx="3593465" cy="517525"/>
            </a:xfrm>
            <a:custGeom>
              <a:avLst/>
              <a:gdLst/>
              <a:ahLst/>
              <a:cxnLst/>
              <a:rect l="l" t="t" r="r" b="b"/>
              <a:pathLst>
                <a:path w="3593465" h="517525">
                  <a:moveTo>
                    <a:pt x="0" y="517316"/>
                  </a:moveTo>
                  <a:lnTo>
                    <a:pt x="3592901" y="517316"/>
                  </a:lnTo>
                </a:path>
                <a:path w="3593465" h="517525">
                  <a:moveTo>
                    <a:pt x="0" y="344397"/>
                  </a:moveTo>
                  <a:lnTo>
                    <a:pt x="3592901" y="344397"/>
                  </a:lnTo>
                </a:path>
                <a:path w="3593465" h="517525">
                  <a:moveTo>
                    <a:pt x="0" y="172919"/>
                  </a:moveTo>
                  <a:lnTo>
                    <a:pt x="3592901" y="172919"/>
                  </a:lnTo>
                </a:path>
                <a:path w="3593465" h="517525">
                  <a:moveTo>
                    <a:pt x="0" y="0"/>
                  </a:moveTo>
                  <a:lnTo>
                    <a:pt x="3592901" y="0"/>
                  </a:lnTo>
                </a:path>
              </a:pathLst>
            </a:custGeom>
            <a:ln w="317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069955" y="3963320"/>
              <a:ext cx="3422015" cy="451484"/>
            </a:xfrm>
            <a:custGeom>
              <a:avLst/>
              <a:gdLst/>
              <a:ahLst/>
              <a:cxnLst/>
              <a:rect l="l" t="t" r="r" b="b"/>
              <a:pathLst>
                <a:path w="3422015" h="451485">
                  <a:moveTo>
                    <a:pt x="0" y="240645"/>
                  </a:moveTo>
                  <a:lnTo>
                    <a:pt x="170061" y="141217"/>
                  </a:lnTo>
                  <a:lnTo>
                    <a:pt x="341563" y="96546"/>
                  </a:lnTo>
                  <a:lnTo>
                    <a:pt x="513065" y="175801"/>
                  </a:lnTo>
                  <a:lnTo>
                    <a:pt x="683126" y="61962"/>
                  </a:lnTo>
                  <a:lnTo>
                    <a:pt x="854629" y="106633"/>
                  </a:lnTo>
                  <a:lnTo>
                    <a:pt x="1026131" y="116720"/>
                  </a:lnTo>
                  <a:lnTo>
                    <a:pt x="1197633" y="34583"/>
                  </a:lnTo>
                  <a:lnTo>
                    <a:pt x="1367695" y="451030"/>
                  </a:lnTo>
                  <a:lnTo>
                    <a:pt x="1539197" y="2881"/>
                  </a:lnTo>
                  <a:lnTo>
                    <a:pt x="1710699" y="92223"/>
                  </a:lnTo>
                  <a:lnTo>
                    <a:pt x="1880760" y="116720"/>
                  </a:lnTo>
                  <a:lnTo>
                    <a:pt x="2052263" y="92223"/>
                  </a:lnTo>
                  <a:lnTo>
                    <a:pt x="2223765" y="47552"/>
                  </a:lnTo>
                  <a:lnTo>
                    <a:pt x="2395267" y="136894"/>
                  </a:lnTo>
                  <a:lnTo>
                    <a:pt x="2565328" y="148422"/>
                  </a:lnTo>
                  <a:lnTo>
                    <a:pt x="2736831" y="282434"/>
                  </a:lnTo>
                  <a:lnTo>
                    <a:pt x="2908333" y="309813"/>
                  </a:lnTo>
                  <a:lnTo>
                    <a:pt x="3079835" y="0"/>
                  </a:lnTo>
                  <a:lnTo>
                    <a:pt x="3249897" y="136894"/>
                  </a:lnTo>
                  <a:lnTo>
                    <a:pt x="3421399" y="126807"/>
                  </a:lnTo>
                </a:path>
              </a:pathLst>
            </a:custGeom>
            <a:ln w="8645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057702" y="41931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056977" y="419243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1229211" y="4092295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4" y="0"/>
                  </a:moveTo>
                  <a:lnTo>
                    <a:pt x="0" y="10795"/>
                  </a:lnTo>
                  <a:lnTo>
                    <a:pt x="10794" y="21615"/>
                  </a:lnTo>
                  <a:lnTo>
                    <a:pt x="21602" y="10795"/>
                  </a:lnTo>
                  <a:lnTo>
                    <a:pt x="10794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1228478" y="4091571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1399260" y="4047616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1398536" y="404689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1570761" y="412687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1570037" y="412615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1742274" y="401303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1741538" y="401231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1913762" y="405771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913039" y="405697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2083816" y="406923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2083104" y="406850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2255329" y="398565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2254605" y="398492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2426830" y="440354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4" y="0"/>
                  </a:moveTo>
                  <a:lnTo>
                    <a:pt x="0" y="10807"/>
                  </a:lnTo>
                  <a:lnTo>
                    <a:pt x="10794" y="21615"/>
                  </a:lnTo>
                  <a:lnTo>
                    <a:pt x="21602" y="10807"/>
                  </a:lnTo>
                  <a:lnTo>
                    <a:pt x="10794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2426106" y="440282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2598331" y="395540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2597607" y="395466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768384" y="404473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767660" y="404401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2939897" y="406923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4" y="0"/>
                  </a:moveTo>
                  <a:lnTo>
                    <a:pt x="0" y="10807"/>
                  </a:lnTo>
                  <a:lnTo>
                    <a:pt x="10794" y="21615"/>
                  </a:lnTo>
                  <a:lnTo>
                    <a:pt x="21602" y="10807"/>
                  </a:lnTo>
                  <a:lnTo>
                    <a:pt x="10794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2939161" y="406850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3111385" y="404473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3110661" y="404401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3281451" y="400006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3280727" y="399934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3452952" y="40893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452228" y="408868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795953" y="423351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795229" y="423278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3966006" y="426088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965282" y="42601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4137520" y="39510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807"/>
                  </a:lnTo>
                  <a:lnTo>
                    <a:pt x="10795" y="21628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4136783" y="395034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4309008" y="40893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4308284" y="408868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4480521" y="407932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4479785" y="407859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3625253" y="410051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0569" y="21133"/>
                  </a:moveTo>
                  <a:lnTo>
                    <a:pt x="0" y="10566"/>
                  </a:lnTo>
                  <a:lnTo>
                    <a:pt x="10569" y="0"/>
                  </a:lnTo>
                  <a:lnTo>
                    <a:pt x="21136" y="10566"/>
                  </a:lnTo>
                  <a:lnTo>
                    <a:pt x="10569" y="21133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635819" y="410051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0"/>
                  </a:moveTo>
                  <a:lnTo>
                    <a:pt x="10568" y="10566"/>
                  </a:lnTo>
                </a:path>
              </a:pathLst>
            </a:custGeom>
            <a:ln w="8646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3635817" y="411107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68" y="0"/>
                  </a:moveTo>
                  <a:lnTo>
                    <a:pt x="0" y="10566"/>
                  </a:lnTo>
                </a:path>
              </a:pathLst>
            </a:custGeom>
            <a:ln w="8646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3625251" y="411107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68" y="10566"/>
                  </a:moveTo>
                  <a:lnTo>
                    <a:pt x="0" y="0"/>
                  </a:lnTo>
                </a:path>
              </a:pathLst>
            </a:custGeom>
            <a:ln w="8646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0" name="object 80"/>
          <p:cNvGrpSpPr/>
          <p:nvPr/>
        </p:nvGrpSpPr>
        <p:grpSpPr>
          <a:xfrm>
            <a:off x="4111308" y="3262825"/>
            <a:ext cx="3536950" cy="1370965"/>
            <a:chOff x="4809121" y="3581467"/>
            <a:chExt cx="3536950" cy="1370965"/>
          </a:xfrm>
        </p:grpSpPr>
        <p:sp>
          <p:nvSpPr>
            <p:cNvPr id="81" name="object 81"/>
            <p:cNvSpPr/>
            <p:nvPr/>
          </p:nvSpPr>
          <p:spPr>
            <a:xfrm>
              <a:off x="4823536" y="3582190"/>
              <a:ext cx="3522345" cy="1369060"/>
            </a:xfrm>
            <a:custGeom>
              <a:avLst/>
              <a:gdLst/>
              <a:ahLst/>
              <a:cxnLst/>
              <a:rect l="l" t="t" r="r" b="b"/>
              <a:pathLst>
                <a:path w="3522345" h="1369060">
                  <a:moveTo>
                    <a:pt x="0" y="1368943"/>
                  </a:moveTo>
                  <a:lnTo>
                    <a:pt x="3522283" y="1368943"/>
                  </a:lnTo>
                </a:path>
                <a:path w="3522345" h="1369060">
                  <a:moveTo>
                    <a:pt x="0" y="1197464"/>
                  </a:moveTo>
                  <a:lnTo>
                    <a:pt x="3522283" y="1197464"/>
                  </a:lnTo>
                </a:path>
                <a:path w="3522345" h="1369060">
                  <a:moveTo>
                    <a:pt x="0" y="1027427"/>
                  </a:moveTo>
                  <a:lnTo>
                    <a:pt x="3522283" y="1027427"/>
                  </a:lnTo>
                </a:path>
                <a:path w="3522345" h="1369060">
                  <a:moveTo>
                    <a:pt x="0" y="855949"/>
                  </a:moveTo>
                  <a:lnTo>
                    <a:pt x="3522283" y="855949"/>
                  </a:lnTo>
                </a:path>
                <a:path w="3522345" h="1369060">
                  <a:moveTo>
                    <a:pt x="0" y="684471"/>
                  </a:moveTo>
                  <a:lnTo>
                    <a:pt x="3522283" y="684471"/>
                  </a:lnTo>
                </a:path>
                <a:path w="3522345" h="1369060">
                  <a:moveTo>
                    <a:pt x="0" y="512993"/>
                  </a:moveTo>
                  <a:lnTo>
                    <a:pt x="3522283" y="512993"/>
                  </a:lnTo>
                </a:path>
                <a:path w="3522345" h="1369060">
                  <a:moveTo>
                    <a:pt x="0" y="136894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4809121" y="3582190"/>
              <a:ext cx="14604" cy="1369060"/>
            </a:xfrm>
            <a:custGeom>
              <a:avLst/>
              <a:gdLst/>
              <a:ahLst/>
              <a:cxnLst/>
              <a:rect l="l" t="t" r="r" b="b"/>
              <a:pathLst>
                <a:path w="14604" h="1369060">
                  <a:moveTo>
                    <a:pt x="0" y="1368943"/>
                  </a:moveTo>
                  <a:lnTo>
                    <a:pt x="14411" y="1368943"/>
                  </a:lnTo>
                </a:path>
                <a:path w="14604" h="1369060">
                  <a:moveTo>
                    <a:pt x="0" y="1197464"/>
                  </a:moveTo>
                  <a:lnTo>
                    <a:pt x="14411" y="1197464"/>
                  </a:lnTo>
                </a:path>
                <a:path w="14604" h="1369060">
                  <a:moveTo>
                    <a:pt x="0" y="1027427"/>
                  </a:moveTo>
                  <a:lnTo>
                    <a:pt x="14411" y="1027427"/>
                  </a:lnTo>
                </a:path>
                <a:path w="14604" h="1369060">
                  <a:moveTo>
                    <a:pt x="0" y="855949"/>
                  </a:moveTo>
                  <a:lnTo>
                    <a:pt x="14411" y="855949"/>
                  </a:lnTo>
                </a:path>
                <a:path w="14604" h="1369060">
                  <a:moveTo>
                    <a:pt x="0" y="684471"/>
                  </a:moveTo>
                  <a:lnTo>
                    <a:pt x="14411" y="684471"/>
                  </a:lnTo>
                </a:path>
                <a:path w="14604" h="1369060">
                  <a:moveTo>
                    <a:pt x="0" y="512993"/>
                  </a:moveTo>
                  <a:lnTo>
                    <a:pt x="14411" y="512993"/>
                  </a:lnTo>
                </a:path>
                <a:path w="14604" h="1369060">
                  <a:moveTo>
                    <a:pt x="0" y="0"/>
                  </a:moveTo>
                  <a:lnTo>
                    <a:pt x="14411" y="0"/>
                  </a:lnTo>
                </a:path>
              </a:pathLst>
            </a:custGeom>
            <a:ln w="317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4823536" y="3582187"/>
              <a:ext cx="3522345" cy="0"/>
            </a:xfrm>
            <a:custGeom>
              <a:avLst/>
              <a:gdLst/>
              <a:ahLst/>
              <a:cxnLst/>
              <a:rect l="l" t="t" r="r" b="b"/>
              <a:pathLst>
                <a:path w="3522345">
                  <a:moveTo>
                    <a:pt x="0" y="0"/>
                  </a:moveTo>
                  <a:lnTo>
                    <a:pt x="3522283" y="0"/>
                  </a:lnTo>
                </a:path>
              </a:pathLst>
            </a:custGeom>
            <a:ln w="317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4907851" y="3964771"/>
              <a:ext cx="3354070" cy="808990"/>
            </a:xfrm>
            <a:custGeom>
              <a:avLst/>
              <a:gdLst/>
              <a:ahLst/>
              <a:cxnLst/>
              <a:rect l="l" t="t" r="r" b="b"/>
              <a:pathLst>
                <a:path w="3354070" h="808989">
                  <a:moveTo>
                    <a:pt x="0" y="808396"/>
                  </a:moveTo>
                  <a:lnTo>
                    <a:pt x="167178" y="511552"/>
                  </a:lnTo>
                  <a:lnTo>
                    <a:pt x="335798" y="534608"/>
                  </a:lnTo>
                  <a:lnTo>
                    <a:pt x="502977" y="559105"/>
                  </a:lnTo>
                  <a:lnTo>
                    <a:pt x="670156" y="569192"/>
                  </a:lnTo>
                  <a:lnTo>
                    <a:pt x="838776" y="582161"/>
                  </a:lnTo>
                  <a:lnTo>
                    <a:pt x="1005954" y="487055"/>
                  </a:lnTo>
                  <a:lnTo>
                    <a:pt x="1173133" y="541813"/>
                  </a:lnTo>
                  <a:lnTo>
                    <a:pt x="1341753" y="554782"/>
                  </a:lnTo>
                  <a:lnTo>
                    <a:pt x="1508932" y="360248"/>
                  </a:lnTo>
                  <a:lnTo>
                    <a:pt x="1676110" y="415005"/>
                  </a:lnTo>
                  <a:lnTo>
                    <a:pt x="1844730" y="360248"/>
                  </a:lnTo>
                  <a:lnTo>
                    <a:pt x="2011909" y="373217"/>
                  </a:lnTo>
                  <a:lnTo>
                    <a:pt x="2180529" y="360248"/>
                  </a:lnTo>
                  <a:lnTo>
                    <a:pt x="2347708" y="384745"/>
                  </a:lnTo>
                  <a:lnTo>
                    <a:pt x="2514887" y="357366"/>
                  </a:lnTo>
                  <a:lnTo>
                    <a:pt x="2683506" y="380422"/>
                  </a:lnTo>
                  <a:lnTo>
                    <a:pt x="2850685" y="394832"/>
                  </a:lnTo>
                  <a:lnTo>
                    <a:pt x="3017864" y="404918"/>
                  </a:lnTo>
                  <a:lnTo>
                    <a:pt x="3186484" y="66285"/>
                  </a:lnTo>
                  <a:lnTo>
                    <a:pt x="3353663" y="0"/>
                  </a:lnTo>
                </a:path>
              </a:pathLst>
            </a:custGeom>
            <a:ln w="8646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4895583" y="4762360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4"/>
                  </a:lnTo>
                  <a:lnTo>
                    <a:pt x="10807" y="21615"/>
                  </a:lnTo>
                  <a:lnTo>
                    <a:pt x="21602" y="10794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4894846" y="476163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5064188" y="446406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5063464" y="4463351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5231383" y="448856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5230647" y="448783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5398553" y="451161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5397817" y="451090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5567171" y="452170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5566447" y="452098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5734341" y="453612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5733618" y="453539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5901524" y="443957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5900800" y="443885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6070142" y="449433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6069418" y="449360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6237325" y="450874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6236588" y="450801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6405943" y="43127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6405206" y="431204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6573113" y="436751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6572389" y="436679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6740283" y="43127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6739559" y="431204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6908914" y="432716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6908177" y="432644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7076096" y="43127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7075360" y="431204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7243266" y="4337266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7242530" y="433654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7411884" y="430987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7411148" y="430916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7579055" y="433438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7578331" y="433365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7747673" y="434734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7746949" y="434662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7914843" y="435743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4"/>
                  </a:lnTo>
                  <a:lnTo>
                    <a:pt x="10807" y="21615"/>
                  </a:lnTo>
                  <a:lnTo>
                    <a:pt x="21615" y="10794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7914119" y="435670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8082026" y="4018800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8081302" y="401807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8250630" y="395395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0807" y="0"/>
                  </a:moveTo>
                  <a:lnTo>
                    <a:pt x="0" y="10794"/>
                  </a:lnTo>
                  <a:lnTo>
                    <a:pt x="10807" y="21615"/>
                  </a:lnTo>
                  <a:lnTo>
                    <a:pt x="21615" y="10794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8249919" y="395323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ln w="864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27" name="object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907182"/>
              </p:ext>
            </p:extLst>
          </p:nvPr>
        </p:nvGraphicFramePr>
        <p:xfrm>
          <a:off x="109831" y="2837724"/>
          <a:ext cx="7696834" cy="21470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9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6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b="1" spc="110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25.08.2020</a:t>
                      </a:r>
                      <a:r>
                        <a:rPr sz="800" b="1" spc="55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800" b="1" spc="85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(-147)</a:t>
                      </a:r>
                      <a:endParaRPr sz="800" dirty="0">
                        <a:solidFill>
                          <a:schemeClr val="bg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28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3D464A"/>
                      </a:solidFill>
                      <a:prstDash val="solid"/>
                    </a:lnB>
                    <a:solidFill>
                      <a:srgbClr val="8496A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900" b="1" spc="110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22.07.2020</a:t>
                      </a:r>
                      <a:r>
                        <a:rPr sz="900" b="1" spc="55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b="1" spc="85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(-112)</a:t>
                      </a:r>
                      <a:endParaRPr sz="900" dirty="0">
                        <a:solidFill>
                          <a:schemeClr val="bg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28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3D464A"/>
                      </a:solidFill>
                      <a:prstDash val="solid"/>
                    </a:lnB>
                    <a:solidFill>
                      <a:srgbClr val="8496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435">
                <a:tc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265"/>
                        </a:spcBef>
                        <a:tabLst>
                          <a:tab pos="1371600" algn="l"/>
                        </a:tabLst>
                      </a:pPr>
                      <a:r>
                        <a:rPr sz="525" spc="-22" baseline="23809" dirty="0">
                          <a:latin typeface="Trebuchet MS"/>
                          <a:cs typeface="Trebuchet MS"/>
                        </a:rPr>
                        <a:t>дн.	</a:t>
                      </a:r>
                      <a:r>
                        <a:rPr sz="700" spc="15" dirty="0">
                          <a:latin typeface="Trebuchet MS"/>
                          <a:cs typeface="Trebuchet MS"/>
                        </a:rPr>
                        <a:t>Динамика </a:t>
                      </a:r>
                      <a:r>
                        <a:rPr sz="700" spc="10" dirty="0">
                          <a:latin typeface="Trebuchet MS"/>
                          <a:cs typeface="Trebuchet MS"/>
                        </a:rPr>
                        <a:t>изменения</a:t>
                      </a:r>
                      <a:r>
                        <a:rPr sz="70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15" dirty="0">
                          <a:latin typeface="Trebuchet MS"/>
                          <a:cs typeface="Trebuchet MS"/>
                        </a:rPr>
                        <a:t>резерва</a:t>
                      </a:r>
                      <a:endParaRPr sz="700" dirty="0">
                        <a:latin typeface="Trebuchet MS"/>
                        <a:cs typeface="Trebuchet MS"/>
                      </a:endParaRPr>
                    </a:p>
                    <a:p>
                      <a:pPr marR="3707129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350" dirty="0">
                          <a:latin typeface="Trebuchet MS"/>
                          <a:cs typeface="Trebuchet MS"/>
                        </a:rPr>
                        <a:t>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R="3706495" algn="r">
                        <a:lnSpc>
                          <a:spcPct val="100000"/>
                        </a:lnSpc>
                      </a:pPr>
                      <a:r>
                        <a:rPr sz="350" spc="5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350" dirty="0">
                          <a:latin typeface="Trebuchet MS"/>
                          <a:cs typeface="Trebuchet MS"/>
                        </a:rPr>
                        <a:t>50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  <a:tabLst>
                          <a:tab pos="1372235" algn="l"/>
                          <a:tab pos="1713864" algn="l"/>
                          <a:tab pos="3254375" algn="l"/>
                        </a:tabLst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-100	</a:t>
                      </a:r>
                      <a:r>
                        <a:rPr sz="675" b="1" spc="150" baseline="-18518" dirty="0">
                          <a:latin typeface="Century Gothic"/>
                          <a:cs typeface="Century Gothic"/>
                        </a:rPr>
                        <a:t>-120	</a:t>
                      </a:r>
                      <a:r>
                        <a:rPr sz="675" b="1" spc="150" baseline="12345" dirty="0">
                          <a:latin typeface="Century Gothic"/>
                          <a:cs typeface="Century Gothic"/>
                        </a:rPr>
                        <a:t>-111	-110</a:t>
                      </a:r>
                      <a:endParaRPr sz="675" baseline="12345" dirty="0">
                        <a:latin typeface="Century Gothic"/>
                        <a:cs typeface="Century Gothic"/>
                      </a:endParaRPr>
                    </a:p>
                    <a:p>
                      <a:pPr marL="516255">
                        <a:lnSpc>
                          <a:spcPts val="475"/>
                        </a:lnSpc>
                        <a:spcBef>
                          <a:spcPts val="110"/>
                        </a:spcBef>
                        <a:tabLst>
                          <a:tab pos="858519" algn="l"/>
                          <a:tab pos="1885314" algn="l"/>
                          <a:tab pos="2227580" algn="l"/>
                          <a:tab pos="2398395" algn="l"/>
                        </a:tabLst>
                      </a:pPr>
                      <a:r>
                        <a:rPr sz="450" b="1" spc="100" dirty="0">
                          <a:latin typeface="Century Gothic"/>
                          <a:cs typeface="Century Gothic"/>
                        </a:rPr>
                        <a:t>-138	</a:t>
                      </a:r>
                      <a:r>
                        <a:rPr sz="675" b="1" spc="150" baseline="30864" dirty="0">
                          <a:latin typeface="Century Gothic"/>
                          <a:cs typeface="Century Gothic"/>
                        </a:rPr>
                        <a:t>-128	</a:t>
                      </a:r>
                      <a:r>
                        <a:rPr sz="675" b="1" spc="150" baseline="6172" dirty="0">
                          <a:latin typeface="Century Gothic"/>
                          <a:cs typeface="Century Gothic"/>
                        </a:rPr>
                        <a:t>-137	-	</a:t>
                      </a:r>
                      <a:r>
                        <a:rPr sz="675" b="1" spc="150" baseline="49382" dirty="0">
                          <a:latin typeface="Century Gothic"/>
                          <a:cs typeface="Century Gothic"/>
                        </a:rPr>
                        <a:t>-124</a:t>
                      </a:r>
                      <a:endParaRPr sz="675" baseline="49382" dirty="0">
                        <a:latin typeface="Century Gothic"/>
                        <a:cs typeface="Century Gothic"/>
                      </a:endParaRPr>
                    </a:p>
                    <a:p>
                      <a:pPr marL="345440">
                        <a:lnSpc>
                          <a:spcPts val="350"/>
                        </a:lnSpc>
                        <a:tabLst>
                          <a:tab pos="1029969" algn="l"/>
                          <a:tab pos="2056130" algn="l"/>
                          <a:tab pos="2569845" algn="l"/>
                          <a:tab pos="3425190" algn="l"/>
                        </a:tabLst>
                      </a:pPr>
                      <a:r>
                        <a:rPr sz="675" b="1" spc="150" baseline="6172" dirty="0">
                          <a:latin typeface="Century Gothic"/>
                          <a:cs typeface="Century Gothic"/>
                        </a:rPr>
                        <a:t>-151	</a:t>
                      </a:r>
                      <a:r>
                        <a:rPr sz="675" b="1" spc="142" baseline="43209" dirty="0">
                          <a:latin typeface="Century Gothic"/>
                          <a:cs typeface="Century Gothic"/>
                        </a:rPr>
                        <a:t>-141</a:t>
                      </a:r>
                      <a:r>
                        <a:rPr sz="675" b="1" spc="142" baseline="30864" dirty="0">
                          <a:latin typeface="Century Gothic"/>
                          <a:cs typeface="Century Gothic"/>
                        </a:rPr>
                        <a:t>-144	</a:t>
                      </a:r>
                      <a:r>
                        <a:rPr sz="675" b="1" spc="150" baseline="30864" dirty="0">
                          <a:latin typeface="Century Gothic"/>
                          <a:cs typeface="Century Gothic"/>
                        </a:rPr>
                        <a:t>-144</a:t>
                      </a:r>
                      <a:r>
                        <a:rPr sz="675" b="1" spc="254" baseline="30864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75" b="1" spc="142" baseline="55555" dirty="0">
                          <a:latin typeface="Century Gothic"/>
                          <a:cs typeface="Century Gothic"/>
                        </a:rPr>
                        <a:t>137	</a:t>
                      </a:r>
                      <a:r>
                        <a:rPr sz="675" b="1" spc="150" baseline="12345" dirty="0">
                          <a:latin typeface="Century Gothic"/>
                          <a:cs typeface="Century Gothic"/>
                        </a:rPr>
                        <a:t>-150</a:t>
                      </a:r>
                      <a:r>
                        <a:rPr sz="450" b="1" spc="100" dirty="0">
                          <a:latin typeface="Century Gothic"/>
                          <a:cs typeface="Century Gothic"/>
                        </a:rPr>
                        <a:t>-153	</a:t>
                      </a:r>
                      <a:r>
                        <a:rPr sz="675" b="1" spc="150" baseline="12345" dirty="0">
                          <a:latin typeface="Century Gothic"/>
                          <a:cs typeface="Century Gothic"/>
                        </a:rPr>
                        <a:t>-150</a:t>
                      </a:r>
                      <a:r>
                        <a:rPr sz="675" b="1" spc="150" baseline="18518" dirty="0">
                          <a:latin typeface="Century Gothic"/>
                          <a:cs typeface="Century Gothic"/>
                        </a:rPr>
                        <a:t>-147</a:t>
                      </a:r>
                      <a:endParaRPr sz="675" baseline="18518" dirty="0">
                        <a:latin typeface="Century Gothic"/>
                        <a:cs typeface="Century Gothic"/>
                      </a:endParaRPr>
                    </a:p>
                    <a:p>
                      <a:pPr marL="12065">
                        <a:lnSpc>
                          <a:spcPts val="365"/>
                        </a:lnSpc>
                        <a:tabLst>
                          <a:tab pos="687705" algn="l"/>
                        </a:tabLst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-150	</a:t>
                      </a:r>
                      <a:r>
                        <a:rPr sz="675" b="1" spc="150" baseline="12345" dirty="0">
                          <a:latin typeface="Century Gothic"/>
                          <a:cs typeface="Century Gothic"/>
                        </a:rPr>
                        <a:t>-161</a:t>
                      </a:r>
                      <a:endParaRPr sz="675" baseline="12345" dirty="0">
                        <a:latin typeface="Century Gothic"/>
                        <a:cs typeface="Century Gothic"/>
                      </a:endParaRPr>
                    </a:p>
                    <a:p>
                      <a:pPr marL="173990">
                        <a:lnSpc>
                          <a:spcPts val="490"/>
                        </a:lnSpc>
                        <a:tabLst>
                          <a:tab pos="2912110" algn="l"/>
                        </a:tabLst>
                      </a:pPr>
                      <a:r>
                        <a:rPr sz="450" b="1" spc="100" dirty="0">
                          <a:latin typeface="Century Gothic"/>
                          <a:cs typeface="Century Gothic"/>
                        </a:rPr>
                        <a:t>-180	</a:t>
                      </a:r>
                      <a:r>
                        <a:rPr sz="675" b="1" spc="142" baseline="-43209" dirty="0">
                          <a:latin typeface="Century Gothic"/>
                          <a:cs typeface="Century Gothic"/>
                        </a:rPr>
                        <a:t>-192</a:t>
                      </a:r>
                      <a:r>
                        <a:rPr sz="675" b="1" spc="142" baseline="-67901" dirty="0">
                          <a:latin typeface="Century Gothic"/>
                          <a:cs typeface="Century Gothic"/>
                        </a:rPr>
                        <a:t>-200</a:t>
                      </a:r>
                      <a:endParaRPr sz="675" baseline="-67901" dirty="0">
                        <a:latin typeface="Century Gothic"/>
                        <a:cs typeface="Century Gothic"/>
                      </a:endParaRPr>
                    </a:p>
                    <a:p>
                      <a:pPr marR="370649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350" spc="5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350" spc="-5" dirty="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350" dirty="0">
                          <a:latin typeface="Trebuchet MS"/>
                          <a:cs typeface="Trebuchet MS"/>
                        </a:rPr>
                        <a:t>00</a:t>
                      </a:r>
                    </a:p>
                    <a:p>
                      <a:pPr marR="58293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450" b="1" spc="100" dirty="0">
                          <a:latin typeface="Century Gothic"/>
                          <a:cs typeface="Century Gothic"/>
                        </a:rPr>
                        <a:t>-241</a:t>
                      </a:r>
                      <a:endParaRPr sz="450" dirty="0">
                        <a:latin typeface="Century Gothic"/>
                        <a:cs typeface="Century Gothic"/>
                      </a:endParaRPr>
                    </a:p>
                    <a:p>
                      <a:pPr marR="3706495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50" spc="5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350" spc="-5" dirty="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350" dirty="0">
                          <a:latin typeface="Trebuchet MS"/>
                          <a:cs typeface="Trebuchet MS"/>
                        </a:rPr>
                        <a:t>50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R="37064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50" spc="5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350" spc="-5" dirty="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350" dirty="0">
                          <a:latin typeface="Trebuchet MS"/>
                          <a:cs typeface="Trebuchet MS"/>
                        </a:rPr>
                        <a:t>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R="3706495" algn="r">
                        <a:lnSpc>
                          <a:spcPct val="100000"/>
                        </a:lnSpc>
                      </a:pPr>
                      <a:r>
                        <a:rPr sz="350" spc="5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350" spc="-5" dirty="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350" dirty="0">
                          <a:latin typeface="Trebuchet MS"/>
                          <a:cs typeface="Trebuchet MS"/>
                        </a:rPr>
                        <a:t>50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R="3706495" algn="r">
                        <a:lnSpc>
                          <a:spcPct val="100000"/>
                        </a:lnSpc>
                      </a:pPr>
                      <a:r>
                        <a:rPr sz="350" spc="5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350" spc="-5" dirty="0"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350" dirty="0">
                          <a:latin typeface="Trebuchet MS"/>
                          <a:cs typeface="Trebuchet MS"/>
                        </a:rPr>
                        <a:t>00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Bef>
                          <a:spcPts val="130"/>
                        </a:spcBef>
                        <a:tabLst>
                          <a:tab pos="629920" algn="l"/>
                          <a:tab pos="2174240" algn="l"/>
                          <a:tab pos="2605405" algn="l"/>
                          <a:tab pos="3187700" algn="l"/>
                        </a:tabLst>
                      </a:pPr>
                      <a:r>
                        <a:rPr sz="450" spc="100" dirty="0">
                          <a:latin typeface="Trebuchet MS"/>
                          <a:cs typeface="Trebuchet MS"/>
                        </a:rPr>
                        <a:t>21-24</a:t>
                      </a:r>
                      <a:r>
                        <a:rPr sz="450" spc="-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450" spc="35" dirty="0">
                          <a:latin typeface="Trebuchet MS"/>
                          <a:cs typeface="Trebuchet MS"/>
                        </a:rPr>
                        <a:t>мая	</a:t>
                      </a:r>
                      <a:r>
                        <a:rPr sz="450" spc="105" dirty="0">
                          <a:latin typeface="Trebuchet MS"/>
                          <a:cs typeface="Trebuchet MS"/>
                        </a:rPr>
                        <a:t>3-4 </a:t>
                      </a:r>
                      <a:r>
                        <a:rPr sz="450" spc="25" dirty="0">
                          <a:latin typeface="Trebuchet MS"/>
                          <a:cs typeface="Trebuchet MS"/>
                        </a:rPr>
                        <a:t>июня      </a:t>
                      </a:r>
                      <a:r>
                        <a:rPr sz="450" spc="100" dirty="0">
                          <a:latin typeface="Trebuchet MS"/>
                          <a:cs typeface="Trebuchet MS"/>
                        </a:rPr>
                        <a:t>24 </a:t>
                      </a:r>
                      <a:r>
                        <a:rPr sz="450" spc="55" dirty="0">
                          <a:latin typeface="Trebuchet MS"/>
                          <a:cs typeface="Trebuchet MS"/>
                        </a:rPr>
                        <a:t>июня-1 </a:t>
                      </a:r>
                      <a:r>
                        <a:rPr sz="450" spc="25" dirty="0">
                          <a:latin typeface="Trebuchet MS"/>
                          <a:cs typeface="Trebuchet MS"/>
                        </a:rPr>
                        <a:t>июля  </a:t>
                      </a:r>
                      <a:r>
                        <a:rPr sz="450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450" spc="105" dirty="0">
                          <a:latin typeface="Trebuchet MS"/>
                          <a:cs typeface="Trebuchet MS"/>
                        </a:rPr>
                        <a:t>5-15</a:t>
                      </a:r>
                      <a:r>
                        <a:rPr sz="450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450" spc="25" dirty="0">
                          <a:latin typeface="Trebuchet MS"/>
                          <a:cs typeface="Trebuchet MS"/>
                        </a:rPr>
                        <a:t>июля	</a:t>
                      </a:r>
                      <a:r>
                        <a:rPr sz="450" spc="100" dirty="0">
                          <a:latin typeface="Trebuchet MS"/>
                          <a:cs typeface="Trebuchet MS"/>
                        </a:rPr>
                        <a:t>9</a:t>
                      </a:r>
                      <a:r>
                        <a:rPr sz="45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450" spc="25" dirty="0">
                          <a:latin typeface="Trebuchet MS"/>
                          <a:cs typeface="Trebuchet MS"/>
                        </a:rPr>
                        <a:t>августа	</a:t>
                      </a:r>
                      <a:r>
                        <a:rPr sz="450" spc="100" dirty="0">
                          <a:latin typeface="Trebuchet MS"/>
                          <a:cs typeface="Trebuchet MS"/>
                        </a:rPr>
                        <a:t>27</a:t>
                      </a:r>
                      <a:r>
                        <a:rPr sz="450" spc="-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450" spc="50" dirty="0">
                          <a:latin typeface="Trebuchet MS"/>
                          <a:cs typeface="Trebuchet MS"/>
                        </a:rPr>
                        <a:t>августа-20	</a:t>
                      </a:r>
                      <a:r>
                        <a:rPr sz="450" spc="100" dirty="0">
                          <a:latin typeface="Trebuchet MS"/>
                          <a:cs typeface="Trebuchet MS"/>
                        </a:rPr>
                        <a:t>22</a:t>
                      </a:r>
                      <a:r>
                        <a:rPr sz="450" spc="-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450" spc="20" dirty="0">
                          <a:latin typeface="Trebuchet MS"/>
                          <a:cs typeface="Trebuchet MS"/>
                        </a:rPr>
                        <a:t>ноября</a:t>
                      </a:r>
                      <a:endParaRPr sz="450" dirty="0">
                        <a:latin typeface="Trebuchet MS"/>
                        <a:cs typeface="Trebuchet MS"/>
                      </a:endParaRPr>
                    </a:p>
                    <a:p>
                      <a:pPr marL="26936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450" spc="20" dirty="0">
                          <a:latin typeface="Trebuchet MS"/>
                          <a:cs typeface="Trebuchet MS"/>
                        </a:rPr>
                        <a:t>сентября</a:t>
                      </a:r>
                      <a:endParaRPr sz="450" dirty="0">
                        <a:latin typeface="Trebuchet MS"/>
                        <a:cs typeface="Trebuchet MS"/>
                      </a:endParaRPr>
                    </a:p>
                  </a:txBody>
                  <a:tcPr marL="0" marR="0" marT="3365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3D464A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1375410" algn="l"/>
                        </a:tabLst>
                      </a:pPr>
                      <a:r>
                        <a:rPr sz="525" spc="15" baseline="7936" dirty="0">
                          <a:latin typeface="Trebuchet MS"/>
                          <a:cs typeface="Trebuchet MS"/>
                        </a:rPr>
                        <a:t>дн</a:t>
                      </a:r>
                      <a:r>
                        <a:rPr sz="525" b="1" spc="15" baseline="7936" dirty="0">
                          <a:latin typeface="Century Gothic"/>
                          <a:cs typeface="Century Gothic"/>
                        </a:rPr>
                        <a:t>.	</a:t>
                      </a:r>
                      <a:r>
                        <a:rPr sz="700" spc="15" dirty="0">
                          <a:latin typeface="Trebuchet MS"/>
                          <a:cs typeface="Trebuchet MS"/>
                        </a:rPr>
                        <a:t>Динамика </a:t>
                      </a:r>
                      <a:r>
                        <a:rPr sz="700" spc="10" dirty="0">
                          <a:latin typeface="Trebuchet MS"/>
                          <a:cs typeface="Trebuchet MS"/>
                        </a:rPr>
                        <a:t>изменения</a:t>
                      </a:r>
                      <a:r>
                        <a:rPr sz="70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15" dirty="0">
                          <a:latin typeface="Trebuchet MS"/>
                          <a:cs typeface="Trebuchet MS"/>
                        </a:rPr>
                        <a:t>резерва</a:t>
                      </a:r>
                      <a:endParaRPr sz="700" dirty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350" dirty="0">
                          <a:latin typeface="Trebuchet MS"/>
                          <a:cs typeface="Trebuchet MS"/>
                        </a:rPr>
                        <a:t>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  <a:tabLst>
                          <a:tab pos="3688079" algn="l"/>
                        </a:tabLst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-50  </a:t>
                      </a:r>
                      <a:r>
                        <a:rPr sz="350" u="sng" spc="70" dirty="0">
                          <a:uFill>
                            <a:solidFill>
                              <a:srgbClr val="8A8A8A"/>
                            </a:solidFill>
                          </a:uFill>
                          <a:latin typeface="Trebuchet MS"/>
                          <a:cs typeface="Trebuchet MS"/>
                        </a:rPr>
                        <a:t> 	</a:t>
                      </a:r>
                      <a:endParaRPr sz="350" dirty="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50" dirty="0">
                        <a:latin typeface="Times New Roman"/>
                        <a:cs typeface="Times New Roman"/>
                      </a:endParaRPr>
                    </a:p>
                    <a:p>
                      <a:pPr marL="1905">
                        <a:lnSpc>
                          <a:spcPts val="475"/>
                        </a:lnSpc>
                        <a:tabLst>
                          <a:tab pos="3528695" algn="l"/>
                        </a:tabLst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-100</a:t>
                      </a:r>
                      <a:r>
                        <a:rPr sz="525" u="sng" spc="104" baseline="7936" dirty="0">
                          <a:uFill>
                            <a:solidFill>
                              <a:srgbClr val="8A8A8A"/>
                            </a:solidFill>
                          </a:uFill>
                          <a:latin typeface="Trebuchet MS"/>
                          <a:cs typeface="Trebuchet MS"/>
                        </a:rPr>
                        <a:t> 	</a:t>
                      </a:r>
                      <a:r>
                        <a:rPr sz="600" b="1" u="sng" spc="112" baseline="6944" dirty="0">
                          <a:uFill>
                            <a:solidFill>
                              <a:srgbClr val="8A8A8A"/>
                            </a:solidFill>
                          </a:uFill>
                          <a:latin typeface="Century Gothic"/>
                          <a:cs typeface="Century Gothic"/>
                        </a:rPr>
                        <a:t>-112</a:t>
                      </a:r>
                      <a:endParaRPr sz="600" baseline="6944" dirty="0">
                        <a:latin typeface="Century Gothic"/>
                        <a:cs typeface="Century Gothic"/>
                      </a:endParaRPr>
                    </a:p>
                    <a:p>
                      <a:pPr marL="3361054">
                        <a:lnSpc>
                          <a:spcPts val="475"/>
                        </a:lnSpc>
                      </a:pP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-131</a:t>
                      </a:r>
                      <a:endParaRPr sz="400" dirty="0">
                        <a:latin typeface="Century Gothic"/>
                        <a:cs typeface="Century Gothic"/>
                      </a:endParaRPr>
                    </a:p>
                    <a:p>
                      <a:pPr marL="190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-150</a:t>
                      </a:r>
                      <a:endParaRPr sz="350" dirty="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50" dirty="0">
                        <a:latin typeface="Times New Roman"/>
                        <a:cs typeface="Times New Roman"/>
                      </a:endParaRPr>
                    </a:p>
                    <a:p>
                      <a:pPr marL="1905">
                        <a:lnSpc>
                          <a:spcPts val="390"/>
                        </a:lnSpc>
                        <a:spcBef>
                          <a:spcPts val="5"/>
                        </a:spcBef>
                        <a:tabLst>
                          <a:tab pos="2042160" algn="l"/>
                          <a:tab pos="2525395" algn="l"/>
                        </a:tabLst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-200	</a:t>
                      </a:r>
                      <a:r>
                        <a:rPr sz="600" b="1" spc="112" baseline="27777" dirty="0">
                          <a:latin typeface="Century Gothic"/>
                          <a:cs typeface="Century Gothic"/>
                        </a:rPr>
                        <a:t>-217	</a:t>
                      </a: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-224</a:t>
                      </a:r>
                      <a:endParaRPr sz="400" dirty="0">
                        <a:latin typeface="Century Gothic"/>
                        <a:cs typeface="Century Gothic"/>
                      </a:endParaRPr>
                    </a:p>
                    <a:p>
                      <a:pPr marL="1781810">
                        <a:lnSpc>
                          <a:spcPts val="390"/>
                        </a:lnSpc>
                        <a:tabLst>
                          <a:tab pos="2186940" algn="l"/>
                          <a:tab pos="2857500" algn="l"/>
                        </a:tabLst>
                      </a:pP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-233	</a:t>
                      </a:r>
                      <a:r>
                        <a:rPr sz="600" b="1" spc="112" baseline="13888" dirty="0">
                          <a:latin typeface="Century Gothic"/>
                          <a:cs typeface="Century Gothic"/>
                        </a:rPr>
                        <a:t>-221	</a:t>
                      </a:r>
                      <a:r>
                        <a:rPr sz="600" b="1" spc="112" baseline="6944" dirty="0">
                          <a:latin typeface="Century Gothic"/>
                          <a:cs typeface="Century Gothic"/>
                        </a:rPr>
                        <a:t>-223 </a:t>
                      </a:r>
                      <a:r>
                        <a:rPr sz="600" b="1" spc="112" baseline="-6944" dirty="0">
                          <a:latin typeface="Century Gothic"/>
                          <a:cs typeface="Century Gothic"/>
                        </a:rPr>
                        <a:t>-227</a:t>
                      </a:r>
                      <a:r>
                        <a:rPr sz="600" b="1" baseline="-6944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b="1" spc="112" baseline="-20833" dirty="0">
                          <a:latin typeface="Century Gothic"/>
                          <a:cs typeface="Century Gothic"/>
                        </a:rPr>
                        <a:t>-230</a:t>
                      </a:r>
                      <a:endParaRPr sz="600" baseline="-20833" dirty="0">
                        <a:latin typeface="Century Gothic"/>
                        <a:cs typeface="Century Gothic"/>
                      </a:endParaRPr>
                    </a:p>
                    <a:p>
                      <a:pPr marL="1128395">
                        <a:lnSpc>
                          <a:spcPts val="295"/>
                        </a:lnSpc>
                        <a:spcBef>
                          <a:spcPts val="500"/>
                        </a:spcBef>
                        <a:tabLst>
                          <a:tab pos="1678939" algn="l"/>
                          <a:tab pos="2379345" algn="l"/>
                          <a:tab pos="2722245" algn="l"/>
                        </a:tabLst>
                      </a:pPr>
                      <a:r>
                        <a:rPr sz="600" b="1" spc="112" baseline="55555" dirty="0">
                          <a:latin typeface="Century Gothic"/>
                          <a:cs typeface="Century Gothic"/>
                        </a:rPr>
                        <a:t>-254	</a:t>
                      </a:r>
                      <a:r>
                        <a:rPr sz="600" b="1" spc="112" baseline="27777" dirty="0">
                          <a:latin typeface="Century Gothic"/>
                          <a:cs typeface="Century Gothic"/>
                        </a:rPr>
                        <a:t>-217	</a:t>
                      </a: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-217	-216</a:t>
                      </a:r>
                      <a:endParaRPr sz="400" dirty="0">
                        <a:latin typeface="Century Gothic"/>
                        <a:cs typeface="Century Gothic"/>
                      </a:endParaRPr>
                    </a:p>
                    <a:p>
                      <a:pPr marL="1905">
                        <a:lnSpc>
                          <a:spcPts val="295"/>
                        </a:lnSpc>
                        <a:tabLst>
                          <a:tab pos="438150" algn="l"/>
                          <a:tab pos="763270" algn="l"/>
                          <a:tab pos="1331595" algn="l"/>
                        </a:tabLst>
                      </a:pPr>
                      <a:r>
                        <a:rPr sz="525" spc="104" baseline="7936" dirty="0">
                          <a:latin typeface="Trebuchet MS"/>
                          <a:cs typeface="Trebuchet MS"/>
                        </a:rPr>
                        <a:t>-250	</a:t>
                      </a: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-268	</a:t>
                      </a:r>
                      <a:r>
                        <a:rPr sz="600" b="1" spc="112" baseline="-34722" dirty="0">
                          <a:latin typeface="Century Gothic"/>
                          <a:cs typeface="Century Gothic"/>
                        </a:rPr>
                        <a:t>-278	</a:t>
                      </a: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-270</a:t>
                      </a:r>
                      <a:endParaRPr sz="400" dirty="0">
                        <a:latin typeface="Century Gothic"/>
                        <a:cs typeface="Century Gothic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-261</a:t>
                      </a:r>
                      <a:endParaRPr sz="400" dirty="0">
                        <a:latin typeface="Century Gothic"/>
                        <a:cs typeface="Century Gothic"/>
                      </a:endParaRPr>
                    </a:p>
                    <a:p>
                      <a:pPr marL="1905">
                        <a:lnSpc>
                          <a:spcPct val="100000"/>
                        </a:lnSpc>
                        <a:spcBef>
                          <a:spcPts val="85"/>
                        </a:spcBef>
                        <a:tabLst>
                          <a:tab pos="647700" algn="l"/>
                          <a:tab pos="1002665" algn="l"/>
                          <a:tab pos="1459230" algn="l"/>
                        </a:tabLst>
                      </a:pPr>
                      <a:r>
                        <a:rPr sz="525" spc="104" baseline="23809" dirty="0">
                          <a:latin typeface="Trebuchet MS"/>
                          <a:cs typeface="Trebuchet MS"/>
                        </a:rPr>
                        <a:t>-300	</a:t>
                      </a:r>
                      <a:r>
                        <a:rPr sz="600" b="1" spc="112" baseline="41666" dirty="0">
                          <a:latin typeface="Century Gothic"/>
                          <a:cs typeface="Century Gothic"/>
                        </a:rPr>
                        <a:t>-275	</a:t>
                      </a: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-282	</a:t>
                      </a:r>
                      <a:r>
                        <a:rPr sz="600" b="1" spc="112" baseline="6944" dirty="0">
                          <a:latin typeface="Century Gothic"/>
                          <a:cs typeface="Century Gothic"/>
                        </a:rPr>
                        <a:t>-274</a:t>
                      </a:r>
                      <a:endParaRPr sz="600" baseline="6944" dirty="0">
                        <a:latin typeface="Century Gothic"/>
                        <a:cs typeface="Century Gothic"/>
                      </a:endParaRPr>
                    </a:p>
                    <a:p>
                      <a:pPr marL="1352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400" b="1" spc="75" dirty="0">
                          <a:latin typeface="Century Gothic"/>
                          <a:cs typeface="Century Gothic"/>
                        </a:rPr>
                        <a:t>-348</a:t>
                      </a:r>
                      <a:endParaRPr sz="400" dirty="0">
                        <a:latin typeface="Century Gothic"/>
                        <a:cs typeface="Century Gothic"/>
                      </a:endParaRPr>
                    </a:p>
                    <a:p>
                      <a:pPr marL="19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-350</a:t>
                      </a:r>
                      <a:endParaRPr sz="350" dirty="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L="19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50" spc="70" dirty="0">
                          <a:latin typeface="Trebuchet MS"/>
                          <a:cs typeface="Trebuchet MS"/>
                        </a:rPr>
                        <a:t>-400</a:t>
                      </a:r>
                      <a:endParaRPr sz="350" dirty="0">
                        <a:latin typeface="Trebuchet MS"/>
                        <a:cs typeface="Trebuchet MS"/>
                      </a:endParaRPr>
                    </a:p>
                    <a:p>
                      <a:pPr marL="25400">
                        <a:lnSpc>
                          <a:spcPts val="655"/>
                        </a:lnSpc>
                        <a:spcBef>
                          <a:spcPts val="125"/>
                        </a:spcBef>
                        <a:tabLst>
                          <a:tab pos="1139190" algn="l"/>
                          <a:tab pos="1642745" algn="l"/>
                          <a:tab pos="2009139" algn="l"/>
                          <a:tab pos="3029585" algn="l"/>
                        </a:tabLst>
                      </a:pPr>
                      <a:r>
                        <a:rPr sz="550" spc="90" dirty="0">
                          <a:latin typeface="Trebuchet MS"/>
                          <a:cs typeface="Trebuchet MS"/>
                        </a:rPr>
                        <a:t>9-16 </a:t>
                      </a:r>
                      <a:r>
                        <a:rPr sz="550" spc="10" dirty="0">
                          <a:latin typeface="Trebuchet MS"/>
                          <a:cs typeface="Trebuchet MS"/>
                        </a:rPr>
                        <a:t>августа</a:t>
                      </a:r>
                      <a:r>
                        <a:rPr sz="550" spc="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550" spc="90" dirty="0">
                          <a:latin typeface="Trebuchet MS"/>
                          <a:cs typeface="Trebuchet MS"/>
                        </a:rPr>
                        <a:t>2-4</a:t>
                      </a:r>
                      <a:r>
                        <a:rPr sz="550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550" dirty="0">
                          <a:latin typeface="Trebuchet MS"/>
                          <a:cs typeface="Trebuchet MS"/>
                        </a:rPr>
                        <a:t>сентября	</a:t>
                      </a:r>
                      <a:r>
                        <a:rPr sz="550" spc="90" dirty="0">
                          <a:latin typeface="Trebuchet MS"/>
                          <a:cs typeface="Trebuchet MS"/>
                        </a:rPr>
                        <a:t>10-12	</a:t>
                      </a:r>
                      <a:r>
                        <a:rPr sz="550" spc="85" dirty="0">
                          <a:latin typeface="Trebuchet MS"/>
                          <a:cs typeface="Trebuchet MS"/>
                        </a:rPr>
                        <a:t>23-26	</a:t>
                      </a:r>
                      <a:r>
                        <a:rPr sz="550" spc="90" dirty="0">
                          <a:latin typeface="Trebuchet MS"/>
                          <a:cs typeface="Trebuchet MS"/>
                        </a:rPr>
                        <a:t>11-17 </a:t>
                      </a:r>
                      <a:r>
                        <a:rPr sz="550" dirty="0">
                          <a:latin typeface="Trebuchet MS"/>
                          <a:cs typeface="Trebuchet MS"/>
                        </a:rPr>
                        <a:t>октября     </a:t>
                      </a:r>
                      <a:r>
                        <a:rPr sz="550" spc="80" dirty="0">
                          <a:latin typeface="Trebuchet MS"/>
                          <a:cs typeface="Trebuchet MS"/>
                        </a:rPr>
                        <a:t>28</a:t>
                      </a:r>
                      <a:r>
                        <a:rPr sz="550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550" spc="110" dirty="0"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550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550" spc="80" dirty="0">
                          <a:latin typeface="Trebuchet MS"/>
                          <a:cs typeface="Trebuchet MS"/>
                        </a:rPr>
                        <a:t>31	</a:t>
                      </a:r>
                      <a:r>
                        <a:rPr sz="550" spc="90" dirty="0">
                          <a:latin typeface="Trebuchet MS"/>
                          <a:cs typeface="Trebuchet MS"/>
                        </a:rPr>
                        <a:t>15-20</a:t>
                      </a:r>
                      <a:r>
                        <a:rPr sz="550" spc="-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550" dirty="0">
                          <a:latin typeface="Trebuchet MS"/>
                          <a:cs typeface="Trebuchet MS"/>
                        </a:rPr>
                        <a:t>ноября</a:t>
                      </a:r>
                    </a:p>
                    <a:p>
                      <a:pPr marL="1106170">
                        <a:lnSpc>
                          <a:spcPts val="655"/>
                        </a:lnSpc>
                        <a:tabLst>
                          <a:tab pos="1609725" algn="l"/>
                          <a:tab pos="2635885" algn="l"/>
                        </a:tabLst>
                      </a:pPr>
                      <a:r>
                        <a:rPr sz="550" dirty="0">
                          <a:latin typeface="Trebuchet MS"/>
                          <a:cs typeface="Trebuchet MS"/>
                        </a:rPr>
                        <a:t>сентября	сентября	октября</a:t>
                      </a: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3D464A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9" name="object 129"/>
          <p:cNvSpPr txBox="1"/>
          <p:nvPr/>
        </p:nvSpPr>
        <p:spPr>
          <a:xfrm>
            <a:off x="111291" y="1407414"/>
            <a:ext cx="3846829" cy="1699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117475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Проект 1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3959278" y="1407414"/>
            <a:ext cx="3846829" cy="1699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1651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Проект 2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31" name="object 4"/>
          <p:cNvSpPr/>
          <p:nvPr/>
        </p:nvSpPr>
        <p:spPr>
          <a:xfrm>
            <a:off x="7963121" y="1407414"/>
            <a:ext cx="4095784" cy="22525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4"/>
          <p:cNvSpPr/>
          <p:nvPr/>
        </p:nvSpPr>
        <p:spPr>
          <a:xfrm>
            <a:off x="7970864" y="3722112"/>
            <a:ext cx="4096887" cy="23403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23"/>
          <p:cNvSpPr txBox="1"/>
          <p:nvPr/>
        </p:nvSpPr>
        <p:spPr>
          <a:xfrm>
            <a:off x="7980368" y="862576"/>
            <a:ext cx="3670935" cy="41806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40"/>
              </a:spcBef>
              <a:defRPr sz="1050" spc="60">
                <a:latin typeface="Trebuchet MS"/>
                <a:cs typeface="Trebuchet M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Топ-5 цепочек критического пути по Проектам…</a:t>
            </a:r>
            <a:endParaRPr kumimoji="0" sz="1300" b="1" i="0" u="none" strike="noStrike" kern="1200" cap="none" spc="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792031" y="0"/>
            <a:ext cx="5171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Инструменты интеграции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329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29270" y="3507230"/>
            <a:ext cx="8162461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ЦОРП</a:t>
            </a:r>
            <a:b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Центр оперативного реагирования и прогнозирования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624841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433" y="1003919"/>
            <a:ext cx="8503937" cy="519989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Прямоугольник 9"/>
          <p:cNvSpPr/>
          <p:nvPr/>
        </p:nvSpPr>
        <p:spPr>
          <a:xfrm>
            <a:off x="3647971" y="938081"/>
            <a:ext cx="8534400" cy="5265737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97168" y="405014"/>
            <a:ext cx="9551987" cy="52938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Технология ЦОРП*. История вопроса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66763" y="1281179"/>
            <a:ext cx="4684468" cy="4677654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2014-2016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Технология ЦОРП разработана компанией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ellence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– Первое применение технологии ЦОРП на проекте «Разработка центрального нефтяного блока и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кургунского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лицензионного участка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среднеботуобинского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НГКМ» компании «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Таас-Юрях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Нефтегазодобыча» позволило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сократить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срок более чем на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150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дней;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2019-н.в.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Технология успешно применяется на проектах ООО «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Славнефть-Красноярскнефтегаз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 и АО «РОСПАН ИНТЕРНЕШНЛ».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4713" y="5598440"/>
            <a:ext cx="5014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*Центр Оперативного Реагирования и Прогнозирования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657" y="1630320"/>
            <a:ext cx="5871965" cy="339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3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1825292" y="4731628"/>
            <a:ext cx="3414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«Раскрутка» критического пути на основе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корректной КСМ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631088" y="2694688"/>
            <a:ext cx="1809750" cy="802157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630957" y="2723432"/>
            <a:ext cx="1819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Независим от внутренних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внешних исполнителей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4377735" y="2413991"/>
            <a:ext cx="899953" cy="46478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55" idx="3"/>
            <a:endCxn id="80" idx="1"/>
          </p:cNvCxnSpPr>
          <p:nvPr/>
        </p:nvCxnSpPr>
        <p:spPr>
          <a:xfrm>
            <a:off x="4434885" y="2476794"/>
            <a:ext cx="1219063" cy="1095909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577941" y="5577561"/>
            <a:ext cx="4114799" cy="307777"/>
          </a:xfrm>
          <a:prstGeom prst="rect">
            <a:avLst/>
          </a:prstGeom>
          <a:solidFill>
            <a:srgbClr val="686F8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Ежедневная работа по сокращению сроков</a:t>
            </a:r>
          </a:p>
        </p:txBody>
      </p:sp>
      <p:pic>
        <p:nvPicPr>
          <p:cNvPr id="95" name="Рисунок 9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06" y="3937915"/>
            <a:ext cx="113266" cy="112623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>
          <a:xfrm>
            <a:off x="9412644" y="456505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Инструментарий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70494" y="2213980"/>
            <a:ext cx="44747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Анализ КСМ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отчётов на предмет своевременного выявления критичных проблем, рисков, отклонений;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Приоритизация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выявленных проблем, рисков и отклонений;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Выработка действий по приоритетным проблемам и рискам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«Реестра приоритетных проблем и рисков»;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Поиск и выработка проектов решений по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оптимизации сроков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Крупного проекта через раскрутку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крит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пути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8598" y="1189710"/>
            <a:ext cx="22810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3757" marR="3081" lvl="0" indent="-246441" algn="l" defTabSz="9144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10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ГЕНЕ</a:t>
            </a:r>
            <a:r>
              <a:rPr kumimoji="0" lang="ru-RU" sz="1100" b="1" i="0" u="none" strike="noStrike" kern="1200" cap="none" spc="5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РАЛЬНЫЙ  </a:t>
            </a:r>
            <a:r>
              <a:rPr kumimoji="0" lang="ru-RU" sz="1100" b="1" i="0" u="none" strike="noStrike" kern="1200" cap="none" spc="82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ДИРЕКТОР</a:t>
            </a:r>
          </a:p>
        </p:txBody>
      </p:sp>
      <p:cxnSp>
        <p:nvCxnSpPr>
          <p:cNvPr id="119" name="Прямая со стрелкой 118"/>
          <p:cNvCxnSpPr/>
          <p:nvPr/>
        </p:nvCxnSpPr>
        <p:spPr>
          <a:xfrm>
            <a:off x="3522426" y="5232785"/>
            <a:ext cx="1" cy="261258"/>
          </a:xfrm>
          <a:prstGeom prst="straightConnector1">
            <a:avLst/>
          </a:prstGeom>
          <a:ln w="88900">
            <a:solidFill>
              <a:srgbClr val="8C271A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385086" y="1118348"/>
            <a:ext cx="4445540" cy="523220"/>
          </a:xfrm>
          <a:prstGeom prst="rect">
            <a:avLst/>
          </a:prstGeom>
          <a:solidFill>
            <a:srgbClr val="686F8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Функции Центра Оперативного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Реагирования и Прогнозирования</a:t>
            </a:r>
          </a:p>
        </p:txBody>
      </p:sp>
      <p:sp>
        <p:nvSpPr>
          <p:cNvPr id="47" name="Rectangl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3183" y="2280114"/>
            <a:ext cx="1260000" cy="635217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Rectangl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24623" y="2193537"/>
            <a:ext cx="1260000" cy="635217"/>
          </a:xfrm>
          <a:prstGeom prst="rect">
            <a:avLst/>
          </a:prstGeom>
          <a:solidFill>
            <a:srgbClr val="545A68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793183" y="1137071"/>
            <a:ext cx="3545859" cy="522449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defTabSz="913526">
              <a:spcBef>
                <a:spcPts val="600"/>
              </a:spcBef>
              <a:buClr>
                <a:schemeClr val="tx2"/>
              </a:buClr>
              <a:defRPr sz="1300" b="1">
                <a:solidFill>
                  <a:schemeClr val="bg1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0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Директор Крупного проекта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2" name="Прямая соединительная линия 51"/>
          <p:cNvCxnSpPr>
            <a:stCxn id="50" idx="2"/>
          </p:cNvCxnSpPr>
          <p:nvPr/>
        </p:nvCxnSpPr>
        <p:spPr>
          <a:xfrm>
            <a:off x="3533600" y="1659520"/>
            <a:ext cx="1958" cy="18786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634885" y="2262066"/>
            <a:ext cx="1800000" cy="429456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defTabSz="913526">
              <a:spcBef>
                <a:spcPts val="600"/>
              </a:spcBef>
              <a:buClr>
                <a:schemeClr val="tx2"/>
              </a:buClr>
              <a:defRPr sz="1300" b="1">
                <a:solidFill>
                  <a:schemeClr val="bg1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0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ЦОРП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Rectangle 4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738923" y="2102097"/>
            <a:ext cx="1260000" cy="635217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Команда проекта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1375906" y="1849991"/>
            <a:ext cx="4787" cy="2979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55" idx="0"/>
          </p:cNvCxnSpPr>
          <p:nvPr/>
        </p:nvCxnSpPr>
        <p:spPr>
          <a:xfrm flipH="1" flipV="1">
            <a:off x="3531642" y="1846745"/>
            <a:ext cx="3243" cy="415321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55" idx="1"/>
            <a:endCxn id="56" idx="3"/>
          </p:cNvCxnSpPr>
          <p:nvPr/>
        </p:nvCxnSpPr>
        <p:spPr>
          <a:xfrm flipH="1" flipV="1">
            <a:off x="1998923" y="2419706"/>
            <a:ext cx="635962" cy="57088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428887" y="4202979"/>
            <a:ext cx="2207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Аналитическая отчетность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619691" y="4454704"/>
            <a:ext cx="3825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РППР -Реестр Приоритетных Проблем и Рисков</a:t>
            </a: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676" y="3876522"/>
            <a:ext cx="328321" cy="326457"/>
          </a:xfrm>
          <a:prstGeom prst="rect">
            <a:avLst/>
          </a:prstGeom>
        </p:spPr>
      </p:pic>
      <p:sp>
        <p:nvSpPr>
          <p:cNvPr id="78" name="Rectangle 4"/>
          <p:cNvSpPr txBox="1">
            <a:spLocks/>
          </p:cNvSpPr>
          <p:nvPr>
            <p:custDataLst>
              <p:tags r:id="rId6"/>
            </p:custDataLst>
          </p:nvPr>
        </p:nvSpPr>
        <p:spPr>
          <a:xfrm flipV="1">
            <a:off x="5854617" y="3427079"/>
            <a:ext cx="1260000" cy="635217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Rectangle 4"/>
          <p:cNvSpPr txBox="1">
            <a:spLocks/>
          </p:cNvSpPr>
          <p:nvPr>
            <p:custDataLst>
              <p:tags r:id="rId7"/>
            </p:custDataLst>
          </p:nvPr>
        </p:nvSpPr>
        <p:spPr>
          <a:xfrm flipV="1">
            <a:off x="5770797" y="3340502"/>
            <a:ext cx="1260000" cy="635217"/>
          </a:xfrm>
          <a:prstGeom prst="rect">
            <a:avLst/>
          </a:prstGeom>
          <a:solidFill>
            <a:srgbClr val="545A68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Rectangle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5653948" y="3244617"/>
            <a:ext cx="1260000" cy="656172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Подрядчики</a:t>
            </a:r>
          </a:p>
        </p:txBody>
      </p:sp>
      <p:sp>
        <p:nvSpPr>
          <p:cNvPr id="81" name="ACET"/>
          <p:cNvSpPr>
            <a:spLocks noChangeArrowheads="1"/>
          </p:cNvSpPr>
          <p:nvPr/>
        </p:nvSpPr>
        <p:spPr bwMode="auto">
          <a:xfrm>
            <a:off x="897520" y="490795"/>
            <a:ext cx="9001125" cy="35355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4859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ЦОРП – инструмент управления проектом</a:t>
            </a:r>
          </a:p>
        </p:txBody>
      </p:sp>
      <p:cxnSp>
        <p:nvCxnSpPr>
          <p:cNvPr id="83" name="Прямая со стрелкой 82"/>
          <p:cNvCxnSpPr/>
          <p:nvPr/>
        </p:nvCxnSpPr>
        <p:spPr>
          <a:xfrm>
            <a:off x="3522186" y="3586039"/>
            <a:ext cx="0" cy="204246"/>
          </a:xfrm>
          <a:prstGeom prst="straightConnector1">
            <a:avLst/>
          </a:prstGeom>
          <a:ln w="82550">
            <a:solidFill>
              <a:srgbClr val="8C271A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5938757" y="1849397"/>
            <a:ext cx="5015" cy="29176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Рисунок 7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562" y="2740986"/>
            <a:ext cx="113266" cy="112623"/>
          </a:xfrm>
          <a:prstGeom prst="rect">
            <a:avLst/>
          </a:prstGeom>
        </p:spPr>
      </p:pic>
      <p:sp>
        <p:nvSpPr>
          <p:cNvPr id="73" name="Rectangle 4"/>
          <p:cNvSpPr txBox="1">
            <a:spLocks/>
          </p:cNvSpPr>
          <p:nvPr>
            <p:custDataLst>
              <p:tags r:id="rId9"/>
            </p:custDataLst>
          </p:nvPr>
        </p:nvSpPr>
        <p:spPr>
          <a:xfrm flipV="1">
            <a:off x="5463373" y="2291110"/>
            <a:ext cx="1260000" cy="635217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Rectangle 4"/>
          <p:cNvSpPr txBox="1">
            <a:spLocks/>
          </p:cNvSpPr>
          <p:nvPr>
            <p:custDataLst>
              <p:tags r:id="rId10"/>
            </p:custDataLst>
          </p:nvPr>
        </p:nvSpPr>
        <p:spPr>
          <a:xfrm flipV="1">
            <a:off x="5379553" y="2204533"/>
            <a:ext cx="1260000" cy="635217"/>
          </a:xfrm>
          <a:prstGeom prst="rect">
            <a:avLst/>
          </a:prstGeom>
          <a:solidFill>
            <a:srgbClr val="545A68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Rectangle 4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262704" y="2108648"/>
            <a:ext cx="1260000" cy="656172"/>
          </a:xfrm>
          <a:prstGeom prst="rect">
            <a:avLst/>
          </a:prstGeom>
          <a:solidFill>
            <a:srgbClr val="686F81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47537" tIns="47537" rIns="47537" bIns="4753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lvl="0" indent="0" algn="ctr" defTabSz="913526">
              <a:spcBef>
                <a:spcPts val="600"/>
              </a:spcBef>
              <a:buClr>
                <a:schemeClr val="tx2"/>
              </a:buClr>
              <a:defRPr sz="975" b="1">
                <a:solidFill>
                  <a:schemeClr val="tx2"/>
                </a:solidFill>
              </a:defRPr>
            </a:lvl1pPr>
            <a:lvl2pPr marL="197607" lvl="1" indent="-195987" defTabSz="913526">
              <a:buClr>
                <a:schemeClr val="accent4"/>
              </a:buClr>
              <a:buSzPct val="125000"/>
              <a:buFont typeface="Arial" charset="0"/>
              <a:buChar char="▪"/>
              <a:defRPr sz="1600"/>
            </a:lvl2pPr>
            <a:lvl3pPr marL="466481" lvl="2" indent="-267255" defTabSz="913526">
              <a:buClr>
                <a:schemeClr val="accent4"/>
              </a:buClr>
              <a:buSzPct val="120000"/>
              <a:buFont typeface="Arial" charset="0"/>
              <a:buChar char="–"/>
              <a:defRPr sz="1600"/>
            </a:lvl3pPr>
            <a:lvl4pPr marL="626835" lvl="3" indent="-158733" defTabSz="913526">
              <a:buClr>
                <a:schemeClr val="accent4"/>
              </a:buClr>
              <a:buSzPct val="120000"/>
              <a:buFont typeface="Arial" charset="0"/>
              <a:buChar char="▫"/>
              <a:defRPr sz="1600"/>
            </a:lvl4pPr>
            <a:lvl5pPr marL="765029" lvl="4" indent="-132818" defTabSz="913526">
              <a:buClr>
                <a:schemeClr val="accent4"/>
              </a:buClr>
              <a:buSzPct val="89000"/>
              <a:buFont typeface="Arial" charset="0"/>
              <a:buChar char="-"/>
              <a:defRPr sz="160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32"/>
            </a:lvl9pPr>
          </a:lstStyle>
          <a:p>
            <a:pPr marL="0" marR="0" lvl="1" indent="0" algn="ctr" defTabSz="913526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ct val="125000"/>
              <a:buFont typeface="Arial" charset="0"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Функциональные  подразделения (МТО, </a:t>
            </a: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капстрой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логистика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58971" y="1843205"/>
            <a:ext cx="4593167" cy="8787"/>
          </a:xfrm>
          <a:prstGeom prst="line">
            <a:avLst/>
          </a:prstGeom>
          <a:ln w="3810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83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939" y="2513657"/>
            <a:ext cx="7705059" cy="43443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" y="2519916"/>
            <a:ext cx="6624083" cy="4338084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74713" y="482628"/>
            <a:ext cx="75200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КЕЙС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3562" y="3807770"/>
            <a:ext cx="5369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СОКРАЩЕНИЕ СРОКОВ КРУПНОГО ПРОЕКТА «РАЗРАБОТКА 2й ОЧЕРЕДИ ЦЕНТРАЛЬНОГО НЕФТЯНОГО БЛОКА</a:t>
            </a:r>
          </a:p>
          <a:p>
            <a:r>
              <a:rPr lang="ru-RU" sz="2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 КУРГУНСКОГО ЛИЦЕНЗИОННОГО УЧАСТКА  СРЕДНЕБОТУОБИНСКОГО НГКМ»</a:t>
            </a:r>
          </a:p>
        </p:txBody>
      </p:sp>
      <p:pic>
        <p:nvPicPr>
          <p:cNvPr id="8" name="Picture 2" descr="новый фон 2"/>
          <p:cNvPicPr>
            <a:picLocks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36" t="2290" r="3108" b="88850"/>
          <a:stretch>
            <a:fillRect/>
          </a:stretch>
        </p:blipFill>
        <p:spPr bwMode="auto">
          <a:xfrm>
            <a:off x="10728616" y="800100"/>
            <a:ext cx="617764" cy="93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195670" y="1787279"/>
            <a:ext cx="168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РОСНЕФТЬ</a:t>
            </a:r>
            <a:endParaRPr lang="en-US" sz="1200" b="1" spc="-5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2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ООО </a:t>
            </a:r>
            <a:r>
              <a:rPr lang="ru-RU" sz="12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1200" spc="-1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Таас-Юрях</a:t>
            </a:r>
            <a:r>
              <a:rPr lang="ru-RU" sz="1200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spc="-1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Нефтегазодобыча</a:t>
            </a:r>
            <a:r>
              <a:rPr lang="ru-RU" sz="12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30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1428650"/>
            <a:ext cx="4060506" cy="2793258"/>
          </a:xfrm>
          <a:custGeom>
            <a:avLst/>
            <a:gdLst/>
            <a:ahLst/>
            <a:cxnLst/>
            <a:rect l="l" t="t" r="r" b="b"/>
            <a:pathLst>
              <a:path w="6696075" h="4606290">
                <a:moveTo>
                  <a:pt x="0" y="4605702"/>
                </a:moveTo>
                <a:lnTo>
                  <a:pt x="6695942" y="4605702"/>
                </a:lnTo>
                <a:lnTo>
                  <a:pt x="6695942" y="0"/>
                </a:lnTo>
                <a:lnTo>
                  <a:pt x="0" y="0"/>
                </a:lnTo>
                <a:lnTo>
                  <a:pt x="0" y="4605702"/>
                </a:lnTo>
                <a:close/>
              </a:path>
            </a:pathLst>
          </a:custGeom>
          <a:solidFill>
            <a:srgbClr val="686F8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/>
          <p:nvPr/>
        </p:nvSpPr>
        <p:spPr>
          <a:xfrm>
            <a:off x="8131033" y="1428650"/>
            <a:ext cx="4060890" cy="2793258"/>
          </a:xfrm>
          <a:custGeom>
            <a:avLst/>
            <a:gdLst/>
            <a:ahLst/>
            <a:cxnLst/>
            <a:rect l="l" t="t" r="r" b="b"/>
            <a:pathLst>
              <a:path w="6696709" h="4606290">
                <a:moveTo>
                  <a:pt x="0" y="4605702"/>
                </a:moveTo>
                <a:lnTo>
                  <a:pt x="6696131" y="4605702"/>
                </a:lnTo>
                <a:lnTo>
                  <a:pt x="6696131" y="0"/>
                </a:lnTo>
                <a:lnTo>
                  <a:pt x="0" y="0"/>
                </a:lnTo>
                <a:lnTo>
                  <a:pt x="0" y="4605702"/>
                </a:lnTo>
                <a:close/>
              </a:path>
            </a:pathLst>
          </a:custGeom>
          <a:solidFill>
            <a:srgbClr val="686F8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"/>
          <p:cNvSpPr/>
          <p:nvPr/>
        </p:nvSpPr>
        <p:spPr>
          <a:xfrm>
            <a:off x="4025901" y="3981568"/>
            <a:ext cx="4098924" cy="2876432"/>
          </a:xfrm>
          <a:custGeom>
            <a:avLst/>
            <a:gdLst/>
            <a:ahLst/>
            <a:cxnLst/>
            <a:rect l="l" t="t" r="r" b="b"/>
            <a:pathLst>
              <a:path w="6701790" h="4743450">
                <a:moveTo>
                  <a:pt x="0" y="4743311"/>
                </a:moveTo>
                <a:lnTo>
                  <a:pt x="6701188" y="4743311"/>
                </a:lnTo>
                <a:lnTo>
                  <a:pt x="6701188" y="0"/>
                </a:lnTo>
                <a:lnTo>
                  <a:pt x="0" y="0"/>
                </a:lnTo>
                <a:lnTo>
                  <a:pt x="0" y="4743311"/>
                </a:lnTo>
                <a:close/>
              </a:path>
            </a:pathLst>
          </a:custGeom>
          <a:solidFill>
            <a:srgbClr val="686F8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45"/>
          <p:cNvSpPr/>
          <p:nvPr/>
        </p:nvSpPr>
        <p:spPr>
          <a:xfrm>
            <a:off x="0" y="3108944"/>
            <a:ext cx="4060425" cy="3749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46"/>
          <p:cNvSpPr/>
          <p:nvPr/>
        </p:nvSpPr>
        <p:spPr>
          <a:xfrm>
            <a:off x="8128394" y="3123458"/>
            <a:ext cx="4063606" cy="3749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47"/>
          <p:cNvSpPr txBox="1"/>
          <p:nvPr/>
        </p:nvSpPr>
        <p:spPr>
          <a:xfrm>
            <a:off x="441312" y="1957327"/>
            <a:ext cx="3169105" cy="62294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R="3081" algn="ctr"/>
            <a:r>
              <a:rPr sz="2000" b="1" spc="24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 </a:t>
            </a:r>
            <a:r>
              <a:rPr sz="2000" b="1" spc="42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аффилирован</a:t>
            </a:r>
            <a:r>
              <a:rPr sz="2000" b="1" spc="4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endParaRPr lang="ru-RU" sz="2000" b="1" spc="42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R="3081" algn="ctr"/>
            <a:r>
              <a:rPr sz="2000" b="1" spc="45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sz="2000" b="1" spc="12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подрядчиком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object 48"/>
          <p:cNvSpPr txBox="1"/>
          <p:nvPr/>
        </p:nvSpPr>
        <p:spPr>
          <a:xfrm>
            <a:off x="8674923" y="1664216"/>
            <a:ext cx="2888369" cy="93071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R="3081" algn="ctr"/>
            <a:r>
              <a:rPr sz="2000" b="1" spc="24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Отвечает</a:t>
            </a:r>
            <a:r>
              <a:rPr sz="2000" b="1" spc="24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45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</a:t>
            </a:r>
            <a:r>
              <a:rPr lang="ru-RU" sz="2000" b="1" spc="45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27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достижения</a:t>
            </a:r>
            <a:endParaRPr lang="ru-RU" sz="2000" b="1" spc="27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R="3081" algn="ctr"/>
            <a:r>
              <a:rPr sz="2000" b="1" spc="36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результата</a:t>
            </a:r>
            <a:r>
              <a:rPr lang="ru-RU" sz="2000" b="1" spc="13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30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проекта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object 49"/>
          <p:cNvSpPr txBox="1"/>
          <p:nvPr/>
        </p:nvSpPr>
        <p:spPr>
          <a:xfrm>
            <a:off x="4414887" y="4939421"/>
            <a:ext cx="3355731" cy="123849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R="3081" algn="ctr"/>
            <a:r>
              <a:rPr sz="2000" b="1" spc="18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Планирует, </a:t>
            </a:r>
            <a:r>
              <a:rPr sz="2000" b="1" spc="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контролирует,  </a:t>
            </a:r>
            <a:r>
              <a:rPr sz="2000" b="1" spc="12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координирует</a:t>
            </a:r>
            <a:r>
              <a:rPr sz="2000" b="1" spc="1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24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исполнение</a:t>
            </a:r>
            <a:r>
              <a:rPr lang="ru-RU" sz="2000" b="1" spc="24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12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</a:t>
            </a:r>
            <a:r>
              <a:rPr sz="2000" b="1" spc="127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21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подрядчика</a:t>
            </a:r>
            <a:r>
              <a:rPr lang="ru-RU" sz="2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-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sz="2000" b="1" spc="13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3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клиента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object 50"/>
          <p:cNvSpPr/>
          <p:nvPr/>
        </p:nvSpPr>
        <p:spPr>
          <a:xfrm>
            <a:off x="4051300" y="1428649"/>
            <a:ext cx="4082907" cy="2830687"/>
          </a:xfrm>
          <a:prstGeom prst="rect">
            <a:avLst/>
          </a:prstGeom>
          <a:blipFill>
            <a:blip r:embed="rId4" cstate="print"/>
            <a:srcRect/>
            <a:stretch>
              <a:fillRect l="-622"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TextBox 11"/>
          <p:cNvSpPr txBox="1"/>
          <p:nvPr/>
        </p:nvSpPr>
        <p:spPr>
          <a:xfrm>
            <a:off x="786004" y="445215"/>
            <a:ext cx="11292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PMC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Project Management Contractor</a:t>
            </a:r>
          </a:p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200" dirty="0">
              <a:solidFill>
                <a:srgbClr val="8C27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72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/>
        </p:nvSpPr>
        <p:spPr>
          <a:xfrm>
            <a:off x="427" y="4068592"/>
            <a:ext cx="4183265" cy="2789408"/>
          </a:xfrm>
          <a:custGeom>
            <a:avLst/>
            <a:gdLst/>
            <a:ahLst/>
            <a:cxnLst/>
            <a:rect l="l" t="t" r="r" b="b"/>
            <a:pathLst>
              <a:path w="6692265" h="4599940">
                <a:moveTo>
                  <a:pt x="0" y="4599336"/>
                </a:moveTo>
                <a:lnTo>
                  <a:pt x="6692162" y="4599336"/>
                </a:lnTo>
                <a:lnTo>
                  <a:pt x="6692162" y="0"/>
                </a:lnTo>
                <a:lnTo>
                  <a:pt x="0" y="0"/>
                </a:lnTo>
                <a:lnTo>
                  <a:pt x="0" y="4599336"/>
                </a:lnTo>
                <a:close/>
              </a:path>
            </a:pathLst>
          </a:custGeom>
          <a:solidFill>
            <a:srgbClr val="686F8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3"/>
          <p:cNvSpPr/>
          <p:nvPr/>
        </p:nvSpPr>
        <p:spPr>
          <a:xfrm>
            <a:off x="7951846" y="4074368"/>
            <a:ext cx="4240095" cy="2783632"/>
          </a:xfrm>
          <a:custGeom>
            <a:avLst/>
            <a:gdLst/>
            <a:ahLst/>
            <a:cxnLst/>
            <a:rect l="l" t="t" r="r" b="b"/>
            <a:pathLst>
              <a:path w="6700519" h="4590415">
                <a:moveTo>
                  <a:pt x="0" y="4590268"/>
                </a:moveTo>
                <a:lnTo>
                  <a:pt x="6699900" y="4590268"/>
                </a:lnTo>
                <a:lnTo>
                  <a:pt x="6699900" y="0"/>
                </a:lnTo>
                <a:lnTo>
                  <a:pt x="0" y="0"/>
                </a:lnTo>
                <a:lnTo>
                  <a:pt x="0" y="4590268"/>
                </a:lnTo>
                <a:close/>
              </a:path>
            </a:pathLst>
          </a:custGeom>
          <a:solidFill>
            <a:srgbClr val="686F8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5"/>
          <p:cNvSpPr/>
          <p:nvPr/>
        </p:nvSpPr>
        <p:spPr>
          <a:xfrm>
            <a:off x="4058561" y="1428766"/>
            <a:ext cx="4063971" cy="3029050"/>
          </a:xfrm>
          <a:custGeom>
            <a:avLst/>
            <a:gdLst/>
            <a:ahLst/>
            <a:cxnLst/>
            <a:rect l="l" t="t" r="r" b="b"/>
            <a:pathLst>
              <a:path w="6701790" h="4743450">
                <a:moveTo>
                  <a:pt x="0" y="4743311"/>
                </a:moveTo>
                <a:lnTo>
                  <a:pt x="6701188" y="4743311"/>
                </a:lnTo>
                <a:lnTo>
                  <a:pt x="6701188" y="0"/>
                </a:lnTo>
                <a:lnTo>
                  <a:pt x="0" y="0"/>
                </a:lnTo>
                <a:lnTo>
                  <a:pt x="0" y="4743311"/>
                </a:lnTo>
                <a:close/>
              </a:path>
            </a:pathLst>
          </a:custGeom>
          <a:solidFill>
            <a:srgbClr val="686F8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45"/>
          <p:cNvSpPr txBox="1"/>
          <p:nvPr/>
        </p:nvSpPr>
        <p:spPr>
          <a:xfrm>
            <a:off x="191042" y="4683368"/>
            <a:ext cx="3693913" cy="172580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algn="ctr">
              <a:lnSpc>
                <a:spcPct val="110000"/>
              </a:lnSpc>
              <a:spcBef>
                <a:spcPts val="58"/>
              </a:spcBef>
            </a:pPr>
            <a:r>
              <a:rPr sz="2000" b="1" spc="3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Решает </a:t>
            </a:r>
            <a:r>
              <a:rPr sz="2000" b="1" spc="-9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проблемы</a:t>
            </a:r>
            <a:r>
              <a:rPr sz="2000" b="1" spc="-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spc="-9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 algn="ctr">
              <a:lnSpc>
                <a:spcPct val="110000"/>
              </a:lnSpc>
              <a:spcBef>
                <a:spcPts val="58"/>
              </a:spcBef>
            </a:pPr>
            <a:r>
              <a:rPr sz="2000" b="1" spc="39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нехватки</a:t>
            </a:r>
            <a:r>
              <a:rPr sz="2000" b="1" spc="3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15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кадров</a:t>
            </a:r>
            <a:r>
              <a:rPr sz="2000" b="1" spc="15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b="1" spc="15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 algn="ctr">
              <a:lnSpc>
                <a:spcPct val="110000"/>
              </a:lnSpc>
              <a:spcBef>
                <a:spcPts val="58"/>
              </a:spcBef>
            </a:pPr>
            <a:r>
              <a:rPr sz="2000" b="1" spc="-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sz="2000" b="1" spc="243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21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недостаточной</a:t>
            </a:r>
            <a:r>
              <a:rPr lang="ru-RU" sz="2000" b="1" spc="2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33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профессиональной</a:t>
            </a:r>
            <a:r>
              <a:rPr sz="2000" b="1" spc="33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sz="2000" b="1" spc="4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квалификации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object 46"/>
          <p:cNvSpPr txBox="1"/>
          <p:nvPr/>
        </p:nvSpPr>
        <p:spPr>
          <a:xfrm>
            <a:off x="8360229" y="4939030"/>
            <a:ext cx="3649349" cy="1360534"/>
          </a:xfrm>
          <a:prstGeom prst="rect">
            <a:avLst/>
          </a:prstGeom>
        </p:spPr>
        <p:txBody>
          <a:bodyPr vert="horz" wrap="square" lIns="0" tIns="39276" rIns="0" bIns="0" rtlCol="0">
            <a:spAutoFit/>
          </a:bodyPr>
          <a:lstStyle/>
          <a:p>
            <a:pPr marL="7701" algn="ctr">
              <a:spcBef>
                <a:spcPts val="309"/>
              </a:spcBef>
            </a:pPr>
            <a:r>
              <a:rPr sz="2000" b="1" spc="5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Управляет</a:t>
            </a:r>
            <a:r>
              <a:rPr sz="2000" b="1" spc="13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1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проектом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algn="ctr">
              <a:spcBef>
                <a:spcPts val="251"/>
              </a:spcBef>
            </a:pPr>
            <a:r>
              <a:rPr sz="2000" b="1" spc="18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sz="2000" b="1" spc="27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рамках</a:t>
            </a:r>
            <a:r>
              <a:rPr sz="2000" b="1" spc="243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полномочий,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algn="ctr">
              <a:spcBef>
                <a:spcPts val="248"/>
              </a:spcBef>
            </a:pPr>
            <a:r>
              <a:rPr sz="2000" b="1" spc="21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делегированных</a:t>
            </a:r>
            <a:r>
              <a:rPr sz="2000" b="1" spc="2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spc="21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algn="ctr">
              <a:spcBef>
                <a:spcPts val="248"/>
              </a:spcBef>
            </a:pPr>
            <a:r>
              <a:rPr sz="2000" b="1" spc="6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</a:t>
            </a:r>
            <a:r>
              <a:rPr sz="2000" b="1" spc="21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3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клиента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object 47"/>
          <p:cNvSpPr txBox="1"/>
          <p:nvPr/>
        </p:nvSpPr>
        <p:spPr>
          <a:xfrm>
            <a:off x="4490486" y="1777776"/>
            <a:ext cx="3164952" cy="1363099"/>
          </a:xfrm>
          <a:prstGeom prst="rect">
            <a:avLst/>
          </a:prstGeom>
        </p:spPr>
        <p:txBody>
          <a:bodyPr vert="horz" wrap="square" lIns="0" tIns="39276" rIns="0" bIns="0" rtlCol="0">
            <a:spAutoFit/>
          </a:bodyPr>
          <a:lstStyle/>
          <a:p>
            <a:pPr marL="7701" algn="ctr">
              <a:spcBef>
                <a:spcPts val="309"/>
              </a:spcBef>
            </a:pPr>
            <a:r>
              <a:rPr sz="2000" b="1" spc="39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Предоставляет</a:t>
            </a:r>
            <a:r>
              <a:rPr lang="ru-RU" sz="2000" b="1" spc="127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42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клиенту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 algn="ctr">
              <a:lnSpc>
                <a:spcPct val="110000"/>
              </a:lnSpc>
            </a:pPr>
            <a:r>
              <a:rPr sz="2000" b="1" spc="3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профессиональный </a:t>
            </a:r>
            <a:r>
              <a:rPr sz="2000" b="1" spc="49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сервис</a:t>
            </a:r>
            <a:r>
              <a:rPr sz="2000" b="1" spc="4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-6" dirty="0" err="1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</a:t>
            </a:r>
            <a:r>
              <a:rPr sz="2000" b="1" spc="-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24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управлению</a:t>
            </a:r>
            <a:r>
              <a:rPr sz="2000" b="1" spc="25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18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проектом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bject 48"/>
          <p:cNvSpPr/>
          <p:nvPr/>
        </p:nvSpPr>
        <p:spPr>
          <a:xfrm>
            <a:off x="428" y="1428650"/>
            <a:ext cx="4057365" cy="2876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0" name="object 49"/>
          <p:cNvSpPr/>
          <p:nvPr/>
        </p:nvSpPr>
        <p:spPr>
          <a:xfrm>
            <a:off x="8115927" y="1428650"/>
            <a:ext cx="4075646" cy="2951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1" name="object 50"/>
          <p:cNvSpPr/>
          <p:nvPr/>
        </p:nvSpPr>
        <p:spPr>
          <a:xfrm>
            <a:off x="4067318" y="3708400"/>
            <a:ext cx="4057365" cy="3149600"/>
          </a:xfrm>
          <a:prstGeom prst="rect">
            <a:avLst/>
          </a:prstGeom>
          <a:blipFill>
            <a:blip r:embed="rId4" cstate="print"/>
            <a:srcRect/>
            <a:stretch>
              <a:fillRect t="-1655" b="-2819"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TextBox 21"/>
          <p:cNvSpPr txBox="1"/>
          <p:nvPr/>
        </p:nvSpPr>
        <p:spPr>
          <a:xfrm>
            <a:off x="786004" y="445215"/>
            <a:ext cx="11292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PMC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Project Management Contractor</a:t>
            </a:r>
          </a:p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200" dirty="0">
              <a:solidFill>
                <a:srgbClr val="8C27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4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2"/>
          <p:cNvSpPr/>
          <p:nvPr/>
        </p:nvSpPr>
        <p:spPr>
          <a:xfrm flipV="1">
            <a:off x="305174" y="1900342"/>
            <a:ext cx="11575676" cy="45719"/>
          </a:xfrm>
          <a:custGeom>
            <a:avLst/>
            <a:gdLst/>
            <a:ahLst/>
            <a:cxnLst/>
            <a:rect l="l" t="t" r="r" b="b"/>
            <a:pathLst>
              <a:path w="17591405">
                <a:moveTo>
                  <a:pt x="0" y="0"/>
                </a:moveTo>
                <a:lnTo>
                  <a:pt x="17591087" y="0"/>
                </a:lnTo>
              </a:path>
            </a:pathLst>
          </a:custGeom>
          <a:ln w="20941">
            <a:solidFill>
              <a:srgbClr val="6D777E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4" name="object 43"/>
          <p:cNvSpPr txBox="1"/>
          <p:nvPr/>
        </p:nvSpPr>
        <p:spPr>
          <a:xfrm>
            <a:off x="1689122" y="1549070"/>
            <a:ext cx="2360370" cy="391873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sz="2486" b="1" dirty="0">
                <a:solidFill>
                  <a:srgbClr val="92D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01.09</a:t>
            </a:r>
            <a:r>
              <a:rPr lang="ru-RU" sz="2486" b="1" dirty="0">
                <a:solidFill>
                  <a:srgbClr val="92D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.2017</a:t>
            </a:r>
            <a:endParaRPr sz="2486" b="1" dirty="0">
              <a:solidFill>
                <a:srgbClr val="92D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180016" y="1656095"/>
            <a:ext cx="4457789" cy="602241"/>
            <a:chOff x="3701048" y="2449447"/>
            <a:chExt cx="4457789" cy="602241"/>
          </a:xfrm>
        </p:grpSpPr>
        <p:sp>
          <p:nvSpPr>
            <p:cNvPr id="5" name="object 44"/>
            <p:cNvSpPr/>
            <p:nvPr/>
          </p:nvSpPr>
          <p:spPr>
            <a:xfrm>
              <a:off x="3701048" y="2449447"/>
              <a:ext cx="4457789" cy="602241"/>
            </a:xfrm>
            <a:custGeom>
              <a:avLst/>
              <a:gdLst/>
              <a:ahLst/>
              <a:cxnLst/>
              <a:rect l="l" t="t" r="r" b="b"/>
              <a:pathLst>
                <a:path w="6754495" h="993139">
                  <a:moveTo>
                    <a:pt x="6489729" y="0"/>
                  </a:moveTo>
                  <a:lnTo>
                    <a:pt x="264703" y="0"/>
                  </a:lnTo>
                  <a:lnTo>
                    <a:pt x="217122" y="4265"/>
                  </a:lnTo>
                  <a:lnTo>
                    <a:pt x="172339" y="16561"/>
                  </a:lnTo>
                  <a:lnTo>
                    <a:pt x="131101" y="36142"/>
                  </a:lnTo>
                  <a:lnTo>
                    <a:pt x="94157" y="62258"/>
                  </a:lnTo>
                  <a:lnTo>
                    <a:pt x="62254" y="94163"/>
                  </a:lnTo>
                  <a:lnTo>
                    <a:pt x="36139" y="131109"/>
                  </a:lnTo>
                  <a:lnTo>
                    <a:pt x="16560" y="172348"/>
                  </a:lnTo>
                  <a:lnTo>
                    <a:pt x="4264" y="217132"/>
                  </a:lnTo>
                  <a:lnTo>
                    <a:pt x="0" y="264714"/>
                  </a:lnTo>
                  <a:lnTo>
                    <a:pt x="0" y="728051"/>
                  </a:lnTo>
                  <a:lnTo>
                    <a:pt x="4264" y="775632"/>
                  </a:lnTo>
                  <a:lnTo>
                    <a:pt x="16560" y="820415"/>
                  </a:lnTo>
                  <a:lnTo>
                    <a:pt x="36139" y="861653"/>
                  </a:lnTo>
                  <a:lnTo>
                    <a:pt x="62254" y="898597"/>
                  </a:lnTo>
                  <a:lnTo>
                    <a:pt x="94157" y="930500"/>
                  </a:lnTo>
                  <a:lnTo>
                    <a:pt x="131101" y="956615"/>
                  </a:lnTo>
                  <a:lnTo>
                    <a:pt x="172339" y="976194"/>
                  </a:lnTo>
                  <a:lnTo>
                    <a:pt x="217122" y="988490"/>
                  </a:lnTo>
                  <a:lnTo>
                    <a:pt x="264703" y="992755"/>
                  </a:lnTo>
                  <a:lnTo>
                    <a:pt x="6489729" y="992755"/>
                  </a:lnTo>
                  <a:lnTo>
                    <a:pt x="6537311" y="988490"/>
                  </a:lnTo>
                  <a:lnTo>
                    <a:pt x="6582095" y="976194"/>
                  </a:lnTo>
                  <a:lnTo>
                    <a:pt x="6623334" y="956615"/>
                  </a:lnTo>
                  <a:lnTo>
                    <a:pt x="6660279" y="930500"/>
                  </a:lnTo>
                  <a:lnTo>
                    <a:pt x="6692184" y="898597"/>
                  </a:lnTo>
                  <a:lnTo>
                    <a:pt x="6718301" y="861653"/>
                  </a:lnTo>
                  <a:lnTo>
                    <a:pt x="6737881" y="820415"/>
                  </a:lnTo>
                  <a:lnTo>
                    <a:pt x="6750178" y="775632"/>
                  </a:lnTo>
                  <a:lnTo>
                    <a:pt x="6754443" y="728051"/>
                  </a:lnTo>
                  <a:lnTo>
                    <a:pt x="6754443" y="264714"/>
                  </a:lnTo>
                  <a:lnTo>
                    <a:pt x="6750178" y="217132"/>
                  </a:lnTo>
                  <a:lnTo>
                    <a:pt x="6737881" y="172348"/>
                  </a:lnTo>
                  <a:lnTo>
                    <a:pt x="6718301" y="131109"/>
                  </a:lnTo>
                  <a:lnTo>
                    <a:pt x="6692184" y="94163"/>
                  </a:lnTo>
                  <a:lnTo>
                    <a:pt x="6660279" y="62258"/>
                  </a:lnTo>
                  <a:lnTo>
                    <a:pt x="6623334" y="36142"/>
                  </a:lnTo>
                  <a:lnTo>
                    <a:pt x="6582095" y="16561"/>
                  </a:lnTo>
                  <a:lnTo>
                    <a:pt x="6537311" y="4265"/>
                  </a:lnTo>
                  <a:lnTo>
                    <a:pt x="6489729" y="0"/>
                  </a:lnTo>
                  <a:close/>
                </a:path>
              </a:pathLst>
            </a:custGeom>
            <a:solidFill>
              <a:srgbClr val="8C271A"/>
            </a:solidFill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  <p:sp>
          <p:nvSpPr>
            <p:cNvPr id="6" name="object 45"/>
            <p:cNvSpPr txBox="1"/>
            <p:nvPr/>
          </p:nvSpPr>
          <p:spPr>
            <a:xfrm>
              <a:off x="3897146" y="2608374"/>
              <a:ext cx="4094621" cy="284386"/>
            </a:xfrm>
            <a:prstGeom prst="rect">
              <a:avLst/>
            </a:prstGeom>
          </p:spPr>
          <p:txBody>
            <a:bodyPr vert="horz" wrap="square" lIns="0" tIns="7316" rIns="0" bIns="0" rtlCol="0">
              <a:spAutoFit/>
            </a:bodyPr>
            <a:lstStyle/>
            <a:p>
              <a:pPr marL="7701" algn="ctr">
                <a:spcBef>
                  <a:spcPts val="58"/>
                </a:spcBef>
              </a:pPr>
              <a:r>
                <a:rPr b="1" spc="127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 </a:t>
              </a:r>
              <a:r>
                <a:rPr b="1" spc="42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ОТСТАВАНИЯ </a:t>
              </a:r>
              <a:r>
                <a:rPr b="1" spc="-36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&gt;200</a:t>
              </a:r>
              <a:r>
                <a:rPr b="1" spc="206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b="1" spc="91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ДНЕЙ</a:t>
              </a:r>
              <a:endParaRPr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" name="object 46"/>
          <p:cNvSpPr/>
          <p:nvPr/>
        </p:nvSpPr>
        <p:spPr>
          <a:xfrm>
            <a:off x="1144822" y="1359178"/>
            <a:ext cx="0" cy="1289196"/>
          </a:xfrm>
          <a:custGeom>
            <a:avLst/>
            <a:gdLst/>
            <a:ahLst/>
            <a:cxnLst/>
            <a:rect l="l" t="t" r="r" b="b"/>
            <a:pathLst>
              <a:path h="2125979">
                <a:moveTo>
                  <a:pt x="0" y="0"/>
                </a:moveTo>
                <a:lnTo>
                  <a:pt x="0" y="2125600"/>
                </a:lnTo>
              </a:path>
            </a:pathLst>
          </a:custGeom>
          <a:ln w="20941">
            <a:solidFill>
              <a:srgbClr val="6D777E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8" name="object 47"/>
          <p:cNvSpPr/>
          <p:nvPr/>
        </p:nvSpPr>
        <p:spPr>
          <a:xfrm>
            <a:off x="705056" y="1525989"/>
            <a:ext cx="879873" cy="879873"/>
          </a:xfrm>
          <a:custGeom>
            <a:avLst/>
            <a:gdLst/>
            <a:ahLst/>
            <a:cxnLst/>
            <a:rect l="l" t="t" r="r" b="b"/>
            <a:pathLst>
              <a:path w="1450975" h="1450975">
                <a:moveTo>
                  <a:pt x="0" y="725203"/>
                </a:moveTo>
                <a:lnTo>
                  <a:pt x="1542" y="677521"/>
                </a:lnTo>
                <a:lnTo>
                  <a:pt x="6106" y="630663"/>
                </a:lnTo>
                <a:lnTo>
                  <a:pt x="13596" y="584724"/>
                </a:lnTo>
                <a:lnTo>
                  <a:pt x="23916" y="539799"/>
                </a:lnTo>
                <a:lnTo>
                  <a:pt x="36971" y="495985"/>
                </a:lnTo>
                <a:lnTo>
                  <a:pt x="52664" y="453376"/>
                </a:lnTo>
                <a:lnTo>
                  <a:pt x="70902" y="412069"/>
                </a:lnTo>
                <a:lnTo>
                  <a:pt x="91588" y="372158"/>
                </a:lnTo>
                <a:lnTo>
                  <a:pt x="114626" y="333740"/>
                </a:lnTo>
                <a:lnTo>
                  <a:pt x="139921" y="296910"/>
                </a:lnTo>
                <a:lnTo>
                  <a:pt x="167377" y="261764"/>
                </a:lnTo>
                <a:lnTo>
                  <a:pt x="196899" y="228396"/>
                </a:lnTo>
                <a:lnTo>
                  <a:pt x="228392" y="196903"/>
                </a:lnTo>
                <a:lnTo>
                  <a:pt x="261759" y="167381"/>
                </a:lnTo>
                <a:lnTo>
                  <a:pt x="296906" y="139924"/>
                </a:lnTo>
                <a:lnTo>
                  <a:pt x="333736" y="114628"/>
                </a:lnTo>
                <a:lnTo>
                  <a:pt x="372154" y="91590"/>
                </a:lnTo>
                <a:lnTo>
                  <a:pt x="412064" y="70904"/>
                </a:lnTo>
                <a:lnTo>
                  <a:pt x="453372" y="52666"/>
                </a:lnTo>
                <a:lnTo>
                  <a:pt x="495981" y="36972"/>
                </a:lnTo>
                <a:lnTo>
                  <a:pt x="539796" y="23916"/>
                </a:lnTo>
                <a:lnTo>
                  <a:pt x="584721" y="13596"/>
                </a:lnTo>
                <a:lnTo>
                  <a:pt x="630661" y="6106"/>
                </a:lnTo>
                <a:lnTo>
                  <a:pt x="677520" y="1542"/>
                </a:lnTo>
                <a:lnTo>
                  <a:pt x="725203" y="0"/>
                </a:lnTo>
                <a:lnTo>
                  <a:pt x="772885" y="1542"/>
                </a:lnTo>
                <a:lnTo>
                  <a:pt x="819744" y="6106"/>
                </a:lnTo>
                <a:lnTo>
                  <a:pt x="865685" y="13596"/>
                </a:lnTo>
                <a:lnTo>
                  <a:pt x="910610" y="23916"/>
                </a:lnTo>
                <a:lnTo>
                  <a:pt x="954425" y="36972"/>
                </a:lnTo>
                <a:lnTo>
                  <a:pt x="997035" y="52666"/>
                </a:lnTo>
                <a:lnTo>
                  <a:pt x="1038343" y="70904"/>
                </a:lnTo>
                <a:lnTo>
                  <a:pt x="1078254" y="91590"/>
                </a:lnTo>
                <a:lnTo>
                  <a:pt x="1116672" y="114628"/>
                </a:lnTo>
                <a:lnTo>
                  <a:pt x="1153503" y="139924"/>
                </a:lnTo>
                <a:lnTo>
                  <a:pt x="1188650" y="167381"/>
                </a:lnTo>
                <a:lnTo>
                  <a:pt x="1222018" y="196903"/>
                </a:lnTo>
                <a:lnTo>
                  <a:pt x="1253511" y="228396"/>
                </a:lnTo>
                <a:lnTo>
                  <a:pt x="1283034" y="261764"/>
                </a:lnTo>
                <a:lnTo>
                  <a:pt x="1310491" y="296910"/>
                </a:lnTo>
                <a:lnTo>
                  <a:pt x="1335787" y="333740"/>
                </a:lnTo>
                <a:lnTo>
                  <a:pt x="1358825" y="372158"/>
                </a:lnTo>
                <a:lnTo>
                  <a:pt x="1379512" y="412069"/>
                </a:lnTo>
                <a:lnTo>
                  <a:pt x="1397750" y="453376"/>
                </a:lnTo>
                <a:lnTo>
                  <a:pt x="1413444" y="495985"/>
                </a:lnTo>
                <a:lnTo>
                  <a:pt x="1426499" y="539799"/>
                </a:lnTo>
                <a:lnTo>
                  <a:pt x="1436819" y="584724"/>
                </a:lnTo>
                <a:lnTo>
                  <a:pt x="1444309" y="630663"/>
                </a:lnTo>
                <a:lnTo>
                  <a:pt x="1448873" y="677521"/>
                </a:lnTo>
                <a:lnTo>
                  <a:pt x="1450416" y="725203"/>
                </a:lnTo>
                <a:lnTo>
                  <a:pt x="1448873" y="772885"/>
                </a:lnTo>
                <a:lnTo>
                  <a:pt x="1444309" y="819744"/>
                </a:lnTo>
                <a:lnTo>
                  <a:pt x="1436819" y="865685"/>
                </a:lnTo>
                <a:lnTo>
                  <a:pt x="1426499" y="910610"/>
                </a:lnTo>
                <a:lnTo>
                  <a:pt x="1413444" y="954425"/>
                </a:lnTo>
                <a:lnTo>
                  <a:pt x="1397750" y="997035"/>
                </a:lnTo>
                <a:lnTo>
                  <a:pt x="1379512" y="1038343"/>
                </a:lnTo>
                <a:lnTo>
                  <a:pt x="1358825" y="1078254"/>
                </a:lnTo>
                <a:lnTo>
                  <a:pt x="1335787" y="1116672"/>
                </a:lnTo>
                <a:lnTo>
                  <a:pt x="1310491" y="1153503"/>
                </a:lnTo>
                <a:lnTo>
                  <a:pt x="1283034" y="1188650"/>
                </a:lnTo>
                <a:lnTo>
                  <a:pt x="1253511" y="1222018"/>
                </a:lnTo>
                <a:lnTo>
                  <a:pt x="1222018" y="1253511"/>
                </a:lnTo>
                <a:lnTo>
                  <a:pt x="1188650" y="1283034"/>
                </a:lnTo>
                <a:lnTo>
                  <a:pt x="1153503" y="1310491"/>
                </a:lnTo>
                <a:lnTo>
                  <a:pt x="1116672" y="1335787"/>
                </a:lnTo>
                <a:lnTo>
                  <a:pt x="1078254" y="1358825"/>
                </a:lnTo>
                <a:lnTo>
                  <a:pt x="1038343" y="1379512"/>
                </a:lnTo>
                <a:lnTo>
                  <a:pt x="997035" y="1397750"/>
                </a:lnTo>
                <a:lnTo>
                  <a:pt x="954425" y="1413444"/>
                </a:lnTo>
                <a:lnTo>
                  <a:pt x="910610" y="1426499"/>
                </a:lnTo>
                <a:lnTo>
                  <a:pt x="865685" y="1436819"/>
                </a:lnTo>
                <a:lnTo>
                  <a:pt x="819744" y="1444309"/>
                </a:lnTo>
                <a:lnTo>
                  <a:pt x="772885" y="1448873"/>
                </a:lnTo>
                <a:lnTo>
                  <a:pt x="725203" y="1450416"/>
                </a:lnTo>
                <a:lnTo>
                  <a:pt x="677520" y="1448873"/>
                </a:lnTo>
                <a:lnTo>
                  <a:pt x="630661" y="1444309"/>
                </a:lnTo>
                <a:lnTo>
                  <a:pt x="584721" y="1436819"/>
                </a:lnTo>
                <a:lnTo>
                  <a:pt x="539796" y="1426499"/>
                </a:lnTo>
                <a:lnTo>
                  <a:pt x="495981" y="1413444"/>
                </a:lnTo>
                <a:lnTo>
                  <a:pt x="453372" y="1397750"/>
                </a:lnTo>
                <a:lnTo>
                  <a:pt x="412064" y="1379512"/>
                </a:lnTo>
                <a:lnTo>
                  <a:pt x="372154" y="1358825"/>
                </a:lnTo>
                <a:lnTo>
                  <a:pt x="333736" y="1335787"/>
                </a:lnTo>
                <a:lnTo>
                  <a:pt x="296906" y="1310491"/>
                </a:lnTo>
                <a:lnTo>
                  <a:pt x="261759" y="1283034"/>
                </a:lnTo>
                <a:lnTo>
                  <a:pt x="228392" y="1253511"/>
                </a:lnTo>
                <a:lnTo>
                  <a:pt x="196899" y="1222018"/>
                </a:lnTo>
                <a:lnTo>
                  <a:pt x="167377" y="1188650"/>
                </a:lnTo>
                <a:lnTo>
                  <a:pt x="139921" y="1153503"/>
                </a:lnTo>
                <a:lnTo>
                  <a:pt x="114626" y="1116672"/>
                </a:lnTo>
                <a:lnTo>
                  <a:pt x="91588" y="1078254"/>
                </a:lnTo>
                <a:lnTo>
                  <a:pt x="70902" y="1038343"/>
                </a:lnTo>
                <a:lnTo>
                  <a:pt x="52664" y="997035"/>
                </a:lnTo>
                <a:lnTo>
                  <a:pt x="36971" y="954425"/>
                </a:lnTo>
                <a:lnTo>
                  <a:pt x="23916" y="910610"/>
                </a:lnTo>
                <a:lnTo>
                  <a:pt x="13596" y="865685"/>
                </a:lnTo>
                <a:lnTo>
                  <a:pt x="6106" y="819744"/>
                </a:lnTo>
                <a:lnTo>
                  <a:pt x="1542" y="772885"/>
                </a:lnTo>
                <a:lnTo>
                  <a:pt x="0" y="725203"/>
                </a:lnTo>
                <a:close/>
              </a:path>
            </a:pathLst>
          </a:custGeom>
          <a:ln w="20941">
            <a:solidFill>
              <a:srgbClr val="6D777E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9" name="object 48"/>
          <p:cNvSpPr/>
          <p:nvPr/>
        </p:nvSpPr>
        <p:spPr>
          <a:xfrm>
            <a:off x="985596" y="1806532"/>
            <a:ext cx="318448" cy="318448"/>
          </a:xfrm>
          <a:custGeom>
            <a:avLst/>
            <a:gdLst/>
            <a:ahLst/>
            <a:cxnLst/>
            <a:rect l="l" t="t" r="r" b="b"/>
            <a:pathLst>
              <a:path w="525145" h="525145">
                <a:moveTo>
                  <a:pt x="262578" y="0"/>
                </a:moveTo>
                <a:lnTo>
                  <a:pt x="215378" y="4230"/>
                </a:lnTo>
                <a:lnTo>
                  <a:pt x="170954" y="16427"/>
                </a:lnTo>
                <a:lnTo>
                  <a:pt x="130048" y="35848"/>
                </a:lnTo>
                <a:lnTo>
                  <a:pt x="93400" y="61753"/>
                </a:lnTo>
                <a:lnTo>
                  <a:pt x="61753" y="93399"/>
                </a:lnTo>
                <a:lnTo>
                  <a:pt x="35848" y="130045"/>
                </a:lnTo>
                <a:lnTo>
                  <a:pt x="16427" y="170949"/>
                </a:lnTo>
                <a:lnTo>
                  <a:pt x="4230" y="215371"/>
                </a:lnTo>
                <a:lnTo>
                  <a:pt x="0" y="262567"/>
                </a:lnTo>
                <a:lnTo>
                  <a:pt x="4230" y="309767"/>
                </a:lnTo>
                <a:lnTo>
                  <a:pt x="16427" y="354191"/>
                </a:lnTo>
                <a:lnTo>
                  <a:pt x="35848" y="395097"/>
                </a:lnTo>
                <a:lnTo>
                  <a:pt x="61753" y="431745"/>
                </a:lnTo>
                <a:lnTo>
                  <a:pt x="93400" y="463392"/>
                </a:lnTo>
                <a:lnTo>
                  <a:pt x="130048" y="489297"/>
                </a:lnTo>
                <a:lnTo>
                  <a:pt x="170954" y="508719"/>
                </a:lnTo>
                <a:lnTo>
                  <a:pt x="215378" y="520915"/>
                </a:lnTo>
                <a:lnTo>
                  <a:pt x="262578" y="525146"/>
                </a:lnTo>
                <a:lnTo>
                  <a:pt x="309775" y="520915"/>
                </a:lnTo>
                <a:lnTo>
                  <a:pt x="354196" y="508719"/>
                </a:lnTo>
                <a:lnTo>
                  <a:pt x="395101" y="489297"/>
                </a:lnTo>
                <a:lnTo>
                  <a:pt x="431747" y="463392"/>
                </a:lnTo>
                <a:lnTo>
                  <a:pt x="463393" y="431745"/>
                </a:lnTo>
                <a:lnTo>
                  <a:pt x="489297" y="395097"/>
                </a:lnTo>
                <a:lnTo>
                  <a:pt x="508719" y="354191"/>
                </a:lnTo>
                <a:lnTo>
                  <a:pt x="520915" y="309767"/>
                </a:lnTo>
                <a:lnTo>
                  <a:pt x="525146" y="262567"/>
                </a:lnTo>
                <a:lnTo>
                  <a:pt x="520915" y="215371"/>
                </a:lnTo>
                <a:lnTo>
                  <a:pt x="508719" y="170949"/>
                </a:lnTo>
                <a:lnTo>
                  <a:pt x="489297" y="130045"/>
                </a:lnTo>
                <a:lnTo>
                  <a:pt x="463393" y="93399"/>
                </a:lnTo>
                <a:lnTo>
                  <a:pt x="431747" y="61753"/>
                </a:lnTo>
                <a:lnTo>
                  <a:pt x="395101" y="35848"/>
                </a:lnTo>
                <a:lnTo>
                  <a:pt x="354196" y="16427"/>
                </a:lnTo>
                <a:lnTo>
                  <a:pt x="309775" y="4230"/>
                </a:lnTo>
                <a:lnTo>
                  <a:pt x="26257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0" name="object 49"/>
          <p:cNvSpPr txBox="1"/>
          <p:nvPr/>
        </p:nvSpPr>
        <p:spPr>
          <a:xfrm>
            <a:off x="704850" y="2691355"/>
            <a:ext cx="4425950" cy="349053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ОСНОВНЫЕ ПРОБЛЕМЫ КП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sz="2200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object 50"/>
          <p:cNvSpPr txBox="1"/>
          <p:nvPr/>
        </p:nvSpPr>
        <p:spPr>
          <a:xfrm>
            <a:off x="938016" y="3545630"/>
            <a:ext cx="2084584" cy="233421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lnSpc>
                <a:spcPts val="1728"/>
              </a:lnSpc>
              <a:spcBef>
                <a:spcPts val="82"/>
              </a:spcBef>
            </a:pPr>
            <a:r>
              <a:rPr sz="1600" spc="33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Параллельное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lnSpc>
                <a:spcPts val="1728"/>
              </a:lnSpc>
            </a:pPr>
            <a:r>
              <a:rPr sz="1600" spc="3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проектирование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lnSpc>
                <a:spcPts val="1728"/>
              </a:lnSpc>
              <a:spcBef>
                <a:spcPts val="1398"/>
              </a:spcBef>
            </a:pPr>
            <a:r>
              <a:rPr sz="1600" spc="36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Сложная</a:t>
            </a:r>
            <a:r>
              <a:rPr sz="1600" spc="94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3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логистика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lnSpc>
                <a:spcPts val="1728"/>
              </a:lnSpc>
            </a:pPr>
            <a:r>
              <a:rPr sz="1600" spc="21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(зимник,</a:t>
            </a:r>
            <a:r>
              <a:rPr sz="1600" spc="82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42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навигация)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lnSpc>
                <a:spcPts val="1728"/>
              </a:lnSpc>
              <a:spcBef>
                <a:spcPts val="1346"/>
              </a:spcBef>
            </a:pPr>
            <a:r>
              <a:rPr sz="1600" spc="42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Нехватка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>
              <a:lnSpc>
                <a:spcPts val="1565"/>
              </a:lnSpc>
              <a:spcBef>
                <a:spcPts val="158"/>
              </a:spcBef>
            </a:pPr>
            <a:r>
              <a:rPr sz="1600" spc="36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квалифицированных  </a:t>
            </a:r>
            <a:r>
              <a:rPr sz="1600" spc="21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подрядчиков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1586"/>
              </a:spcBef>
            </a:pPr>
            <a:r>
              <a:rPr sz="1600" spc="42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Сезонность</a:t>
            </a:r>
            <a:r>
              <a:rPr sz="1600" spc="97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18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object 52"/>
          <p:cNvSpPr/>
          <p:nvPr/>
        </p:nvSpPr>
        <p:spPr>
          <a:xfrm>
            <a:off x="704850" y="3613503"/>
            <a:ext cx="152389" cy="15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3" name="object 53"/>
          <p:cNvSpPr/>
          <p:nvPr/>
        </p:nvSpPr>
        <p:spPr>
          <a:xfrm>
            <a:off x="704850" y="4223060"/>
            <a:ext cx="152389" cy="15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4" name="object 54"/>
          <p:cNvSpPr/>
          <p:nvPr/>
        </p:nvSpPr>
        <p:spPr>
          <a:xfrm>
            <a:off x="704850" y="4832618"/>
            <a:ext cx="152389" cy="15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5" name="object 55"/>
          <p:cNvSpPr/>
          <p:nvPr/>
        </p:nvSpPr>
        <p:spPr>
          <a:xfrm>
            <a:off x="704850" y="5683459"/>
            <a:ext cx="152389" cy="1523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6" name="object 56"/>
          <p:cNvSpPr/>
          <p:nvPr/>
        </p:nvSpPr>
        <p:spPr>
          <a:xfrm>
            <a:off x="3225975" y="3581754"/>
            <a:ext cx="152389" cy="1523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7" name="object 57"/>
          <p:cNvSpPr/>
          <p:nvPr/>
        </p:nvSpPr>
        <p:spPr>
          <a:xfrm>
            <a:off x="3225975" y="4197660"/>
            <a:ext cx="152389" cy="15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8" name="object 58"/>
          <p:cNvSpPr txBox="1"/>
          <p:nvPr/>
        </p:nvSpPr>
        <p:spPr>
          <a:xfrm>
            <a:off x="3459141" y="3520230"/>
            <a:ext cx="2588274" cy="1504171"/>
          </a:xfrm>
          <a:prstGeom prst="rect">
            <a:avLst/>
          </a:prstGeom>
        </p:spPr>
        <p:txBody>
          <a:bodyPr vert="horz" wrap="square" lIns="0" tIns="51984" rIns="0" bIns="0" rtlCol="0">
            <a:spAutoFit/>
          </a:bodyPr>
          <a:lstStyle/>
          <a:p>
            <a:pPr marL="7701" marR="433967">
              <a:lnSpc>
                <a:spcPts val="1565"/>
              </a:lnSpc>
              <a:spcBef>
                <a:spcPts val="409"/>
              </a:spcBef>
            </a:pPr>
            <a:r>
              <a:rPr sz="1600" spc="3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Длительный </a:t>
            </a:r>
            <a:r>
              <a:rPr sz="1600" spc="3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процесс  </a:t>
            </a:r>
            <a:r>
              <a:rPr sz="1600" spc="45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закупки</a:t>
            </a:r>
            <a:r>
              <a:rPr sz="1600" spc="103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3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МТР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>
              <a:lnSpc>
                <a:spcPts val="1565"/>
              </a:lnSpc>
              <a:spcBef>
                <a:spcPts val="1719"/>
              </a:spcBef>
            </a:pPr>
            <a:r>
              <a:rPr sz="1600" spc="42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Нехватка </a:t>
            </a:r>
            <a:r>
              <a:rPr sz="1600" spc="45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управленческих  </a:t>
            </a:r>
            <a:r>
              <a:rPr sz="1600" spc="3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sz="1600" spc="3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технических</a:t>
            </a:r>
            <a:r>
              <a:rPr sz="1600" spc="203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24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кадров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1346"/>
              </a:spcBef>
            </a:pPr>
            <a:r>
              <a:rPr sz="1600" spc="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Погодные</a:t>
            </a:r>
            <a:r>
              <a:rPr sz="1600" spc="103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42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риски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bject 59"/>
          <p:cNvSpPr/>
          <p:nvPr/>
        </p:nvSpPr>
        <p:spPr>
          <a:xfrm>
            <a:off x="3225975" y="4819917"/>
            <a:ext cx="152389" cy="15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20" name="object 60"/>
          <p:cNvSpPr txBox="1"/>
          <p:nvPr/>
        </p:nvSpPr>
        <p:spPr>
          <a:xfrm>
            <a:off x="3459140" y="5583835"/>
            <a:ext cx="1399941" cy="256720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00" spc="27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Сжатые</a:t>
            </a:r>
            <a:r>
              <a:rPr sz="1600" spc="67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spc="3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сроки</a:t>
            </a:r>
            <a:endParaRPr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object 61"/>
          <p:cNvSpPr/>
          <p:nvPr/>
        </p:nvSpPr>
        <p:spPr>
          <a:xfrm>
            <a:off x="3225975" y="5658059"/>
            <a:ext cx="152389" cy="1523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22" name="object 62"/>
          <p:cNvSpPr txBox="1"/>
          <p:nvPr/>
        </p:nvSpPr>
        <p:spPr>
          <a:xfrm>
            <a:off x="7281602" y="4186885"/>
            <a:ext cx="432042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577" spc="27" dirty="0">
                <a:solidFill>
                  <a:srgbClr val="231F20"/>
                </a:solidFill>
                <a:cs typeface="Calibri"/>
              </a:rPr>
              <a:t>МПК</a:t>
            </a:r>
            <a:endParaRPr sz="1577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3" name="object 63"/>
          <p:cNvSpPr txBox="1"/>
          <p:nvPr/>
        </p:nvSpPr>
        <p:spPr>
          <a:xfrm>
            <a:off x="7281602" y="4796443"/>
            <a:ext cx="412789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577" spc="97" dirty="0">
                <a:solidFill>
                  <a:srgbClr val="231F20"/>
                </a:solidFill>
                <a:cs typeface="Calibri"/>
              </a:rPr>
              <a:t>К</a:t>
            </a:r>
            <a:r>
              <a:rPr sz="1577" spc="124" dirty="0">
                <a:solidFill>
                  <a:srgbClr val="231F20"/>
                </a:solidFill>
                <a:cs typeface="Calibri"/>
              </a:rPr>
              <a:t>С</a:t>
            </a:r>
            <a:r>
              <a:rPr sz="1577" spc="-146" dirty="0">
                <a:solidFill>
                  <a:srgbClr val="231F20"/>
                </a:solidFill>
                <a:cs typeface="Calibri"/>
              </a:rPr>
              <a:t>М</a:t>
            </a:r>
            <a:endParaRPr sz="1577">
              <a:solidFill>
                <a:prstClr val="black"/>
              </a:solidFill>
              <a:cs typeface="Calibri"/>
            </a:endParaRPr>
          </a:p>
        </p:txBody>
      </p:sp>
      <p:sp>
        <p:nvSpPr>
          <p:cNvPr id="24" name="object 64"/>
          <p:cNvSpPr txBox="1"/>
          <p:nvPr/>
        </p:nvSpPr>
        <p:spPr>
          <a:xfrm>
            <a:off x="7048433" y="2691355"/>
            <a:ext cx="3972711" cy="68760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ИНСТРУМЕНТЫ  ДЛЯ  РЕШЕНИЯ ПРОБЛЕМ:</a:t>
            </a:r>
          </a:p>
        </p:txBody>
      </p:sp>
      <p:sp>
        <p:nvSpPr>
          <p:cNvPr id="25" name="object 65"/>
          <p:cNvSpPr txBox="1"/>
          <p:nvPr/>
        </p:nvSpPr>
        <p:spPr>
          <a:xfrm>
            <a:off x="9639300" y="4186886"/>
            <a:ext cx="1111681" cy="668045"/>
          </a:xfrm>
          <a:prstGeom prst="rect">
            <a:avLst/>
          </a:prstGeom>
        </p:spPr>
        <p:txBody>
          <a:bodyPr vert="horz" wrap="square" lIns="0" tIns="51984" rIns="0" bIns="0" rtlCol="0">
            <a:spAutoFit/>
          </a:bodyPr>
          <a:lstStyle/>
          <a:p>
            <a:pPr marL="7701" marR="3081">
              <a:lnSpc>
                <a:spcPts val="1565"/>
              </a:lnSpc>
              <a:spcBef>
                <a:spcPts val="409"/>
              </a:spcBef>
            </a:pPr>
            <a:r>
              <a:rPr sz="1577" spc="27" dirty="0">
                <a:solidFill>
                  <a:srgbClr val="231F20"/>
                </a:solidFill>
                <a:cs typeface="Calibri"/>
              </a:rPr>
              <a:t>Аналитика,  </a:t>
            </a:r>
            <a:r>
              <a:rPr sz="1577" spc="21" dirty="0">
                <a:solidFill>
                  <a:srgbClr val="231F20"/>
                </a:solidFill>
                <a:cs typeface="Calibri"/>
              </a:rPr>
              <a:t>мони</a:t>
            </a:r>
            <a:r>
              <a:rPr sz="1577" spc="15" dirty="0">
                <a:solidFill>
                  <a:srgbClr val="231F20"/>
                </a:solidFill>
                <a:cs typeface="Calibri"/>
              </a:rPr>
              <a:t>т</a:t>
            </a:r>
            <a:r>
              <a:rPr sz="1577" spc="27" dirty="0">
                <a:solidFill>
                  <a:srgbClr val="231F20"/>
                </a:solidFill>
                <a:cs typeface="Calibri"/>
              </a:rPr>
              <a:t>орин</a:t>
            </a:r>
            <a:r>
              <a:rPr sz="1577" spc="-27" dirty="0">
                <a:solidFill>
                  <a:srgbClr val="231F20"/>
                </a:solidFill>
                <a:cs typeface="Calibri"/>
              </a:rPr>
              <a:t>г</a:t>
            </a:r>
            <a:r>
              <a:rPr sz="1577" spc="-73" dirty="0">
                <a:solidFill>
                  <a:srgbClr val="231F20"/>
                </a:solidFill>
                <a:cs typeface="Calibri"/>
              </a:rPr>
              <a:t>,  </a:t>
            </a:r>
            <a:r>
              <a:rPr sz="1577" spc="49" dirty="0">
                <a:solidFill>
                  <a:srgbClr val="231F20"/>
                </a:solidFill>
                <a:cs typeface="Calibri"/>
              </a:rPr>
              <a:t>анализ</a:t>
            </a:r>
            <a:endParaRPr sz="1577">
              <a:solidFill>
                <a:prstClr val="black"/>
              </a:solidFill>
              <a:cs typeface="Calibri"/>
            </a:endParaRPr>
          </a:p>
        </p:txBody>
      </p:sp>
      <p:sp>
        <p:nvSpPr>
          <p:cNvPr id="26" name="object 66"/>
          <p:cNvSpPr/>
          <p:nvPr/>
        </p:nvSpPr>
        <p:spPr>
          <a:xfrm>
            <a:off x="7048433" y="3638903"/>
            <a:ext cx="152389" cy="15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27" name="object 67"/>
          <p:cNvSpPr/>
          <p:nvPr/>
        </p:nvSpPr>
        <p:spPr>
          <a:xfrm>
            <a:off x="7048433" y="4248460"/>
            <a:ext cx="152389" cy="15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28" name="object 68"/>
          <p:cNvSpPr/>
          <p:nvPr/>
        </p:nvSpPr>
        <p:spPr>
          <a:xfrm>
            <a:off x="7048433" y="4858018"/>
            <a:ext cx="152389" cy="15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29" name="object 69"/>
          <p:cNvSpPr/>
          <p:nvPr/>
        </p:nvSpPr>
        <p:spPr>
          <a:xfrm>
            <a:off x="9410475" y="3638903"/>
            <a:ext cx="152389" cy="15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30" name="object 70"/>
          <p:cNvSpPr/>
          <p:nvPr/>
        </p:nvSpPr>
        <p:spPr>
          <a:xfrm>
            <a:off x="9410475" y="4248460"/>
            <a:ext cx="152389" cy="15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00900" y="3537560"/>
            <a:ext cx="2039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pc="45" dirty="0">
                <a:solidFill>
                  <a:srgbClr val="231F20"/>
                </a:solidFill>
                <a:cs typeface="Calibri"/>
              </a:rPr>
              <a:t>Интеграция</a:t>
            </a:r>
            <a:r>
              <a:rPr lang="ru-RU" spc="109" dirty="0">
                <a:solidFill>
                  <a:srgbClr val="231F20"/>
                </a:solidFill>
                <a:cs typeface="Calibri"/>
              </a:rPr>
              <a:t> </a:t>
            </a:r>
            <a:r>
              <a:rPr lang="ru-RU" spc="49" dirty="0">
                <a:solidFill>
                  <a:srgbClr val="231F20"/>
                </a:solidFill>
                <a:cs typeface="Calibri"/>
              </a:rPr>
              <a:t>ЦОРП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9639300" y="3524860"/>
            <a:ext cx="1796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pc="42" dirty="0" err="1">
                <a:solidFill>
                  <a:srgbClr val="231F20"/>
                </a:solidFill>
                <a:cs typeface="Calibri"/>
              </a:rPr>
              <a:t>Приоритизация</a:t>
            </a:r>
            <a:endParaRPr lang="ru-RU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7" name="object 46"/>
          <p:cNvSpPr/>
          <p:nvPr/>
        </p:nvSpPr>
        <p:spPr>
          <a:xfrm>
            <a:off x="11399146" y="1322893"/>
            <a:ext cx="0" cy="1289196"/>
          </a:xfrm>
          <a:custGeom>
            <a:avLst/>
            <a:gdLst/>
            <a:ahLst/>
            <a:cxnLst/>
            <a:rect l="l" t="t" r="r" b="b"/>
            <a:pathLst>
              <a:path h="2125979">
                <a:moveTo>
                  <a:pt x="0" y="0"/>
                </a:moveTo>
                <a:lnTo>
                  <a:pt x="0" y="2125600"/>
                </a:lnTo>
              </a:path>
            </a:pathLst>
          </a:custGeom>
          <a:ln w="20941">
            <a:solidFill>
              <a:srgbClr val="6D777E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38" name="object 47"/>
          <p:cNvSpPr/>
          <p:nvPr/>
        </p:nvSpPr>
        <p:spPr>
          <a:xfrm>
            <a:off x="10959380" y="1489704"/>
            <a:ext cx="879873" cy="879873"/>
          </a:xfrm>
          <a:custGeom>
            <a:avLst/>
            <a:gdLst/>
            <a:ahLst/>
            <a:cxnLst/>
            <a:rect l="l" t="t" r="r" b="b"/>
            <a:pathLst>
              <a:path w="1450975" h="1450975">
                <a:moveTo>
                  <a:pt x="0" y="725203"/>
                </a:moveTo>
                <a:lnTo>
                  <a:pt x="1542" y="677521"/>
                </a:lnTo>
                <a:lnTo>
                  <a:pt x="6106" y="630663"/>
                </a:lnTo>
                <a:lnTo>
                  <a:pt x="13596" y="584724"/>
                </a:lnTo>
                <a:lnTo>
                  <a:pt x="23916" y="539799"/>
                </a:lnTo>
                <a:lnTo>
                  <a:pt x="36971" y="495985"/>
                </a:lnTo>
                <a:lnTo>
                  <a:pt x="52664" y="453376"/>
                </a:lnTo>
                <a:lnTo>
                  <a:pt x="70902" y="412069"/>
                </a:lnTo>
                <a:lnTo>
                  <a:pt x="91588" y="372158"/>
                </a:lnTo>
                <a:lnTo>
                  <a:pt x="114626" y="333740"/>
                </a:lnTo>
                <a:lnTo>
                  <a:pt x="139921" y="296910"/>
                </a:lnTo>
                <a:lnTo>
                  <a:pt x="167377" y="261764"/>
                </a:lnTo>
                <a:lnTo>
                  <a:pt x="196899" y="228396"/>
                </a:lnTo>
                <a:lnTo>
                  <a:pt x="228392" y="196903"/>
                </a:lnTo>
                <a:lnTo>
                  <a:pt x="261759" y="167381"/>
                </a:lnTo>
                <a:lnTo>
                  <a:pt x="296906" y="139924"/>
                </a:lnTo>
                <a:lnTo>
                  <a:pt x="333736" y="114628"/>
                </a:lnTo>
                <a:lnTo>
                  <a:pt x="372154" y="91590"/>
                </a:lnTo>
                <a:lnTo>
                  <a:pt x="412064" y="70904"/>
                </a:lnTo>
                <a:lnTo>
                  <a:pt x="453372" y="52666"/>
                </a:lnTo>
                <a:lnTo>
                  <a:pt x="495981" y="36972"/>
                </a:lnTo>
                <a:lnTo>
                  <a:pt x="539796" y="23916"/>
                </a:lnTo>
                <a:lnTo>
                  <a:pt x="584721" y="13596"/>
                </a:lnTo>
                <a:lnTo>
                  <a:pt x="630661" y="6106"/>
                </a:lnTo>
                <a:lnTo>
                  <a:pt x="677520" y="1542"/>
                </a:lnTo>
                <a:lnTo>
                  <a:pt x="725203" y="0"/>
                </a:lnTo>
                <a:lnTo>
                  <a:pt x="772885" y="1542"/>
                </a:lnTo>
                <a:lnTo>
                  <a:pt x="819744" y="6106"/>
                </a:lnTo>
                <a:lnTo>
                  <a:pt x="865685" y="13596"/>
                </a:lnTo>
                <a:lnTo>
                  <a:pt x="910610" y="23916"/>
                </a:lnTo>
                <a:lnTo>
                  <a:pt x="954425" y="36972"/>
                </a:lnTo>
                <a:lnTo>
                  <a:pt x="997035" y="52666"/>
                </a:lnTo>
                <a:lnTo>
                  <a:pt x="1038343" y="70904"/>
                </a:lnTo>
                <a:lnTo>
                  <a:pt x="1078254" y="91590"/>
                </a:lnTo>
                <a:lnTo>
                  <a:pt x="1116672" y="114628"/>
                </a:lnTo>
                <a:lnTo>
                  <a:pt x="1153503" y="139924"/>
                </a:lnTo>
                <a:lnTo>
                  <a:pt x="1188650" y="167381"/>
                </a:lnTo>
                <a:lnTo>
                  <a:pt x="1222018" y="196903"/>
                </a:lnTo>
                <a:lnTo>
                  <a:pt x="1253511" y="228396"/>
                </a:lnTo>
                <a:lnTo>
                  <a:pt x="1283034" y="261764"/>
                </a:lnTo>
                <a:lnTo>
                  <a:pt x="1310491" y="296910"/>
                </a:lnTo>
                <a:lnTo>
                  <a:pt x="1335787" y="333740"/>
                </a:lnTo>
                <a:lnTo>
                  <a:pt x="1358825" y="372158"/>
                </a:lnTo>
                <a:lnTo>
                  <a:pt x="1379512" y="412069"/>
                </a:lnTo>
                <a:lnTo>
                  <a:pt x="1397750" y="453376"/>
                </a:lnTo>
                <a:lnTo>
                  <a:pt x="1413444" y="495985"/>
                </a:lnTo>
                <a:lnTo>
                  <a:pt x="1426499" y="539799"/>
                </a:lnTo>
                <a:lnTo>
                  <a:pt x="1436819" y="584724"/>
                </a:lnTo>
                <a:lnTo>
                  <a:pt x="1444309" y="630663"/>
                </a:lnTo>
                <a:lnTo>
                  <a:pt x="1448873" y="677521"/>
                </a:lnTo>
                <a:lnTo>
                  <a:pt x="1450416" y="725203"/>
                </a:lnTo>
                <a:lnTo>
                  <a:pt x="1448873" y="772885"/>
                </a:lnTo>
                <a:lnTo>
                  <a:pt x="1444309" y="819744"/>
                </a:lnTo>
                <a:lnTo>
                  <a:pt x="1436819" y="865685"/>
                </a:lnTo>
                <a:lnTo>
                  <a:pt x="1426499" y="910610"/>
                </a:lnTo>
                <a:lnTo>
                  <a:pt x="1413444" y="954425"/>
                </a:lnTo>
                <a:lnTo>
                  <a:pt x="1397750" y="997035"/>
                </a:lnTo>
                <a:lnTo>
                  <a:pt x="1379512" y="1038343"/>
                </a:lnTo>
                <a:lnTo>
                  <a:pt x="1358825" y="1078254"/>
                </a:lnTo>
                <a:lnTo>
                  <a:pt x="1335787" y="1116672"/>
                </a:lnTo>
                <a:lnTo>
                  <a:pt x="1310491" y="1153503"/>
                </a:lnTo>
                <a:lnTo>
                  <a:pt x="1283034" y="1188650"/>
                </a:lnTo>
                <a:lnTo>
                  <a:pt x="1253511" y="1222018"/>
                </a:lnTo>
                <a:lnTo>
                  <a:pt x="1222018" y="1253511"/>
                </a:lnTo>
                <a:lnTo>
                  <a:pt x="1188650" y="1283034"/>
                </a:lnTo>
                <a:lnTo>
                  <a:pt x="1153503" y="1310491"/>
                </a:lnTo>
                <a:lnTo>
                  <a:pt x="1116672" y="1335787"/>
                </a:lnTo>
                <a:lnTo>
                  <a:pt x="1078254" y="1358825"/>
                </a:lnTo>
                <a:lnTo>
                  <a:pt x="1038343" y="1379512"/>
                </a:lnTo>
                <a:lnTo>
                  <a:pt x="997035" y="1397750"/>
                </a:lnTo>
                <a:lnTo>
                  <a:pt x="954425" y="1413444"/>
                </a:lnTo>
                <a:lnTo>
                  <a:pt x="910610" y="1426499"/>
                </a:lnTo>
                <a:lnTo>
                  <a:pt x="865685" y="1436819"/>
                </a:lnTo>
                <a:lnTo>
                  <a:pt x="819744" y="1444309"/>
                </a:lnTo>
                <a:lnTo>
                  <a:pt x="772885" y="1448873"/>
                </a:lnTo>
                <a:lnTo>
                  <a:pt x="725203" y="1450416"/>
                </a:lnTo>
                <a:lnTo>
                  <a:pt x="677520" y="1448873"/>
                </a:lnTo>
                <a:lnTo>
                  <a:pt x="630661" y="1444309"/>
                </a:lnTo>
                <a:lnTo>
                  <a:pt x="584721" y="1436819"/>
                </a:lnTo>
                <a:lnTo>
                  <a:pt x="539796" y="1426499"/>
                </a:lnTo>
                <a:lnTo>
                  <a:pt x="495981" y="1413444"/>
                </a:lnTo>
                <a:lnTo>
                  <a:pt x="453372" y="1397750"/>
                </a:lnTo>
                <a:lnTo>
                  <a:pt x="412064" y="1379512"/>
                </a:lnTo>
                <a:lnTo>
                  <a:pt x="372154" y="1358825"/>
                </a:lnTo>
                <a:lnTo>
                  <a:pt x="333736" y="1335787"/>
                </a:lnTo>
                <a:lnTo>
                  <a:pt x="296906" y="1310491"/>
                </a:lnTo>
                <a:lnTo>
                  <a:pt x="261759" y="1283034"/>
                </a:lnTo>
                <a:lnTo>
                  <a:pt x="228392" y="1253511"/>
                </a:lnTo>
                <a:lnTo>
                  <a:pt x="196899" y="1222018"/>
                </a:lnTo>
                <a:lnTo>
                  <a:pt x="167377" y="1188650"/>
                </a:lnTo>
                <a:lnTo>
                  <a:pt x="139921" y="1153503"/>
                </a:lnTo>
                <a:lnTo>
                  <a:pt x="114626" y="1116672"/>
                </a:lnTo>
                <a:lnTo>
                  <a:pt x="91588" y="1078254"/>
                </a:lnTo>
                <a:lnTo>
                  <a:pt x="70902" y="1038343"/>
                </a:lnTo>
                <a:lnTo>
                  <a:pt x="52664" y="997035"/>
                </a:lnTo>
                <a:lnTo>
                  <a:pt x="36971" y="954425"/>
                </a:lnTo>
                <a:lnTo>
                  <a:pt x="23916" y="910610"/>
                </a:lnTo>
                <a:lnTo>
                  <a:pt x="13596" y="865685"/>
                </a:lnTo>
                <a:lnTo>
                  <a:pt x="6106" y="819744"/>
                </a:lnTo>
                <a:lnTo>
                  <a:pt x="1542" y="772885"/>
                </a:lnTo>
                <a:lnTo>
                  <a:pt x="0" y="725203"/>
                </a:lnTo>
                <a:close/>
              </a:path>
            </a:pathLst>
          </a:custGeom>
          <a:ln w="20941">
            <a:solidFill>
              <a:srgbClr val="6D777E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39" name="object 48"/>
          <p:cNvSpPr/>
          <p:nvPr/>
        </p:nvSpPr>
        <p:spPr>
          <a:xfrm>
            <a:off x="11239920" y="1770247"/>
            <a:ext cx="318448" cy="318448"/>
          </a:xfrm>
          <a:custGeom>
            <a:avLst/>
            <a:gdLst/>
            <a:ahLst/>
            <a:cxnLst/>
            <a:rect l="l" t="t" r="r" b="b"/>
            <a:pathLst>
              <a:path w="525145" h="525145">
                <a:moveTo>
                  <a:pt x="262578" y="0"/>
                </a:moveTo>
                <a:lnTo>
                  <a:pt x="215378" y="4230"/>
                </a:lnTo>
                <a:lnTo>
                  <a:pt x="170954" y="16427"/>
                </a:lnTo>
                <a:lnTo>
                  <a:pt x="130048" y="35848"/>
                </a:lnTo>
                <a:lnTo>
                  <a:pt x="93400" y="61753"/>
                </a:lnTo>
                <a:lnTo>
                  <a:pt x="61753" y="93399"/>
                </a:lnTo>
                <a:lnTo>
                  <a:pt x="35848" y="130045"/>
                </a:lnTo>
                <a:lnTo>
                  <a:pt x="16427" y="170949"/>
                </a:lnTo>
                <a:lnTo>
                  <a:pt x="4230" y="215371"/>
                </a:lnTo>
                <a:lnTo>
                  <a:pt x="0" y="262567"/>
                </a:lnTo>
                <a:lnTo>
                  <a:pt x="4230" y="309767"/>
                </a:lnTo>
                <a:lnTo>
                  <a:pt x="16427" y="354191"/>
                </a:lnTo>
                <a:lnTo>
                  <a:pt x="35848" y="395097"/>
                </a:lnTo>
                <a:lnTo>
                  <a:pt x="61753" y="431745"/>
                </a:lnTo>
                <a:lnTo>
                  <a:pt x="93400" y="463392"/>
                </a:lnTo>
                <a:lnTo>
                  <a:pt x="130048" y="489297"/>
                </a:lnTo>
                <a:lnTo>
                  <a:pt x="170954" y="508719"/>
                </a:lnTo>
                <a:lnTo>
                  <a:pt x="215378" y="520915"/>
                </a:lnTo>
                <a:lnTo>
                  <a:pt x="262578" y="525146"/>
                </a:lnTo>
                <a:lnTo>
                  <a:pt x="309775" y="520915"/>
                </a:lnTo>
                <a:lnTo>
                  <a:pt x="354196" y="508719"/>
                </a:lnTo>
                <a:lnTo>
                  <a:pt x="395101" y="489297"/>
                </a:lnTo>
                <a:lnTo>
                  <a:pt x="431747" y="463392"/>
                </a:lnTo>
                <a:lnTo>
                  <a:pt x="463393" y="431745"/>
                </a:lnTo>
                <a:lnTo>
                  <a:pt x="489297" y="395097"/>
                </a:lnTo>
                <a:lnTo>
                  <a:pt x="508719" y="354191"/>
                </a:lnTo>
                <a:lnTo>
                  <a:pt x="520915" y="309767"/>
                </a:lnTo>
                <a:lnTo>
                  <a:pt x="525146" y="262567"/>
                </a:lnTo>
                <a:lnTo>
                  <a:pt x="520915" y="215371"/>
                </a:lnTo>
                <a:lnTo>
                  <a:pt x="508719" y="170949"/>
                </a:lnTo>
                <a:lnTo>
                  <a:pt x="489297" y="130045"/>
                </a:lnTo>
                <a:lnTo>
                  <a:pt x="463393" y="93399"/>
                </a:lnTo>
                <a:lnTo>
                  <a:pt x="431747" y="61753"/>
                </a:lnTo>
                <a:lnTo>
                  <a:pt x="395101" y="35848"/>
                </a:lnTo>
                <a:lnTo>
                  <a:pt x="354196" y="16427"/>
                </a:lnTo>
                <a:lnTo>
                  <a:pt x="309775" y="4230"/>
                </a:lnTo>
                <a:lnTo>
                  <a:pt x="262578" y="0"/>
                </a:lnTo>
                <a:close/>
              </a:path>
            </a:pathLst>
          </a:custGeom>
          <a:solidFill>
            <a:srgbClr val="8C271A"/>
          </a:solid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40" name="object 43"/>
          <p:cNvSpPr txBox="1"/>
          <p:nvPr/>
        </p:nvSpPr>
        <p:spPr>
          <a:xfrm>
            <a:off x="9185731" y="1556330"/>
            <a:ext cx="2360370" cy="391873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lang="ru-RU" sz="2486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</a:t>
            </a:r>
            <a:r>
              <a:rPr sz="2486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.0</a:t>
            </a:r>
            <a:r>
              <a:rPr lang="ru-RU" sz="2486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3.2018</a:t>
            </a:r>
            <a:endParaRPr sz="2486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74713" y="483783"/>
            <a:ext cx="11487150" cy="349053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Проблемы и пути их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187600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348343" y="5351580"/>
            <a:ext cx="11532507" cy="521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0"/>
          <p:cNvSpPr/>
          <p:nvPr/>
        </p:nvSpPr>
        <p:spPr>
          <a:xfrm flipV="1">
            <a:off x="720458" y="3780353"/>
            <a:ext cx="11084446" cy="45719"/>
          </a:xfrm>
          <a:custGeom>
            <a:avLst/>
            <a:gdLst/>
            <a:ahLst/>
            <a:cxnLst/>
            <a:rect l="l" t="t" r="r" b="b"/>
            <a:pathLst>
              <a:path w="17591405">
                <a:moveTo>
                  <a:pt x="0" y="0"/>
                </a:moveTo>
                <a:lnTo>
                  <a:pt x="17591087" y="0"/>
                </a:lnTo>
              </a:path>
            </a:pathLst>
          </a:cu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3995929" y="3477912"/>
            <a:ext cx="1492740" cy="698568"/>
          </a:xfrm>
          <a:custGeom>
            <a:avLst/>
            <a:gdLst/>
            <a:ahLst/>
            <a:cxnLst/>
            <a:rect l="l" t="t" r="r" b="b"/>
            <a:pathLst>
              <a:path w="2513329" h="1706879">
                <a:moveTo>
                  <a:pt x="2513012" y="0"/>
                </a:moveTo>
                <a:lnTo>
                  <a:pt x="680607" y="0"/>
                </a:lnTo>
                <a:lnTo>
                  <a:pt x="0" y="853377"/>
                </a:lnTo>
                <a:lnTo>
                  <a:pt x="680607" y="1706754"/>
                </a:lnTo>
                <a:lnTo>
                  <a:pt x="2513012" y="1706754"/>
                </a:lnTo>
                <a:lnTo>
                  <a:pt x="251301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324296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68806" y="3487056"/>
            <a:ext cx="1765966" cy="698568"/>
          </a:xfrm>
          <a:custGeom>
            <a:avLst/>
            <a:gdLst/>
            <a:ahLst/>
            <a:cxnLst/>
            <a:rect l="l" t="t" r="r" b="b"/>
            <a:pathLst>
              <a:path w="3916680" h="1706879">
                <a:moveTo>
                  <a:pt x="3916111" y="0"/>
                </a:moveTo>
                <a:lnTo>
                  <a:pt x="680607" y="0"/>
                </a:lnTo>
                <a:lnTo>
                  <a:pt x="0" y="853377"/>
                </a:lnTo>
                <a:lnTo>
                  <a:pt x="680607" y="1706754"/>
                </a:lnTo>
                <a:lnTo>
                  <a:pt x="3916111" y="1706754"/>
                </a:lnTo>
                <a:lnTo>
                  <a:pt x="391611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99510" y="3487056"/>
            <a:ext cx="2256989" cy="698568"/>
          </a:xfrm>
          <a:custGeom>
            <a:avLst/>
            <a:gdLst/>
            <a:ahLst/>
            <a:cxnLst/>
            <a:rect l="l" t="t" r="r" b="b"/>
            <a:pathLst>
              <a:path w="5005705" h="1706879">
                <a:moveTo>
                  <a:pt x="5005083" y="0"/>
                </a:moveTo>
                <a:lnTo>
                  <a:pt x="680607" y="0"/>
                </a:lnTo>
                <a:lnTo>
                  <a:pt x="0" y="853377"/>
                </a:lnTo>
                <a:lnTo>
                  <a:pt x="680607" y="1706754"/>
                </a:lnTo>
                <a:lnTo>
                  <a:pt x="5005083" y="1706754"/>
                </a:lnTo>
                <a:lnTo>
                  <a:pt x="500508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38139" y="5375318"/>
            <a:ext cx="7715722" cy="469830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marR="3081">
              <a:spcBef>
                <a:spcPts val="224"/>
              </a:spcBef>
            </a:pPr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СОКРАЩЕНО ОТСТАВАНИЕ  НА 153 ДНЯ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44942" y="3558649"/>
            <a:ext cx="1354955" cy="1484872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r">
              <a:lnSpc>
                <a:spcPts val="2000"/>
              </a:lnSpc>
            </a:pPr>
            <a:r>
              <a:rPr lang="ru-RU" sz="2000" b="1" spc="13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-31 </a:t>
            </a:r>
          </a:p>
          <a:p>
            <a:pPr marL="7701" algn="r">
              <a:lnSpc>
                <a:spcPts val="2000"/>
              </a:lnSpc>
            </a:pPr>
            <a:r>
              <a:rPr lang="ru-RU" sz="2000" b="1" spc="13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день</a:t>
            </a:r>
            <a:endParaRPr lang="en-US" sz="2000" b="1" spc="136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34387" marR="3081" algn="r">
              <a:lnSpc>
                <a:spcPts val="1565"/>
              </a:lnSpc>
              <a:spcBef>
                <a:spcPts val="2689"/>
              </a:spcBef>
            </a:pPr>
            <a:r>
              <a:rPr sz="1577" spc="33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Сокращение</a:t>
            </a:r>
            <a:endParaRPr sz="1577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34387" algn="r">
              <a:lnSpc>
                <a:spcPts val="1561"/>
              </a:lnSpc>
            </a:pPr>
            <a:r>
              <a:rPr lang="ru-RU" sz="1577" spc="4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сроков поставок</a:t>
            </a:r>
            <a:endParaRPr sz="1577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36634" y="3560640"/>
            <a:ext cx="1901952" cy="535895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r">
              <a:lnSpc>
                <a:spcPts val="2000"/>
              </a:lnSpc>
              <a:spcBef>
                <a:spcPts val="79"/>
              </a:spcBef>
            </a:pPr>
            <a:r>
              <a:rPr lang="ru-RU" sz="2000" b="1" spc="288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-69 </a:t>
            </a:r>
          </a:p>
          <a:p>
            <a:pPr marL="7701" algn="r">
              <a:lnSpc>
                <a:spcPts val="2000"/>
              </a:lnSpc>
              <a:spcBef>
                <a:spcPts val="79"/>
              </a:spcBef>
            </a:pPr>
            <a:r>
              <a:rPr lang="ru-RU" sz="2000" b="1" spc="288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дней</a:t>
            </a:r>
            <a:endParaRPr lang="en-US" sz="2000" b="1" spc="288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00338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25150" y="2994577"/>
            <a:ext cx="1634785" cy="391873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sz="2486" b="1" spc="-12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27.10.2017</a:t>
            </a:r>
            <a:endParaRPr sz="2486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7388" y="2994577"/>
            <a:ext cx="1666588" cy="391873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sz="2486" b="1" spc="-6" dirty="0">
                <a:solidFill>
                  <a:srgbClr val="92D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01.09.2017</a:t>
            </a:r>
            <a:endParaRPr sz="2486" b="1" dirty="0">
              <a:solidFill>
                <a:srgbClr val="92D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13395" y="3558939"/>
            <a:ext cx="1853133" cy="1292512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r">
              <a:lnSpc>
                <a:spcPts val="2000"/>
              </a:lnSpc>
              <a:spcBef>
                <a:spcPts val="79"/>
              </a:spcBef>
            </a:pPr>
            <a:r>
              <a:rPr lang="ru-RU" sz="2000" b="1" spc="23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-53 </a:t>
            </a:r>
          </a:p>
          <a:p>
            <a:pPr marL="7701" algn="r">
              <a:lnSpc>
                <a:spcPts val="2000"/>
              </a:lnSpc>
              <a:spcBef>
                <a:spcPts val="79"/>
              </a:spcBef>
            </a:pPr>
            <a:r>
              <a:rPr lang="ru-RU" sz="2000" b="1" spc="23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дня</a:t>
            </a:r>
            <a:endParaRPr lang="en-US" sz="2000" b="1" spc="230" dirty="0">
              <a:solidFill>
                <a:srgbClr val="FFFF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82789" marR="3081" algn="r">
              <a:lnSpc>
                <a:spcPts val="1565"/>
              </a:lnSpc>
              <a:spcBef>
                <a:spcPts val="2689"/>
              </a:spcBef>
            </a:pPr>
            <a:r>
              <a:rPr sz="1577" spc="27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Оптими</a:t>
            </a:r>
            <a:r>
              <a:rPr sz="1577" spc="12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sz="1577" spc="49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ация</a:t>
            </a:r>
            <a:r>
              <a:rPr sz="1577" spc="4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1577" spc="49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КСМ</a:t>
            </a:r>
            <a:endParaRPr sz="1577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81981" y="2045431"/>
            <a:ext cx="1974996" cy="22850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154026" algn="ctr">
              <a:lnSpc>
                <a:spcPts val="1728"/>
              </a:lnSpc>
              <a:spcBef>
                <a:spcPts val="82"/>
              </a:spcBef>
            </a:pPr>
            <a:r>
              <a:rPr sz="1577" b="1" spc="42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Приоритизация</a:t>
            </a:r>
            <a:endParaRPr sz="1577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4713" y="483759"/>
            <a:ext cx="7994650" cy="348275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7701">
              <a:spcBef>
                <a:spcPts val="76"/>
              </a:spcBef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Эффект от 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PMC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-подряда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607300" y="2030846"/>
            <a:ext cx="2327355" cy="257676"/>
          </a:xfrm>
          <a:prstGeom prst="rect">
            <a:avLst/>
          </a:prstGeom>
        </p:spPr>
        <p:txBody>
          <a:bodyPr vert="horz" wrap="square" lIns="0" tIns="51984" rIns="0" bIns="0" rtlCol="0">
            <a:spAutoFit/>
          </a:bodyPr>
          <a:lstStyle/>
          <a:p>
            <a:pPr marL="115904" marR="850606" algn="ctr">
              <a:lnSpc>
                <a:spcPts val="1565"/>
              </a:lnSpc>
              <a:spcBef>
                <a:spcPts val="409"/>
              </a:spcBef>
            </a:pPr>
            <a:r>
              <a:rPr sz="1577" b="1" spc="27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МПК</a:t>
            </a:r>
            <a:endParaRPr sz="1577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object 67"/>
          <p:cNvSpPr/>
          <p:nvPr/>
        </p:nvSpPr>
        <p:spPr>
          <a:xfrm>
            <a:off x="9654600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object 68"/>
          <p:cNvSpPr txBox="1"/>
          <p:nvPr/>
        </p:nvSpPr>
        <p:spPr>
          <a:xfrm>
            <a:off x="10035963" y="2030846"/>
            <a:ext cx="1974996" cy="257676"/>
          </a:xfrm>
          <a:prstGeom prst="rect">
            <a:avLst/>
          </a:prstGeom>
        </p:spPr>
        <p:txBody>
          <a:bodyPr vert="horz" wrap="square" lIns="0" tIns="51984" rIns="0" bIns="0" rtlCol="0">
            <a:spAutoFit/>
          </a:bodyPr>
          <a:lstStyle/>
          <a:p>
            <a:pPr marL="115904" marR="722765" algn="ctr">
              <a:lnSpc>
                <a:spcPts val="1565"/>
              </a:lnSpc>
              <a:spcBef>
                <a:spcPts val="409"/>
              </a:spcBef>
            </a:pPr>
            <a:r>
              <a:rPr sz="1577" b="1" spc="24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КСМ</a:t>
            </a:r>
            <a:endParaRPr sz="1577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object 71"/>
          <p:cNvSpPr/>
          <p:nvPr/>
        </p:nvSpPr>
        <p:spPr>
          <a:xfrm>
            <a:off x="2670032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object 72"/>
          <p:cNvSpPr txBox="1"/>
          <p:nvPr/>
        </p:nvSpPr>
        <p:spPr>
          <a:xfrm>
            <a:off x="3111500" y="2030846"/>
            <a:ext cx="2133600" cy="257676"/>
          </a:xfrm>
          <a:prstGeom prst="rect">
            <a:avLst/>
          </a:prstGeom>
        </p:spPr>
        <p:txBody>
          <a:bodyPr vert="horz" wrap="square" lIns="0" tIns="51984" rIns="0" bIns="0" rtlCol="0">
            <a:spAutoFit/>
          </a:bodyPr>
          <a:lstStyle/>
          <a:p>
            <a:pPr marR="757806" algn="ctr">
              <a:lnSpc>
                <a:spcPts val="1565"/>
              </a:lnSpc>
            </a:pPr>
            <a:r>
              <a:rPr sz="1577" b="1" spc="27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Аналитика</a:t>
            </a:r>
            <a:endParaRPr sz="1577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object 76"/>
          <p:cNvSpPr/>
          <p:nvPr/>
        </p:nvSpPr>
        <p:spPr>
          <a:xfrm>
            <a:off x="349250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object 77"/>
          <p:cNvSpPr txBox="1"/>
          <p:nvPr/>
        </p:nvSpPr>
        <p:spPr>
          <a:xfrm>
            <a:off x="449689" y="2033087"/>
            <a:ext cx="1974996" cy="253194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115904" algn="ctr">
              <a:spcBef>
                <a:spcPts val="82"/>
              </a:spcBef>
            </a:pPr>
            <a:r>
              <a:rPr sz="1577" b="1" spc="58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ЦОРП</a:t>
            </a:r>
            <a:endParaRPr sz="1577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object 78"/>
          <p:cNvSpPr/>
          <p:nvPr/>
        </p:nvSpPr>
        <p:spPr>
          <a:xfrm>
            <a:off x="2358554" y="2438853"/>
            <a:ext cx="82379" cy="8237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834004" y="3453036"/>
            <a:ext cx="683538" cy="683538"/>
            <a:chOff x="950118" y="3438524"/>
            <a:chExt cx="323851" cy="323851"/>
          </a:xfrm>
        </p:grpSpPr>
        <p:sp>
          <p:nvSpPr>
            <p:cNvPr id="40" name="Овал 39"/>
            <p:cNvSpPr/>
            <p:nvPr/>
          </p:nvSpPr>
          <p:spPr>
            <a:xfrm>
              <a:off x="1045751" y="3529014"/>
              <a:ext cx="138111" cy="13811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950118" y="3438524"/>
              <a:ext cx="323851" cy="323851"/>
            </a:xfrm>
            <a:prstGeom prst="ellipse">
              <a:avLst/>
            </a:prstGeom>
            <a:noFill/>
            <a:ln w="190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object 11"/>
          <p:cNvSpPr txBox="1"/>
          <p:nvPr/>
        </p:nvSpPr>
        <p:spPr>
          <a:xfrm>
            <a:off x="10221934" y="2954953"/>
            <a:ext cx="1634785" cy="391873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lang="ru-RU" sz="2486" b="1" spc="-12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</a:t>
            </a:r>
            <a:r>
              <a:rPr sz="2486" b="1" spc="-12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ru-RU" sz="2486" b="1" spc="-12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03</a:t>
            </a:r>
            <a:r>
              <a:rPr sz="2486" b="1" spc="-12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.201</a:t>
            </a:r>
            <a:r>
              <a:rPr lang="ru-RU" sz="2486" b="1" spc="-12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sz="2486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16163" y="4369086"/>
            <a:ext cx="1122423" cy="332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56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Логистика</a:t>
            </a:r>
          </a:p>
        </p:txBody>
      </p:sp>
      <p:grpSp>
        <p:nvGrpSpPr>
          <p:cNvPr id="52" name="Группа 51"/>
          <p:cNvGrpSpPr/>
          <p:nvPr/>
        </p:nvGrpSpPr>
        <p:grpSpPr>
          <a:xfrm>
            <a:off x="2757146" y="3516084"/>
            <a:ext cx="683538" cy="683538"/>
            <a:chOff x="950118" y="3438524"/>
            <a:chExt cx="323851" cy="323851"/>
          </a:xfrm>
        </p:grpSpPr>
        <p:sp>
          <p:nvSpPr>
            <p:cNvPr id="53" name="Овал 52"/>
            <p:cNvSpPr/>
            <p:nvPr/>
          </p:nvSpPr>
          <p:spPr>
            <a:xfrm>
              <a:off x="1045751" y="3529014"/>
              <a:ext cx="138111" cy="13811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950118" y="3438524"/>
              <a:ext cx="323851" cy="323851"/>
            </a:xfrm>
            <a:prstGeom prst="ellipse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0674689" y="3487056"/>
            <a:ext cx="683538" cy="683538"/>
            <a:chOff x="950118" y="3438524"/>
            <a:chExt cx="323851" cy="323851"/>
          </a:xfrm>
        </p:grpSpPr>
        <p:sp>
          <p:nvSpPr>
            <p:cNvPr id="56" name="Овал 55"/>
            <p:cNvSpPr/>
            <p:nvPr/>
          </p:nvSpPr>
          <p:spPr>
            <a:xfrm>
              <a:off x="1045751" y="3529014"/>
              <a:ext cx="138111" cy="138111"/>
            </a:xfrm>
            <a:prstGeom prst="ellipse">
              <a:avLst/>
            </a:prstGeom>
            <a:solidFill>
              <a:srgbClr val="8C2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950118" y="3438524"/>
              <a:ext cx="323851" cy="323851"/>
            </a:xfrm>
            <a:prstGeom prst="ellipse">
              <a:avLst/>
            </a:prstGeom>
            <a:noFill/>
            <a:ln w="19050">
              <a:solidFill>
                <a:srgbClr val="8C271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7294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725032" y="475088"/>
            <a:ext cx="11108828" cy="520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Мегапроект в России 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(4+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выполненных критериев)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2869" y="1581084"/>
            <a:ext cx="3665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₽100 млрд бюджет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855" y="1493103"/>
            <a:ext cx="576073" cy="576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856" y="2658200"/>
            <a:ext cx="576073" cy="5760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66931" y="2746181"/>
            <a:ext cx="337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 лет длительность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857" y="3755346"/>
            <a:ext cx="576073" cy="576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93" y="1493103"/>
            <a:ext cx="576073" cy="5760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25269" y="1427196"/>
            <a:ext cx="3378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 в проектной команде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2868" y="3843327"/>
            <a:ext cx="4146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&gt;100k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работ (операций в КСМ)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94" y="2624225"/>
            <a:ext cx="576073" cy="57607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425269" y="2709546"/>
            <a:ext cx="337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&gt;1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млн человеко-дней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27407" y="3684120"/>
            <a:ext cx="3299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Влияние на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человек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25269" y="4666674"/>
            <a:ext cx="3745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Состоит из нескольких связанных автономных проектов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0968" y="4820563"/>
            <a:ext cx="4809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₽50 млн</a:t>
            </a:r>
          </a:p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Стоимость дня задержки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857" y="4886470"/>
            <a:ext cx="578210" cy="57821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94" y="4886470"/>
            <a:ext cx="576073" cy="5760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94" y="3755347"/>
            <a:ext cx="576073" cy="5760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92" y="1493103"/>
            <a:ext cx="576073" cy="57607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93" y="4886470"/>
            <a:ext cx="576073" cy="57607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0" y="6179012"/>
            <a:ext cx="12192000" cy="667265"/>
          </a:xfrm>
          <a:prstGeom prst="rect">
            <a:avLst/>
          </a:prstGeom>
          <a:solidFill>
            <a:srgbClr val="004F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Экосистема работы с партнерами ПАО «Газпром нефть»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29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Равнобедренный треугольник 36"/>
          <p:cNvSpPr/>
          <p:nvPr/>
        </p:nvSpPr>
        <p:spPr>
          <a:xfrm rot="10800000">
            <a:off x="2465246" y="3380564"/>
            <a:ext cx="285750" cy="225136"/>
          </a:xfrm>
          <a:prstGeom prst="triangle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/>
          <p:cNvSpPr/>
          <p:nvPr/>
        </p:nvSpPr>
        <p:spPr>
          <a:xfrm rot="10800000">
            <a:off x="9437546" y="3380564"/>
            <a:ext cx="285750" cy="225136"/>
          </a:xfrm>
          <a:prstGeom prst="triangle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4086227" y="3916993"/>
            <a:ext cx="1387195" cy="300038"/>
            <a:chOff x="4086227" y="4305299"/>
            <a:chExt cx="1387195" cy="300038"/>
          </a:xfrm>
        </p:grpSpPr>
        <p:sp>
          <p:nvSpPr>
            <p:cNvPr id="101" name="object 101"/>
            <p:cNvSpPr/>
            <p:nvPr/>
          </p:nvSpPr>
          <p:spPr>
            <a:xfrm>
              <a:off x="4142483" y="4470110"/>
              <a:ext cx="1272253" cy="0"/>
            </a:xfrm>
            <a:custGeom>
              <a:avLst/>
              <a:gdLst/>
              <a:ahLst/>
              <a:cxnLst/>
              <a:rect l="l" t="t" r="r" b="b"/>
              <a:pathLst>
                <a:path w="2098040">
                  <a:moveTo>
                    <a:pt x="0" y="0"/>
                  </a:moveTo>
                  <a:lnTo>
                    <a:pt x="2097569" y="0"/>
                  </a:lnTo>
                </a:path>
              </a:pathLst>
            </a:custGeom>
            <a:ln w="41883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" name="Равнобедренный треугольник 1"/>
            <p:cNvSpPr/>
            <p:nvPr/>
          </p:nvSpPr>
          <p:spPr>
            <a:xfrm rot="16200000">
              <a:off x="4055920" y="4349894"/>
              <a:ext cx="285750" cy="225136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Равнобедренный треугольник 28"/>
            <p:cNvSpPr/>
            <p:nvPr/>
          </p:nvSpPr>
          <p:spPr>
            <a:xfrm rot="16200000" flipH="1" flipV="1">
              <a:off x="5217979" y="4335606"/>
              <a:ext cx="285750" cy="225136"/>
            </a:xfrm>
            <a:prstGeom prst="triangle">
              <a:avLst/>
            </a:prstGeom>
            <a:solidFill>
              <a:srgbClr val="8C2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686552" y="3921756"/>
            <a:ext cx="1387195" cy="300038"/>
            <a:chOff x="6686552" y="4310062"/>
            <a:chExt cx="1387195" cy="300038"/>
          </a:xfrm>
        </p:grpSpPr>
        <p:sp>
          <p:nvSpPr>
            <p:cNvPr id="104" name="object 104"/>
            <p:cNvSpPr/>
            <p:nvPr/>
          </p:nvSpPr>
          <p:spPr>
            <a:xfrm>
              <a:off x="6745801" y="4470110"/>
              <a:ext cx="1272253" cy="0"/>
            </a:xfrm>
            <a:custGeom>
              <a:avLst/>
              <a:gdLst/>
              <a:ahLst/>
              <a:cxnLst/>
              <a:rect l="l" t="t" r="r" b="b"/>
              <a:pathLst>
                <a:path w="2098040">
                  <a:moveTo>
                    <a:pt x="2097569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0" name="Равнобедренный треугольник 29"/>
            <p:cNvSpPr/>
            <p:nvPr/>
          </p:nvSpPr>
          <p:spPr>
            <a:xfrm rot="16200000">
              <a:off x="6656245" y="4354657"/>
              <a:ext cx="285750" cy="225136"/>
            </a:xfrm>
            <a:prstGeom prst="triangle">
              <a:avLst/>
            </a:prstGeom>
            <a:solidFill>
              <a:srgbClr val="8C2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Равнобедренный треугольник 30"/>
            <p:cNvSpPr/>
            <p:nvPr/>
          </p:nvSpPr>
          <p:spPr>
            <a:xfrm rot="16200000" flipH="1" flipV="1">
              <a:off x="7818304" y="4340369"/>
              <a:ext cx="285750" cy="225136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960921" y="2494738"/>
            <a:ext cx="285758" cy="1072862"/>
            <a:chOff x="5960921" y="2883044"/>
            <a:chExt cx="285758" cy="1072862"/>
          </a:xfrm>
        </p:grpSpPr>
        <p:sp>
          <p:nvSpPr>
            <p:cNvPr id="107" name="object 107"/>
            <p:cNvSpPr/>
            <p:nvPr/>
          </p:nvSpPr>
          <p:spPr>
            <a:xfrm>
              <a:off x="6102349" y="2992810"/>
              <a:ext cx="0" cy="827504"/>
            </a:xfrm>
            <a:custGeom>
              <a:avLst/>
              <a:gdLst/>
              <a:ahLst/>
              <a:cxnLst/>
              <a:rect l="l" t="t" r="r" b="b"/>
              <a:pathLst>
                <a:path h="1364614">
                  <a:moveTo>
                    <a:pt x="0" y="0"/>
                  </a:moveTo>
                  <a:lnTo>
                    <a:pt x="0" y="1364607"/>
                  </a:lnTo>
                </a:path>
              </a:pathLst>
            </a:custGeom>
            <a:ln w="41883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2" name="Равнобедренный треугольник 31"/>
            <p:cNvSpPr/>
            <p:nvPr/>
          </p:nvSpPr>
          <p:spPr>
            <a:xfrm rot="10800000">
              <a:off x="5960921" y="3730770"/>
              <a:ext cx="285750" cy="225136"/>
            </a:xfrm>
            <a:prstGeom prst="triangle">
              <a:avLst/>
            </a:prstGeom>
            <a:solidFill>
              <a:srgbClr val="8C2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Равнобедренный треугольник 32"/>
            <p:cNvSpPr/>
            <p:nvPr/>
          </p:nvSpPr>
          <p:spPr>
            <a:xfrm rot="10800000" flipH="1" flipV="1">
              <a:off x="5960929" y="2883044"/>
              <a:ext cx="285750" cy="225136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67732" y="488522"/>
            <a:ext cx="10151236" cy="349053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ru-RU" sz="2200" b="1" spc="27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Центр оперативного реагирования и прогнозирования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787798" y="1735256"/>
            <a:ext cx="159417" cy="159417"/>
          </a:xfrm>
          <a:custGeom>
            <a:avLst/>
            <a:gdLst/>
            <a:ahLst/>
            <a:cxnLst/>
            <a:rect l="l" t="t" r="r" b="b"/>
            <a:pathLst>
              <a:path w="262890" h="262889">
                <a:moveTo>
                  <a:pt x="0" y="262840"/>
                </a:moveTo>
                <a:lnTo>
                  <a:pt x="262840" y="262840"/>
                </a:lnTo>
                <a:lnTo>
                  <a:pt x="262840" y="0"/>
                </a:lnTo>
                <a:lnTo>
                  <a:pt x="0" y="0"/>
                </a:lnTo>
                <a:lnTo>
                  <a:pt x="0" y="262840"/>
                </a:lnTo>
                <a:close/>
              </a:path>
            </a:pathLst>
          </a:custGeom>
          <a:solidFill>
            <a:srgbClr val="34A9C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2" name="object 82"/>
          <p:cNvSpPr txBox="1"/>
          <p:nvPr/>
        </p:nvSpPr>
        <p:spPr>
          <a:xfrm>
            <a:off x="7924800" y="4857925"/>
            <a:ext cx="3124199" cy="316719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 algn="ctr">
              <a:spcBef>
                <a:spcPts val="69"/>
              </a:spcBef>
            </a:pPr>
            <a:r>
              <a:rPr sz="2000" b="1" spc="69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ФУНКЦИОНАЛЬНЫЕ</a:t>
            </a:r>
            <a:endParaRPr sz="2000" b="1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287181" y="5170325"/>
            <a:ext cx="2399437" cy="316719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 algn="ctr">
              <a:spcBef>
                <a:spcPts val="69"/>
              </a:spcBef>
            </a:pPr>
            <a:r>
              <a:rPr sz="2000" b="1" spc="73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ПОДРАЗДЕЛЕНИ</a:t>
            </a:r>
            <a:r>
              <a:rPr lang="ru-RU" sz="2000" b="1" spc="73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Я</a:t>
            </a:r>
            <a:endParaRPr sz="2000" b="1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819275" y="4867450"/>
            <a:ext cx="1538711" cy="316719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 algn="ctr">
              <a:spcBef>
                <a:spcPts val="69"/>
              </a:spcBef>
            </a:pPr>
            <a:r>
              <a:rPr sz="2000" b="1" spc="-3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КОМАНДА</a:t>
            </a:r>
            <a:endParaRPr sz="2000" b="1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533525" y="5179850"/>
            <a:ext cx="2106987" cy="624496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 algn="ctr">
              <a:spcBef>
                <a:spcPts val="69"/>
              </a:spcBef>
            </a:pPr>
            <a:r>
              <a:rPr sz="2000" b="1" spc="85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УПРАВЛЕНИЯ</a:t>
            </a:r>
            <a:r>
              <a:rPr sz="2000" b="1" spc="67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103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КП</a:t>
            </a:r>
            <a:endParaRPr sz="2000" b="1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538630" y="3587930"/>
            <a:ext cx="1114762" cy="1114762"/>
          </a:xfrm>
          <a:custGeom>
            <a:avLst/>
            <a:gdLst/>
            <a:ahLst/>
            <a:cxnLst/>
            <a:rect l="l" t="t" r="r" b="b"/>
            <a:pathLst>
              <a:path w="1838325" h="1838325">
                <a:moveTo>
                  <a:pt x="0" y="1838289"/>
                </a:moveTo>
                <a:lnTo>
                  <a:pt x="1838289" y="1838289"/>
                </a:lnTo>
                <a:lnTo>
                  <a:pt x="1838289" y="0"/>
                </a:lnTo>
                <a:lnTo>
                  <a:pt x="0" y="0"/>
                </a:lnTo>
                <a:lnTo>
                  <a:pt x="0" y="1838289"/>
                </a:lnTo>
                <a:close/>
              </a:path>
            </a:pathLst>
          </a:custGeom>
          <a:solidFill>
            <a:srgbClr val="8C271A"/>
          </a:solidFill>
          <a:ln w="41883">
            <a:noFill/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8" name="object 88"/>
          <p:cNvSpPr txBox="1"/>
          <p:nvPr/>
        </p:nvSpPr>
        <p:spPr>
          <a:xfrm>
            <a:off x="5690325" y="3975975"/>
            <a:ext cx="914399" cy="31477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sz="2000" b="1" spc="45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ЦОРП</a:t>
            </a:r>
            <a:endParaRPr sz="2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613269" y="1938827"/>
            <a:ext cx="6965818" cy="1604949"/>
          </a:xfrm>
          <a:custGeom>
            <a:avLst/>
            <a:gdLst/>
            <a:ahLst/>
            <a:cxnLst/>
            <a:rect l="l" t="t" r="r" b="b"/>
            <a:pathLst>
              <a:path w="11487150" h="2646679">
                <a:moveTo>
                  <a:pt x="11486561" y="2646484"/>
                </a:moveTo>
                <a:lnTo>
                  <a:pt x="11486561" y="0"/>
                </a:lnTo>
                <a:lnTo>
                  <a:pt x="5743280" y="0"/>
                </a:lnTo>
                <a:lnTo>
                  <a:pt x="0" y="0"/>
                </a:lnTo>
                <a:lnTo>
                  <a:pt x="0" y="2646484"/>
                </a:lnTo>
              </a:path>
            </a:pathLst>
          </a:custGeom>
          <a:ln w="38100">
            <a:solidFill>
              <a:srgbClr val="686F81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3" name="object 93"/>
          <p:cNvSpPr/>
          <p:nvPr/>
        </p:nvSpPr>
        <p:spPr>
          <a:xfrm>
            <a:off x="8134207" y="3634161"/>
            <a:ext cx="2870271" cy="1095633"/>
          </a:xfrm>
          <a:custGeom>
            <a:avLst/>
            <a:gdLst/>
            <a:ahLst/>
            <a:cxnLst/>
            <a:rect l="l" t="t" r="r" b="b"/>
            <a:pathLst>
              <a:path w="4733290" h="1482090">
                <a:moveTo>
                  <a:pt x="4153255" y="0"/>
                </a:moveTo>
                <a:lnTo>
                  <a:pt x="579584" y="0"/>
                </a:lnTo>
                <a:lnTo>
                  <a:pt x="532049" y="1921"/>
                </a:lnTo>
                <a:lnTo>
                  <a:pt x="485573" y="7585"/>
                </a:lnTo>
                <a:lnTo>
                  <a:pt x="440303" y="16844"/>
                </a:lnTo>
                <a:lnTo>
                  <a:pt x="396391" y="29547"/>
                </a:lnTo>
                <a:lnTo>
                  <a:pt x="353984" y="45546"/>
                </a:lnTo>
                <a:lnTo>
                  <a:pt x="313232" y="64692"/>
                </a:lnTo>
                <a:lnTo>
                  <a:pt x="274284" y="86835"/>
                </a:lnTo>
                <a:lnTo>
                  <a:pt x="237289" y="111826"/>
                </a:lnTo>
                <a:lnTo>
                  <a:pt x="202397" y="139516"/>
                </a:lnTo>
                <a:lnTo>
                  <a:pt x="169756" y="169756"/>
                </a:lnTo>
                <a:lnTo>
                  <a:pt x="139516" y="202397"/>
                </a:lnTo>
                <a:lnTo>
                  <a:pt x="111826" y="237289"/>
                </a:lnTo>
                <a:lnTo>
                  <a:pt x="86835" y="274284"/>
                </a:lnTo>
                <a:lnTo>
                  <a:pt x="64692" y="313232"/>
                </a:lnTo>
                <a:lnTo>
                  <a:pt x="45546" y="353984"/>
                </a:lnTo>
                <a:lnTo>
                  <a:pt x="29547" y="396391"/>
                </a:lnTo>
                <a:lnTo>
                  <a:pt x="16844" y="440303"/>
                </a:lnTo>
                <a:lnTo>
                  <a:pt x="7585" y="485573"/>
                </a:lnTo>
                <a:lnTo>
                  <a:pt x="1921" y="532049"/>
                </a:lnTo>
                <a:lnTo>
                  <a:pt x="0" y="579584"/>
                </a:lnTo>
                <a:lnTo>
                  <a:pt x="0" y="902045"/>
                </a:lnTo>
                <a:lnTo>
                  <a:pt x="1921" y="949580"/>
                </a:lnTo>
                <a:lnTo>
                  <a:pt x="7585" y="996057"/>
                </a:lnTo>
                <a:lnTo>
                  <a:pt x="16844" y="1041326"/>
                </a:lnTo>
                <a:lnTo>
                  <a:pt x="29547" y="1085239"/>
                </a:lnTo>
                <a:lnTo>
                  <a:pt x="45546" y="1127645"/>
                </a:lnTo>
                <a:lnTo>
                  <a:pt x="64692" y="1168397"/>
                </a:lnTo>
                <a:lnTo>
                  <a:pt x="86835" y="1207345"/>
                </a:lnTo>
                <a:lnTo>
                  <a:pt x="111826" y="1244340"/>
                </a:lnTo>
                <a:lnTo>
                  <a:pt x="139516" y="1279232"/>
                </a:lnTo>
                <a:lnTo>
                  <a:pt x="169756" y="1311873"/>
                </a:lnTo>
                <a:lnTo>
                  <a:pt x="202397" y="1342113"/>
                </a:lnTo>
                <a:lnTo>
                  <a:pt x="237289" y="1369803"/>
                </a:lnTo>
                <a:lnTo>
                  <a:pt x="274284" y="1394795"/>
                </a:lnTo>
                <a:lnTo>
                  <a:pt x="313232" y="1416937"/>
                </a:lnTo>
                <a:lnTo>
                  <a:pt x="353984" y="1436083"/>
                </a:lnTo>
                <a:lnTo>
                  <a:pt x="396391" y="1452082"/>
                </a:lnTo>
                <a:lnTo>
                  <a:pt x="440303" y="1464785"/>
                </a:lnTo>
                <a:lnTo>
                  <a:pt x="485573" y="1474044"/>
                </a:lnTo>
                <a:lnTo>
                  <a:pt x="532049" y="1479708"/>
                </a:lnTo>
                <a:lnTo>
                  <a:pt x="579584" y="1481630"/>
                </a:lnTo>
                <a:lnTo>
                  <a:pt x="4153255" y="1481630"/>
                </a:lnTo>
                <a:lnTo>
                  <a:pt x="4200790" y="1479708"/>
                </a:lnTo>
                <a:lnTo>
                  <a:pt x="4247267" y="1474044"/>
                </a:lnTo>
                <a:lnTo>
                  <a:pt x="4292536" y="1464785"/>
                </a:lnTo>
                <a:lnTo>
                  <a:pt x="4336448" y="1452082"/>
                </a:lnTo>
                <a:lnTo>
                  <a:pt x="4378855" y="1436083"/>
                </a:lnTo>
                <a:lnTo>
                  <a:pt x="4419607" y="1416937"/>
                </a:lnTo>
                <a:lnTo>
                  <a:pt x="4458555" y="1394795"/>
                </a:lnTo>
                <a:lnTo>
                  <a:pt x="4495550" y="1369803"/>
                </a:lnTo>
                <a:lnTo>
                  <a:pt x="4530442" y="1342113"/>
                </a:lnTo>
                <a:lnTo>
                  <a:pt x="4563083" y="1311873"/>
                </a:lnTo>
                <a:lnTo>
                  <a:pt x="4593323" y="1279232"/>
                </a:lnTo>
                <a:lnTo>
                  <a:pt x="4621013" y="1244340"/>
                </a:lnTo>
                <a:lnTo>
                  <a:pt x="4646004" y="1207345"/>
                </a:lnTo>
                <a:lnTo>
                  <a:pt x="4668147" y="1168397"/>
                </a:lnTo>
                <a:lnTo>
                  <a:pt x="4687293" y="1127645"/>
                </a:lnTo>
                <a:lnTo>
                  <a:pt x="4703292" y="1085239"/>
                </a:lnTo>
                <a:lnTo>
                  <a:pt x="4715995" y="1041326"/>
                </a:lnTo>
                <a:lnTo>
                  <a:pt x="4725254" y="996057"/>
                </a:lnTo>
                <a:lnTo>
                  <a:pt x="4730918" y="949580"/>
                </a:lnTo>
                <a:lnTo>
                  <a:pt x="4732840" y="902045"/>
                </a:lnTo>
                <a:lnTo>
                  <a:pt x="4732840" y="579584"/>
                </a:lnTo>
                <a:lnTo>
                  <a:pt x="4730918" y="532049"/>
                </a:lnTo>
                <a:lnTo>
                  <a:pt x="4725254" y="485573"/>
                </a:lnTo>
                <a:lnTo>
                  <a:pt x="4715995" y="440303"/>
                </a:lnTo>
                <a:lnTo>
                  <a:pt x="4703292" y="396391"/>
                </a:lnTo>
                <a:lnTo>
                  <a:pt x="4687293" y="353984"/>
                </a:lnTo>
                <a:lnTo>
                  <a:pt x="4668147" y="313232"/>
                </a:lnTo>
                <a:lnTo>
                  <a:pt x="4646004" y="274284"/>
                </a:lnTo>
                <a:lnTo>
                  <a:pt x="4621013" y="237289"/>
                </a:lnTo>
                <a:lnTo>
                  <a:pt x="4593323" y="202397"/>
                </a:lnTo>
                <a:lnTo>
                  <a:pt x="4563083" y="169756"/>
                </a:lnTo>
                <a:lnTo>
                  <a:pt x="4530442" y="139516"/>
                </a:lnTo>
                <a:lnTo>
                  <a:pt x="4495550" y="111826"/>
                </a:lnTo>
                <a:lnTo>
                  <a:pt x="4458555" y="86835"/>
                </a:lnTo>
                <a:lnTo>
                  <a:pt x="4419607" y="64692"/>
                </a:lnTo>
                <a:lnTo>
                  <a:pt x="4378855" y="45546"/>
                </a:lnTo>
                <a:lnTo>
                  <a:pt x="4336448" y="29547"/>
                </a:lnTo>
                <a:lnTo>
                  <a:pt x="4292536" y="16844"/>
                </a:lnTo>
                <a:lnTo>
                  <a:pt x="4247267" y="7585"/>
                </a:lnTo>
                <a:lnTo>
                  <a:pt x="4200790" y="1921"/>
                </a:lnTo>
                <a:lnTo>
                  <a:pt x="4153255" y="0"/>
                </a:lnTo>
                <a:close/>
              </a:path>
            </a:pathLst>
          </a:custGeom>
          <a:solidFill>
            <a:srgbClr val="686F81"/>
          </a:solidFill>
          <a:ln w="31412">
            <a:noFill/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5" name="object 95"/>
          <p:cNvSpPr/>
          <p:nvPr/>
        </p:nvSpPr>
        <p:spPr>
          <a:xfrm>
            <a:off x="4661001" y="1481662"/>
            <a:ext cx="2870271" cy="898741"/>
          </a:xfrm>
          <a:custGeom>
            <a:avLst/>
            <a:gdLst/>
            <a:ahLst/>
            <a:cxnLst/>
            <a:rect l="l" t="t" r="r" b="b"/>
            <a:pathLst>
              <a:path w="4733290" h="1482089">
                <a:moveTo>
                  <a:pt x="4153255" y="0"/>
                </a:moveTo>
                <a:lnTo>
                  <a:pt x="579584" y="0"/>
                </a:lnTo>
                <a:lnTo>
                  <a:pt x="532049" y="1921"/>
                </a:lnTo>
                <a:lnTo>
                  <a:pt x="485573" y="7585"/>
                </a:lnTo>
                <a:lnTo>
                  <a:pt x="440303" y="16844"/>
                </a:lnTo>
                <a:lnTo>
                  <a:pt x="396391" y="29547"/>
                </a:lnTo>
                <a:lnTo>
                  <a:pt x="353984" y="45546"/>
                </a:lnTo>
                <a:lnTo>
                  <a:pt x="313232" y="64692"/>
                </a:lnTo>
                <a:lnTo>
                  <a:pt x="274284" y="86835"/>
                </a:lnTo>
                <a:lnTo>
                  <a:pt x="237289" y="111826"/>
                </a:lnTo>
                <a:lnTo>
                  <a:pt x="202397" y="139516"/>
                </a:lnTo>
                <a:lnTo>
                  <a:pt x="169756" y="169756"/>
                </a:lnTo>
                <a:lnTo>
                  <a:pt x="139516" y="202397"/>
                </a:lnTo>
                <a:lnTo>
                  <a:pt x="111826" y="237289"/>
                </a:lnTo>
                <a:lnTo>
                  <a:pt x="86835" y="274284"/>
                </a:lnTo>
                <a:lnTo>
                  <a:pt x="64692" y="313232"/>
                </a:lnTo>
                <a:lnTo>
                  <a:pt x="45546" y="353984"/>
                </a:lnTo>
                <a:lnTo>
                  <a:pt x="29547" y="396391"/>
                </a:lnTo>
                <a:lnTo>
                  <a:pt x="16844" y="440303"/>
                </a:lnTo>
                <a:lnTo>
                  <a:pt x="7585" y="485573"/>
                </a:lnTo>
                <a:lnTo>
                  <a:pt x="1921" y="532049"/>
                </a:lnTo>
                <a:lnTo>
                  <a:pt x="0" y="579584"/>
                </a:lnTo>
                <a:lnTo>
                  <a:pt x="0" y="902045"/>
                </a:lnTo>
                <a:lnTo>
                  <a:pt x="1921" y="949580"/>
                </a:lnTo>
                <a:lnTo>
                  <a:pt x="7585" y="996057"/>
                </a:lnTo>
                <a:lnTo>
                  <a:pt x="16844" y="1041326"/>
                </a:lnTo>
                <a:lnTo>
                  <a:pt x="29547" y="1085239"/>
                </a:lnTo>
                <a:lnTo>
                  <a:pt x="45546" y="1127645"/>
                </a:lnTo>
                <a:lnTo>
                  <a:pt x="64692" y="1168397"/>
                </a:lnTo>
                <a:lnTo>
                  <a:pt x="86835" y="1207345"/>
                </a:lnTo>
                <a:lnTo>
                  <a:pt x="111826" y="1244340"/>
                </a:lnTo>
                <a:lnTo>
                  <a:pt x="139516" y="1279232"/>
                </a:lnTo>
                <a:lnTo>
                  <a:pt x="169756" y="1311873"/>
                </a:lnTo>
                <a:lnTo>
                  <a:pt x="202397" y="1342113"/>
                </a:lnTo>
                <a:lnTo>
                  <a:pt x="237289" y="1369803"/>
                </a:lnTo>
                <a:lnTo>
                  <a:pt x="274284" y="1394795"/>
                </a:lnTo>
                <a:lnTo>
                  <a:pt x="313232" y="1416937"/>
                </a:lnTo>
                <a:lnTo>
                  <a:pt x="353984" y="1436083"/>
                </a:lnTo>
                <a:lnTo>
                  <a:pt x="396391" y="1452082"/>
                </a:lnTo>
                <a:lnTo>
                  <a:pt x="440303" y="1464785"/>
                </a:lnTo>
                <a:lnTo>
                  <a:pt x="485573" y="1474044"/>
                </a:lnTo>
                <a:lnTo>
                  <a:pt x="532049" y="1479708"/>
                </a:lnTo>
                <a:lnTo>
                  <a:pt x="579584" y="1481630"/>
                </a:lnTo>
                <a:lnTo>
                  <a:pt x="4153255" y="1481630"/>
                </a:lnTo>
                <a:lnTo>
                  <a:pt x="4200790" y="1479708"/>
                </a:lnTo>
                <a:lnTo>
                  <a:pt x="4247267" y="1474044"/>
                </a:lnTo>
                <a:lnTo>
                  <a:pt x="4292536" y="1464785"/>
                </a:lnTo>
                <a:lnTo>
                  <a:pt x="4336448" y="1452082"/>
                </a:lnTo>
                <a:lnTo>
                  <a:pt x="4378855" y="1436083"/>
                </a:lnTo>
                <a:lnTo>
                  <a:pt x="4419607" y="1416937"/>
                </a:lnTo>
                <a:lnTo>
                  <a:pt x="4458555" y="1394795"/>
                </a:lnTo>
                <a:lnTo>
                  <a:pt x="4495550" y="1369803"/>
                </a:lnTo>
                <a:lnTo>
                  <a:pt x="4530442" y="1342113"/>
                </a:lnTo>
                <a:lnTo>
                  <a:pt x="4563083" y="1311873"/>
                </a:lnTo>
                <a:lnTo>
                  <a:pt x="4593323" y="1279232"/>
                </a:lnTo>
                <a:lnTo>
                  <a:pt x="4621013" y="1244340"/>
                </a:lnTo>
                <a:lnTo>
                  <a:pt x="4646004" y="1207345"/>
                </a:lnTo>
                <a:lnTo>
                  <a:pt x="4668147" y="1168397"/>
                </a:lnTo>
                <a:lnTo>
                  <a:pt x="4687293" y="1127645"/>
                </a:lnTo>
                <a:lnTo>
                  <a:pt x="4703292" y="1085239"/>
                </a:lnTo>
                <a:lnTo>
                  <a:pt x="4715995" y="1041326"/>
                </a:lnTo>
                <a:lnTo>
                  <a:pt x="4725254" y="996057"/>
                </a:lnTo>
                <a:lnTo>
                  <a:pt x="4730918" y="949580"/>
                </a:lnTo>
                <a:lnTo>
                  <a:pt x="4732840" y="902045"/>
                </a:lnTo>
                <a:lnTo>
                  <a:pt x="4732840" y="579584"/>
                </a:lnTo>
                <a:lnTo>
                  <a:pt x="4730918" y="532049"/>
                </a:lnTo>
                <a:lnTo>
                  <a:pt x="4725254" y="485573"/>
                </a:lnTo>
                <a:lnTo>
                  <a:pt x="4715995" y="440303"/>
                </a:lnTo>
                <a:lnTo>
                  <a:pt x="4703292" y="396391"/>
                </a:lnTo>
                <a:lnTo>
                  <a:pt x="4687293" y="353984"/>
                </a:lnTo>
                <a:lnTo>
                  <a:pt x="4668147" y="313232"/>
                </a:lnTo>
                <a:lnTo>
                  <a:pt x="4646004" y="274284"/>
                </a:lnTo>
                <a:lnTo>
                  <a:pt x="4621013" y="237289"/>
                </a:lnTo>
                <a:lnTo>
                  <a:pt x="4593323" y="202397"/>
                </a:lnTo>
                <a:lnTo>
                  <a:pt x="4563083" y="169756"/>
                </a:lnTo>
                <a:lnTo>
                  <a:pt x="4530442" y="139516"/>
                </a:lnTo>
                <a:lnTo>
                  <a:pt x="4495550" y="111826"/>
                </a:lnTo>
                <a:lnTo>
                  <a:pt x="4458555" y="86835"/>
                </a:lnTo>
                <a:lnTo>
                  <a:pt x="4419607" y="64692"/>
                </a:lnTo>
                <a:lnTo>
                  <a:pt x="4378855" y="45546"/>
                </a:lnTo>
                <a:lnTo>
                  <a:pt x="4336448" y="29547"/>
                </a:lnTo>
                <a:lnTo>
                  <a:pt x="4292536" y="16844"/>
                </a:lnTo>
                <a:lnTo>
                  <a:pt x="4247267" y="7585"/>
                </a:lnTo>
                <a:lnTo>
                  <a:pt x="4200790" y="1921"/>
                </a:lnTo>
                <a:lnTo>
                  <a:pt x="4153255" y="0"/>
                </a:lnTo>
                <a:close/>
              </a:path>
            </a:pathLst>
          </a:custGeom>
          <a:solidFill>
            <a:srgbClr val="686F81"/>
          </a:solidFill>
          <a:ln w="31412">
            <a:noFill/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6" name="object 96"/>
          <p:cNvSpPr txBox="1"/>
          <p:nvPr/>
        </p:nvSpPr>
        <p:spPr>
          <a:xfrm>
            <a:off x="5152572" y="1630177"/>
            <a:ext cx="2010387" cy="62255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253757" marR="3081" indent="-246441">
              <a:spcBef>
                <a:spcPts val="55"/>
              </a:spcBef>
            </a:pPr>
            <a:r>
              <a:rPr sz="2000" b="1" spc="109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ГЕНЕ</a:t>
            </a:r>
            <a:r>
              <a:rPr sz="2000" b="1" spc="55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РАЛЬНЫЙ  </a:t>
            </a:r>
            <a:r>
              <a:rPr sz="2000" b="1" spc="82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ДИРЕКТОР</a:t>
            </a:r>
            <a:endParaRPr lang="ru-RU" sz="2000" b="1" spc="82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162396" y="3634161"/>
            <a:ext cx="2870271" cy="1095633"/>
          </a:xfrm>
          <a:custGeom>
            <a:avLst/>
            <a:gdLst/>
            <a:ahLst/>
            <a:cxnLst/>
            <a:rect l="l" t="t" r="r" b="b"/>
            <a:pathLst>
              <a:path w="4733290" h="1482090">
                <a:moveTo>
                  <a:pt x="4153255" y="0"/>
                </a:moveTo>
                <a:lnTo>
                  <a:pt x="579584" y="0"/>
                </a:lnTo>
                <a:lnTo>
                  <a:pt x="532049" y="1921"/>
                </a:lnTo>
                <a:lnTo>
                  <a:pt x="485573" y="7585"/>
                </a:lnTo>
                <a:lnTo>
                  <a:pt x="440303" y="16844"/>
                </a:lnTo>
                <a:lnTo>
                  <a:pt x="396391" y="29547"/>
                </a:lnTo>
                <a:lnTo>
                  <a:pt x="353984" y="45546"/>
                </a:lnTo>
                <a:lnTo>
                  <a:pt x="313232" y="64692"/>
                </a:lnTo>
                <a:lnTo>
                  <a:pt x="274284" y="86835"/>
                </a:lnTo>
                <a:lnTo>
                  <a:pt x="237289" y="111826"/>
                </a:lnTo>
                <a:lnTo>
                  <a:pt x="202397" y="139516"/>
                </a:lnTo>
                <a:lnTo>
                  <a:pt x="169756" y="169756"/>
                </a:lnTo>
                <a:lnTo>
                  <a:pt x="139516" y="202397"/>
                </a:lnTo>
                <a:lnTo>
                  <a:pt x="111826" y="237289"/>
                </a:lnTo>
                <a:lnTo>
                  <a:pt x="86835" y="274284"/>
                </a:lnTo>
                <a:lnTo>
                  <a:pt x="64692" y="313232"/>
                </a:lnTo>
                <a:lnTo>
                  <a:pt x="45546" y="353984"/>
                </a:lnTo>
                <a:lnTo>
                  <a:pt x="29547" y="396391"/>
                </a:lnTo>
                <a:lnTo>
                  <a:pt x="16844" y="440303"/>
                </a:lnTo>
                <a:lnTo>
                  <a:pt x="7585" y="485573"/>
                </a:lnTo>
                <a:lnTo>
                  <a:pt x="1921" y="532049"/>
                </a:lnTo>
                <a:lnTo>
                  <a:pt x="0" y="579584"/>
                </a:lnTo>
                <a:lnTo>
                  <a:pt x="0" y="902045"/>
                </a:lnTo>
                <a:lnTo>
                  <a:pt x="1921" y="949580"/>
                </a:lnTo>
                <a:lnTo>
                  <a:pt x="7585" y="996057"/>
                </a:lnTo>
                <a:lnTo>
                  <a:pt x="16844" y="1041326"/>
                </a:lnTo>
                <a:lnTo>
                  <a:pt x="29547" y="1085239"/>
                </a:lnTo>
                <a:lnTo>
                  <a:pt x="45546" y="1127645"/>
                </a:lnTo>
                <a:lnTo>
                  <a:pt x="64692" y="1168397"/>
                </a:lnTo>
                <a:lnTo>
                  <a:pt x="86835" y="1207345"/>
                </a:lnTo>
                <a:lnTo>
                  <a:pt x="111826" y="1244340"/>
                </a:lnTo>
                <a:lnTo>
                  <a:pt x="139516" y="1279232"/>
                </a:lnTo>
                <a:lnTo>
                  <a:pt x="169756" y="1311873"/>
                </a:lnTo>
                <a:lnTo>
                  <a:pt x="202397" y="1342113"/>
                </a:lnTo>
                <a:lnTo>
                  <a:pt x="237289" y="1369803"/>
                </a:lnTo>
                <a:lnTo>
                  <a:pt x="274284" y="1394795"/>
                </a:lnTo>
                <a:lnTo>
                  <a:pt x="313232" y="1416937"/>
                </a:lnTo>
                <a:lnTo>
                  <a:pt x="353984" y="1436083"/>
                </a:lnTo>
                <a:lnTo>
                  <a:pt x="396391" y="1452082"/>
                </a:lnTo>
                <a:lnTo>
                  <a:pt x="440303" y="1464785"/>
                </a:lnTo>
                <a:lnTo>
                  <a:pt x="485573" y="1474044"/>
                </a:lnTo>
                <a:lnTo>
                  <a:pt x="532049" y="1479708"/>
                </a:lnTo>
                <a:lnTo>
                  <a:pt x="579584" y="1481630"/>
                </a:lnTo>
                <a:lnTo>
                  <a:pt x="4153255" y="1481630"/>
                </a:lnTo>
                <a:lnTo>
                  <a:pt x="4200790" y="1479708"/>
                </a:lnTo>
                <a:lnTo>
                  <a:pt x="4247267" y="1474044"/>
                </a:lnTo>
                <a:lnTo>
                  <a:pt x="4292536" y="1464785"/>
                </a:lnTo>
                <a:lnTo>
                  <a:pt x="4336448" y="1452082"/>
                </a:lnTo>
                <a:lnTo>
                  <a:pt x="4378855" y="1436083"/>
                </a:lnTo>
                <a:lnTo>
                  <a:pt x="4419607" y="1416937"/>
                </a:lnTo>
                <a:lnTo>
                  <a:pt x="4458555" y="1394795"/>
                </a:lnTo>
                <a:lnTo>
                  <a:pt x="4495550" y="1369803"/>
                </a:lnTo>
                <a:lnTo>
                  <a:pt x="4530442" y="1342113"/>
                </a:lnTo>
                <a:lnTo>
                  <a:pt x="4563083" y="1311873"/>
                </a:lnTo>
                <a:lnTo>
                  <a:pt x="4593323" y="1279232"/>
                </a:lnTo>
                <a:lnTo>
                  <a:pt x="4621013" y="1244340"/>
                </a:lnTo>
                <a:lnTo>
                  <a:pt x="4646004" y="1207345"/>
                </a:lnTo>
                <a:lnTo>
                  <a:pt x="4668147" y="1168397"/>
                </a:lnTo>
                <a:lnTo>
                  <a:pt x="4687293" y="1127645"/>
                </a:lnTo>
                <a:lnTo>
                  <a:pt x="4703292" y="1085239"/>
                </a:lnTo>
                <a:lnTo>
                  <a:pt x="4715995" y="1041326"/>
                </a:lnTo>
                <a:lnTo>
                  <a:pt x="4725254" y="996057"/>
                </a:lnTo>
                <a:lnTo>
                  <a:pt x="4730918" y="949580"/>
                </a:lnTo>
                <a:lnTo>
                  <a:pt x="4732840" y="902045"/>
                </a:lnTo>
                <a:lnTo>
                  <a:pt x="4732840" y="579584"/>
                </a:lnTo>
                <a:lnTo>
                  <a:pt x="4730918" y="532049"/>
                </a:lnTo>
                <a:lnTo>
                  <a:pt x="4725254" y="485573"/>
                </a:lnTo>
                <a:lnTo>
                  <a:pt x="4715995" y="440303"/>
                </a:lnTo>
                <a:lnTo>
                  <a:pt x="4703292" y="396391"/>
                </a:lnTo>
                <a:lnTo>
                  <a:pt x="4687293" y="353984"/>
                </a:lnTo>
                <a:lnTo>
                  <a:pt x="4668147" y="313232"/>
                </a:lnTo>
                <a:lnTo>
                  <a:pt x="4646004" y="274284"/>
                </a:lnTo>
                <a:lnTo>
                  <a:pt x="4621013" y="237289"/>
                </a:lnTo>
                <a:lnTo>
                  <a:pt x="4593323" y="202397"/>
                </a:lnTo>
                <a:lnTo>
                  <a:pt x="4563083" y="169756"/>
                </a:lnTo>
                <a:lnTo>
                  <a:pt x="4530442" y="139516"/>
                </a:lnTo>
                <a:lnTo>
                  <a:pt x="4495550" y="111826"/>
                </a:lnTo>
                <a:lnTo>
                  <a:pt x="4458555" y="86835"/>
                </a:lnTo>
                <a:lnTo>
                  <a:pt x="4419607" y="64692"/>
                </a:lnTo>
                <a:lnTo>
                  <a:pt x="4378855" y="45546"/>
                </a:lnTo>
                <a:lnTo>
                  <a:pt x="4336448" y="29547"/>
                </a:lnTo>
                <a:lnTo>
                  <a:pt x="4292536" y="16844"/>
                </a:lnTo>
                <a:lnTo>
                  <a:pt x="4247267" y="7585"/>
                </a:lnTo>
                <a:lnTo>
                  <a:pt x="4200790" y="1921"/>
                </a:lnTo>
                <a:lnTo>
                  <a:pt x="4153255" y="0"/>
                </a:lnTo>
                <a:close/>
              </a:path>
            </a:pathLst>
          </a:custGeom>
          <a:solidFill>
            <a:srgbClr val="686F81"/>
          </a:solidFill>
          <a:ln w="31412">
            <a:noFill/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9" name="object 99"/>
          <p:cNvSpPr txBox="1"/>
          <p:nvPr/>
        </p:nvSpPr>
        <p:spPr>
          <a:xfrm>
            <a:off x="1393371" y="3792574"/>
            <a:ext cx="2394857" cy="81491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4236" algn="ctr">
              <a:lnSpc>
                <a:spcPts val="2144"/>
              </a:lnSpc>
              <a:spcBef>
                <a:spcPts val="55"/>
              </a:spcBef>
            </a:pPr>
            <a:r>
              <a:rPr sz="2000" b="1" spc="8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ДИРЕКТОР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ts val="2144"/>
              </a:lnSpc>
            </a:pPr>
            <a:r>
              <a:rPr sz="2000" b="1" spc="45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КРУПНОГО</a:t>
            </a:r>
            <a:r>
              <a:rPr sz="2000" b="1" spc="6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spc="49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ПРОЕКТА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249176" y="4010284"/>
            <a:ext cx="722139" cy="31477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sz="2000" b="1" spc="152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sz="2000" b="1" spc="9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</a:t>
            </a:r>
            <a:r>
              <a:rPr sz="2000" b="1" spc="36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</a:t>
            </a:r>
            <a:endParaRPr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568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836791" y="645382"/>
            <a:ext cx="7955787" cy="35580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00633" y="3590547"/>
            <a:ext cx="288290" cy="559435"/>
          </a:xfrm>
          <a:custGeom>
            <a:avLst/>
            <a:gdLst/>
            <a:ahLst/>
            <a:cxnLst/>
            <a:rect l="l" t="t" r="r" b="b"/>
            <a:pathLst>
              <a:path w="288289" h="559435">
                <a:moveTo>
                  <a:pt x="288036" y="415289"/>
                </a:moveTo>
                <a:lnTo>
                  <a:pt x="0" y="415289"/>
                </a:lnTo>
                <a:lnTo>
                  <a:pt x="144018" y="559307"/>
                </a:lnTo>
                <a:lnTo>
                  <a:pt x="288036" y="415289"/>
                </a:lnTo>
                <a:close/>
              </a:path>
              <a:path w="288289" h="559435">
                <a:moveTo>
                  <a:pt x="216027" y="0"/>
                </a:moveTo>
                <a:lnTo>
                  <a:pt x="72009" y="0"/>
                </a:lnTo>
                <a:lnTo>
                  <a:pt x="72009" y="415289"/>
                </a:lnTo>
                <a:lnTo>
                  <a:pt x="216027" y="415289"/>
                </a:lnTo>
                <a:lnTo>
                  <a:pt x="216027" y="0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766763" y="1283559"/>
            <a:ext cx="3841750" cy="21800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Основной</a:t>
            </a:r>
            <a:r>
              <a: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spc="-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Фокус</a:t>
            </a:r>
            <a:r>
              <a:rPr sz="20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spc="-5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2700">
              <a:spcBef>
                <a:spcPts val="100"/>
              </a:spcBef>
            </a:pPr>
            <a:r>
              <a:rPr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</a:t>
            </a:r>
            <a:r>
              <a: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приоритизацию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sz="2000" spc="-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критический</a:t>
            </a:r>
            <a:r>
              <a:rPr sz="20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spc="-2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путь</a:t>
            </a:r>
            <a:endParaRPr sz="20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2700"/>
            <a:r>
              <a:rPr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(СРОЧНО) 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2700"/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2700"/>
            <a:r>
              <a: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sz="2000" spc="-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технологические</a:t>
            </a:r>
            <a:r>
              <a:rPr sz="20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spc="-5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2700"/>
            <a:r>
              <a:rPr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границы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МПК</a:t>
            </a:r>
            <a:r>
              <a:rPr sz="20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(ВАЖНО)</a:t>
            </a:r>
            <a:endParaRPr sz="20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object 4"/>
          <p:cNvSpPr/>
          <p:nvPr/>
        </p:nvSpPr>
        <p:spPr>
          <a:xfrm>
            <a:off x="3452126" y="4466220"/>
            <a:ext cx="86977" cy="87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/>
          <p:nvPr/>
        </p:nvSpPr>
        <p:spPr>
          <a:xfrm>
            <a:off x="3452126" y="4577314"/>
            <a:ext cx="86977" cy="86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/>
          <p:cNvSpPr/>
          <p:nvPr/>
        </p:nvSpPr>
        <p:spPr>
          <a:xfrm>
            <a:off x="3452126" y="4687791"/>
            <a:ext cx="86977" cy="871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354422"/>
              </p:ext>
            </p:extLst>
          </p:nvPr>
        </p:nvGraphicFramePr>
        <p:xfrm>
          <a:off x="3279138" y="4246752"/>
          <a:ext cx="8513440" cy="17758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2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26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688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5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08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8836">
                <a:tc gridSpan="9">
                  <a:txBody>
                    <a:bodyPr/>
                    <a:lstStyle/>
                    <a:p>
                      <a:pPr marR="720725" algn="ctr">
                        <a:lnSpc>
                          <a:spcPts val="680"/>
                        </a:lnSpc>
                        <a:spcBef>
                          <a:spcPts val="75"/>
                        </a:spcBef>
                      </a:pPr>
                      <a:r>
                        <a:rPr sz="600" b="1" spc="5" dirty="0">
                          <a:latin typeface="Calibri"/>
                          <a:cs typeface="Calibri"/>
                        </a:rPr>
                        <a:t>Реестр приоритетных проблем </a:t>
                      </a:r>
                      <a:r>
                        <a:rPr sz="600" b="1" spc="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b="1" spc="5" dirty="0">
                          <a:latin typeface="Calibri"/>
                          <a:cs typeface="Calibri"/>
                        </a:rPr>
                        <a:t>рисков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9525">
                      <a:solidFill>
                        <a:srgbClr val="CECECE"/>
                      </a:solidFill>
                      <a:prstDash val="solid"/>
                    </a:lnL>
                    <a:lnT w="6350">
                      <a:solidFill>
                        <a:srgbClr val="CECECE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799">
                <a:tc gridSpan="9"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500" spc="-5" dirty="0">
                          <a:latin typeface="Calibri"/>
                          <a:cs typeface="Calibri"/>
                        </a:rPr>
                        <a:t>Критичные проблемы/риски (МПК не возможен без решениям проблемы, требуется начало исполнения мероприятий в течение</a:t>
                      </a:r>
                      <a:r>
                        <a:rPr sz="5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00" spc="-5" dirty="0">
                          <a:latin typeface="Calibri"/>
                          <a:cs typeface="Calibri"/>
                        </a:rPr>
                        <a:t>недели)</a:t>
                      </a:r>
                      <a:endParaRPr sz="500" dirty="0">
                        <a:latin typeface="Calibri"/>
                        <a:cs typeface="Calibri"/>
                      </a:endParaRPr>
                    </a:p>
                    <a:p>
                      <a:pPr marL="255904" marR="4601845">
                        <a:lnSpc>
                          <a:spcPct val="145000"/>
                        </a:lnSpc>
                        <a:spcBef>
                          <a:spcPts val="5"/>
                        </a:spcBef>
                      </a:pPr>
                      <a:r>
                        <a:rPr sz="500" spc="-5" dirty="0">
                          <a:latin typeface="Calibri"/>
                          <a:cs typeface="Calibri"/>
                        </a:rPr>
                        <a:t>Важные проблемы/риски (требуется начало исполнения мероприятий в течение недели/2 недель, завершение в течение месяца)  Прочие проблемы/риски (МПК возможен без решениям проблемы, начало решения исполнения мероприятий </a:t>
                      </a:r>
                      <a:r>
                        <a:rPr sz="500" spc="-10" dirty="0">
                          <a:latin typeface="Calibri"/>
                          <a:cs typeface="Calibri"/>
                        </a:rPr>
                        <a:t>от </a:t>
                      </a:r>
                      <a:r>
                        <a:rPr sz="500" spc="-5" dirty="0">
                          <a:latin typeface="Calibri"/>
                          <a:cs typeface="Calibri"/>
                        </a:rPr>
                        <a:t>недели до</a:t>
                      </a:r>
                      <a:r>
                        <a:rPr sz="5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00" spc="-5" dirty="0">
                          <a:latin typeface="Calibri"/>
                          <a:cs typeface="Calibri"/>
                        </a:rPr>
                        <a:t>квартала)</a:t>
                      </a:r>
                      <a:endParaRPr sz="5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9525">
                      <a:solidFill>
                        <a:srgbClr val="CECECE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4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Инд.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37795" marR="43180" indent="-94615">
                        <a:lnSpc>
                          <a:spcPct val="1214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Статус</a:t>
                      </a:r>
                      <a:r>
                        <a:rPr sz="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исполнения  мероприятия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Срочность</a:t>
                      </a:r>
                      <a:r>
                        <a:rPr sz="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начала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74930" marR="70485" indent="-3175" algn="ctr">
                        <a:lnSpc>
                          <a:spcPct val="121100"/>
                        </a:lnSpc>
                        <a:spcBef>
                          <a:spcPts val="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исполнения  мероприятия от</a:t>
                      </a:r>
                      <a:r>
                        <a:rPr sz="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даты  внесения в</a:t>
                      </a:r>
                      <a:r>
                        <a:rPr sz="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РППР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35560" algn="ctr">
                        <a:lnSpc>
                          <a:spcPct val="121100"/>
                        </a:lnSpc>
                        <a:spcBef>
                          <a:spcPts val="34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Дата внесения  мероприятия</a:t>
                      </a:r>
                      <a:r>
                        <a:rPr sz="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в  РППР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ID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539750">
                        <a:lnSpc>
                          <a:spcPct val="1000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Описание проблемы /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риска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Мероприятия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Ответственный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Срок</a:t>
                      </a:r>
                      <a:r>
                        <a:rPr sz="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выполнения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717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Требуется</a:t>
                      </a:r>
                      <a:r>
                        <a:rPr sz="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контроль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неделя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22.06.17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П70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Существенный рост объемов по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системам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9685">
                        <a:lnSpc>
                          <a:spcPts val="715"/>
                        </a:lnSpc>
                        <a:spcBef>
                          <a:spcPts val="1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электрообогрева поставки Данай-Рус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на ЦПС и</a:t>
                      </a:r>
                      <a:r>
                        <a:rPr sz="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ПСП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Направить претензию Данай-РУС по причине срыва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сроков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9685">
                        <a:lnSpc>
                          <a:spcPts val="715"/>
                        </a:lnSpc>
                        <a:spcBef>
                          <a:spcPts val="1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предоставления полного комплекта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КД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Иванов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Д.В.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27.06.2017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80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Согласовано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неделя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28.02.17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П51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Не разработана КД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не начато изготовление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станции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9685">
                        <a:lnSpc>
                          <a:spcPts val="715"/>
                        </a:lnSpc>
                        <a:spcBef>
                          <a:spcPts val="1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газового пожаротушения (поставщик -</a:t>
                      </a:r>
                      <a:r>
                        <a:rPr sz="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ОЗСК)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Обеспечить поставку станции газового пожаротушения на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БПП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9685">
                        <a:lnSpc>
                          <a:spcPts val="715"/>
                        </a:lnSpc>
                        <a:spcBef>
                          <a:spcPts val="15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(Усть-Кут)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Иванов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Д.В.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01.08.2017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22.03.17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П59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9685" marR="212090">
                        <a:lnSpc>
                          <a:spcPct val="121500"/>
                        </a:lnSpc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Не согласована заявка,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утвержден НПП на закупку  электрощитовой для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ПСП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96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Обеспечить поставку электрощитовой на </a:t>
                      </a:r>
                      <a:r>
                        <a:rPr sz="600" spc="10" dirty="0">
                          <a:latin typeface="Calibri"/>
                          <a:cs typeface="Calibri"/>
                        </a:rPr>
                        <a:t>БПП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(Усть-Кут)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Иванов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5" dirty="0">
                          <a:latin typeface="Calibri"/>
                          <a:cs typeface="Calibri"/>
                        </a:rPr>
                        <a:t>Д.В.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5" dirty="0">
                          <a:latin typeface="Calibri"/>
                          <a:cs typeface="Calibri"/>
                        </a:rPr>
                        <a:t>01.08.2017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object 8"/>
          <p:cNvSpPr/>
          <p:nvPr/>
        </p:nvSpPr>
        <p:spPr>
          <a:xfrm>
            <a:off x="3397203" y="5297582"/>
            <a:ext cx="86386" cy="873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5958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355252" y="1217854"/>
            <a:ext cx="11550650" cy="4833547"/>
          </a:xfrm>
          <a:prstGeom prst="rect">
            <a:avLst/>
          </a:prstGeom>
          <a:gradFill>
            <a:gsLst>
              <a:gs pos="1000">
                <a:srgbClr val="004FCB"/>
              </a:gs>
              <a:gs pos="83000">
                <a:srgbClr val="686F8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object 37"/>
          <p:cNvSpPr/>
          <p:nvPr/>
        </p:nvSpPr>
        <p:spPr>
          <a:xfrm>
            <a:off x="1245693" y="1730568"/>
            <a:ext cx="5611794" cy="3932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8" name="object 38"/>
          <p:cNvSpPr/>
          <p:nvPr/>
        </p:nvSpPr>
        <p:spPr>
          <a:xfrm>
            <a:off x="1596995" y="2451225"/>
            <a:ext cx="1600328" cy="209860"/>
          </a:xfrm>
          <a:custGeom>
            <a:avLst/>
            <a:gdLst/>
            <a:ahLst/>
            <a:cxnLst/>
            <a:rect l="l" t="t" r="r" b="b"/>
            <a:pathLst>
              <a:path w="2639060" h="346075">
                <a:moveTo>
                  <a:pt x="0" y="345539"/>
                </a:moveTo>
                <a:lnTo>
                  <a:pt x="2638663" y="0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9" name="object 39"/>
          <p:cNvSpPr/>
          <p:nvPr/>
        </p:nvSpPr>
        <p:spPr>
          <a:xfrm>
            <a:off x="4844791" y="3197298"/>
            <a:ext cx="1631904" cy="539860"/>
          </a:xfrm>
          <a:custGeom>
            <a:avLst/>
            <a:gdLst/>
            <a:ahLst/>
            <a:cxnLst/>
            <a:rect l="l" t="t" r="r" b="b"/>
            <a:pathLst>
              <a:path w="2691129" h="890270">
                <a:moveTo>
                  <a:pt x="0" y="0"/>
                </a:moveTo>
                <a:lnTo>
                  <a:pt x="2691017" y="890025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1" name="object 41"/>
          <p:cNvSpPr/>
          <p:nvPr/>
        </p:nvSpPr>
        <p:spPr>
          <a:xfrm>
            <a:off x="5238464" y="3762408"/>
            <a:ext cx="1200246" cy="1689278"/>
          </a:xfrm>
          <a:custGeom>
            <a:avLst/>
            <a:gdLst/>
            <a:ahLst/>
            <a:cxnLst/>
            <a:rect l="l" t="t" r="r" b="b"/>
            <a:pathLst>
              <a:path w="1979295" h="2785745">
                <a:moveTo>
                  <a:pt x="1978997" y="0"/>
                </a:moveTo>
                <a:lnTo>
                  <a:pt x="0" y="2785255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2" name="object 42"/>
          <p:cNvSpPr/>
          <p:nvPr/>
        </p:nvSpPr>
        <p:spPr>
          <a:xfrm>
            <a:off x="3657425" y="4784686"/>
            <a:ext cx="1581075" cy="666932"/>
          </a:xfrm>
          <a:custGeom>
            <a:avLst/>
            <a:gdLst/>
            <a:ahLst/>
            <a:cxnLst/>
            <a:rect l="l" t="t" r="r" b="b"/>
            <a:pathLst>
              <a:path w="2607309" h="1099820">
                <a:moveTo>
                  <a:pt x="2607250" y="1099442"/>
                </a:moveTo>
                <a:lnTo>
                  <a:pt x="0" y="0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3" name="object 43"/>
          <p:cNvSpPr/>
          <p:nvPr/>
        </p:nvSpPr>
        <p:spPr>
          <a:xfrm>
            <a:off x="3657425" y="3197298"/>
            <a:ext cx="1187539" cy="1587621"/>
          </a:xfrm>
          <a:custGeom>
            <a:avLst/>
            <a:gdLst/>
            <a:ahLst/>
            <a:cxnLst/>
            <a:rect l="l" t="t" r="r" b="b"/>
            <a:pathLst>
              <a:path w="1958340" h="2618104">
                <a:moveTo>
                  <a:pt x="0" y="2617721"/>
                </a:moveTo>
                <a:lnTo>
                  <a:pt x="1958055" y="0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4" name="object 44"/>
          <p:cNvSpPr/>
          <p:nvPr/>
        </p:nvSpPr>
        <p:spPr>
          <a:xfrm>
            <a:off x="3197082" y="2451225"/>
            <a:ext cx="609557" cy="539860"/>
          </a:xfrm>
          <a:custGeom>
            <a:avLst/>
            <a:gdLst/>
            <a:ahLst/>
            <a:cxnLst/>
            <a:rect l="l" t="t" r="r" b="b"/>
            <a:pathLst>
              <a:path w="1005204" h="890270">
                <a:moveTo>
                  <a:pt x="0" y="0"/>
                </a:moveTo>
                <a:lnTo>
                  <a:pt x="1005204" y="890025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5" name="object 45"/>
          <p:cNvSpPr/>
          <p:nvPr/>
        </p:nvSpPr>
        <p:spPr>
          <a:xfrm>
            <a:off x="3809814" y="2987762"/>
            <a:ext cx="1035054" cy="209860"/>
          </a:xfrm>
          <a:custGeom>
            <a:avLst/>
            <a:gdLst/>
            <a:ahLst/>
            <a:cxnLst/>
            <a:rect l="l" t="t" r="r" b="b"/>
            <a:pathLst>
              <a:path w="1706879" h="346075">
                <a:moveTo>
                  <a:pt x="0" y="0"/>
                </a:moveTo>
                <a:lnTo>
                  <a:pt x="1706754" y="345539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6" name="object 46"/>
          <p:cNvSpPr/>
          <p:nvPr/>
        </p:nvSpPr>
        <p:spPr>
          <a:xfrm>
            <a:off x="866796" y="2051203"/>
            <a:ext cx="730467" cy="609557"/>
          </a:xfrm>
          <a:custGeom>
            <a:avLst/>
            <a:gdLst/>
            <a:ahLst/>
            <a:cxnLst/>
            <a:rect l="l" t="t" r="r" b="b"/>
            <a:pathLst>
              <a:path w="1204595" h="1005204">
                <a:moveTo>
                  <a:pt x="0" y="0"/>
                </a:moveTo>
                <a:lnTo>
                  <a:pt x="1204151" y="1005204"/>
                </a:lnTo>
              </a:path>
            </a:pathLst>
          </a:custGeom>
          <a:ln w="628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8" name="object 88"/>
          <p:cNvSpPr/>
          <p:nvPr/>
        </p:nvSpPr>
        <p:spPr>
          <a:xfrm>
            <a:off x="828699" y="2353853"/>
            <a:ext cx="83217" cy="832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9" name="object 89"/>
          <p:cNvSpPr/>
          <p:nvPr/>
        </p:nvSpPr>
        <p:spPr>
          <a:xfrm>
            <a:off x="2212342" y="3772612"/>
            <a:ext cx="118692" cy="118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0" name="object 90"/>
          <p:cNvSpPr/>
          <p:nvPr/>
        </p:nvSpPr>
        <p:spPr>
          <a:xfrm>
            <a:off x="3137937" y="3361883"/>
            <a:ext cx="207165" cy="207165"/>
          </a:xfrm>
          <a:custGeom>
            <a:avLst/>
            <a:gdLst/>
            <a:ahLst/>
            <a:cxnLst/>
            <a:rect l="l" t="t" r="r" b="b"/>
            <a:pathLst>
              <a:path w="341629" h="341629">
                <a:moveTo>
                  <a:pt x="170644" y="0"/>
                </a:moveTo>
                <a:lnTo>
                  <a:pt x="125282" y="6095"/>
                </a:lnTo>
                <a:lnTo>
                  <a:pt x="84519" y="23296"/>
                </a:lnTo>
                <a:lnTo>
                  <a:pt x="49982" y="49978"/>
                </a:lnTo>
                <a:lnTo>
                  <a:pt x="23299" y="84514"/>
                </a:lnTo>
                <a:lnTo>
                  <a:pt x="6095" y="125278"/>
                </a:lnTo>
                <a:lnTo>
                  <a:pt x="0" y="170644"/>
                </a:lnTo>
                <a:lnTo>
                  <a:pt x="6095" y="216005"/>
                </a:lnTo>
                <a:lnTo>
                  <a:pt x="23299" y="256765"/>
                </a:lnTo>
                <a:lnTo>
                  <a:pt x="49982" y="291300"/>
                </a:lnTo>
                <a:lnTo>
                  <a:pt x="84519" y="317981"/>
                </a:lnTo>
                <a:lnTo>
                  <a:pt x="125282" y="335182"/>
                </a:lnTo>
                <a:lnTo>
                  <a:pt x="170644" y="341277"/>
                </a:lnTo>
                <a:lnTo>
                  <a:pt x="216009" y="335182"/>
                </a:lnTo>
                <a:lnTo>
                  <a:pt x="256773" y="317981"/>
                </a:lnTo>
                <a:lnTo>
                  <a:pt x="291309" y="291300"/>
                </a:lnTo>
                <a:lnTo>
                  <a:pt x="317991" y="256765"/>
                </a:lnTo>
                <a:lnTo>
                  <a:pt x="335192" y="216005"/>
                </a:lnTo>
                <a:lnTo>
                  <a:pt x="341288" y="170644"/>
                </a:lnTo>
                <a:lnTo>
                  <a:pt x="335192" y="125278"/>
                </a:lnTo>
                <a:lnTo>
                  <a:pt x="317991" y="84514"/>
                </a:lnTo>
                <a:lnTo>
                  <a:pt x="291309" y="49978"/>
                </a:lnTo>
                <a:lnTo>
                  <a:pt x="256773" y="23296"/>
                </a:lnTo>
                <a:lnTo>
                  <a:pt x="216009" y="6095"/>
                </a:lnTo>
                <a:lnTo>
                  <a:pt x="17064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1" name="object 91"/>
          <p:cNvSpPr/>
          <p:nvPr/>
        </p:nvSpPr>
        <p:spPr>
          <a:xfrm>
            <a:off x="3137938" y="3361883"/>
            <a:ext cx="207165" cy="207165"/>
          </a:xfrm>
          <a:custGeom>
            <a:avLst/>
            <a:gdLst/>
            <a:ahLst/>
            <a:cxnLst/>
            <a:rect l="l" t="t" r="r" b="b"/>
            <a:pathLst>
              <a:path w="341629" h="341629">
                <a:moveTo>
                  <a:pt x="341288" y="170644"/>
                </a:moveTo>
                <a:lnTo>
                  <a:pt x="335192" y="216005"/>
                </a:lnTo>
                <a:lnTo>
                  <a:pt x="317991" y="256765"/>
                </a:lnTo>
                <a:lnTo>
                  <a:pt x="291309" y="291300"/>
                </a:lnTo>
                <a:lnTo>
                  <a:pt x="256773" y="317981"/>
                </a:lnTo>
                <a:lnTo>
                  <a:pt x="216009" y="335182"/>
                </a:lnTo>
                <a:lnTo>
                  <a:pt x="170644" y="341277"/>
                </a:lnTo>
                <a:lnTo>
                  <a:pt x="125282" y="335182"/>
                </a:lnTo>
                <a:lnTo>
                  <a:pt x="84519" y="317981"/>
                </a:lnTo>
                <a:lnTo>
                  <a:pt x="49982" y="291300"/>
                </a:lnTo>
                <a:lnTo>
                  <a:pt x="23299" y="256765"/>
                </a:lnTo>
                <a:lnTo>
                  <a:pt x="6095" y="216005"/>
                </a:lnTo>
                <a:lnTo>
                  <a:pt x="0" y="170644"/>
                </a:lnTo>
                <a:lnTo>
                  <a:pt x="6095" y="125278"/>
                </a:lnTo>
                <a:lnTo>
                  <a:pt x="23299" y="84514"/>
                </a:lnTo>
                <a:lnTo>
                  <a:pt x="49982" y="49978"/>
                </a:lnTo>
                <a:lnTo>
                  <a:pt x="84519" y="23296"/>
                </a:lnTo>
                <a:lnTo>
                  <a:pt x="125282" y="6095"/>
                </a:lnTo>
                <a:lnTo>
                  <a:pt x="170644" y="0"/>
                </a:lnTo>
                <a:lnTo>
                  <a:pt x="216009" y="6095"/>
                </a:lnTo>
                <a:lnTo>
                  <a:pt x="256773" y="23296"/>
                </a:lnTo>
                <a:lnTo>
                  <a:pt x="291309" y="49978"/>
                </a:lnTo>
                <a:lnTo>
                  <a:pt x="317991" y="84514"/>
                </a:lnTo>
                <a:lnTo>
                  <a:pt x="335192" y="125278"/>
                </a:lnTo>
                <a:lnTo>
                  <a:pt x="341288" y="170644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2" name="object 92"/>
          <p:cNvSpPr/>
          <p:nvPr/>
        </p:nvSpPr>
        <p:spPr>
          <a:xfrm>
            <a:off x="1863468" y="3199059"/>
            <a:ext cx="106875" cy="106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3" name="object 93"/>
          <p:cNvSpPr/>
          <p:nvPr/>
        </p:nvSpPr>
        <p:spPr>
          <a:xfrm>
            <a:off x="1567821" y="4647734"/>
            <a:ext cx="53653" cy="536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4" name="object 94"/>
          <p:cNvSpPr/>
          <p:nvPr/>
        </p:nvSpPr>
        <p:spPr>
          <a:xfrm>
            <a:off x="2779984" y="3447402"/>
            <a:ext cx="53653" cy="536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5" name="object 95"/>
          <p:cNvSpPr/>
          <p:nvPr/>
        </p:nvSpPr>
        <p:spPr>
          <a:xfrm>
            <a:off x="2105906" y="4056438"/>
            <a:ext cx="53653" cy="536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6" name="object 96"/>
          <p:cNvSpPr/>
          <p:nvPr/>
        </p:nvSpPr>
        <p:spPr>
          <a:xfrm>
            <a:off x="1934432" y="4464438"/>
            <a:ext cx="136432" cy="136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7" name="object 97"/>
          <p:cNvSpPr/>
          <p:nvPr/>
        </p:nvSpPr>
        <p:spPr>
          <a:xfrm>
            <a:off x="2271465" y="5487385"/>
            <a:ext cx="106875" cy="106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8" name="object 98"/>
          <p:cNvSpPr/>
          <p:nvPr/>
        </p:nvSpPr>
        <p:spPr>
          <a:xfrm>
            <a:off x="3448151" y="4168788"/>
            <a:ext cx="95046" cy="950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9" name="object 99"/>
          <p:cNvSpPr/>
          <p:nvPr/>
        </p:nvSpPr>
        <p:spPr>
          <a:xfrm>
            <a:off x="1088867" y="3884966"/>
            <a:ext cx="106875" cy="106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0" name="object 100"/>
          <p:cNvSpPr/>
          <p:nvPr/>
        </p:nvSpPr>
        <p:spPr>
          <a:xfrm>
            <a:off x="5122913" y="5340243"/>
            <a:ext cx="227573" cy="227573"/>
          </a:xfrm>
          <a:custGeom>
            <a:avLst/>
            <a:gdLst/>
            <a:ahLst/>
            <a:cxnLst/>
            <a:rect l="l" t="t" r="r" b="b"/>
            <a:pathLst>
              <a:path w="375284" h="375284">
                <a:moveTo>
                  <a:pt x="187523" y="0"/>
                </a:moveTo>
                <a:lnTo>
                  <a:pt x="137671" y="6697"/>
                </a:lnTo>
                <a:lnTo>
                  <a:pt x="92875" y="25599"/>
                </a:lnTo>
                <a:lnTo>
                  <a:pt x="54923" y="54919"/>
                </a:lnTo>
                <a:lnTo>
                  <a:pt x="25602" y="92871"/>
                </a:lnTo>
                <a:lnTo>
                  <a:pt x="6698" y="137667"/>
                </a:lnTo>
                <a:lnTo>
                  <a:pt x="0" y="187523"/>
                </a:lnTo>
                <a:lnTo>
                  <a:pt x="6698" y="237373"/>
                </a:lnTo>
                <a:lnTo>
                  <a:pt x="25602" y="282167"/>
                </a:lnTo>
                <a:lnTo>
                  <a:pt x="54923" y="320117"/>
                </a:lnTo>
                <a:lnTo>
                  <a:pt x="92875" y="349436"/>
                </a:lnTo>
                <a:lnTo>
                  <a:pt x="137671" y="368338"/>
                </a:lnTo>
                <a:lnTo>
                  <a:pt x="187523" y="375035"/>
                </a:lnTo>
                <a:lnTo>
                  <a:pt x="237374" y="368338"/>
                </a:lnTo>
                <a:lnTo>
                  <a:pt x="282170" y="349436"/>
                </a:lnTo>
                <a:lnTo>
                  <a:pt x="320122" y="320117"/>
                </a:lnTo>
                <a:lnTo>
                  <a:pt x="349444" y="282167"/>
                </a:lnTo>
                <a:lnTo>
                  <a:pt x="368347" y="237373"/>
                </a:lnTo>
                <a:lnTo>
                  <a:pt x="375046" y="187523"/>
                </a:lnTo>
                <a:lnTo>
                  <a:pt x="368347" y="137667"/>
                </a:lnTo>
                <a:lnTo>
                  <a:pt x="349444" y="92871"/>
                </a:lnTo>
                <a:lnTo>
                  <a:pt x="320122" y="54919"/>
                </a:lnTo>
                <a:lnTo>
                  <a:pt x="282170" y="25599"/>
                </a:lnTo>
                <a:lnTo>
                  <a:pt x="237374" y="6697"/>
                </a:lnTo>
                <a:lnTo>
                  <a:pt x="187523" y="0"/>
                </a:lnTo>
                <a:close/>
              </a:path>
            </a:pathLst>
          </a:custGeom>
          <a:solidFill>
            <a:srgbClr val="FFCF0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1" name="object 101"/>
          <p:cNvSpPr/>
          <p:nvPr/>
        </p:nvSpPr>
        <p:spPr>
          <a:xfrm>
            <a:off x="5122913" y="5340243"/>
            <a:ext cx="227573" cy="227573"/>
          </a:xfrm>
          <a:custGeom>
            <a:avLst/>
            <a:gdLst/>
            <a:ahLst/>
            <a:cxnLst/>
            <a:rect l="l" t="t" r="r" b="b"/>
            <a:pathLst>
              <a:path w="375284" h="375284">
                <a:moveTo>
                  <a:pt x="0" y="187523"/>
                </a:moveTo>
                <a:lnTo>
                  <a:pt x="6698" y="137667"/>
                </a:lnTo>
                <a:lnTo>
                  <a:pt x="25602" y="92871"/>
                </a:lnTo>
                <a:lnTo>
                  <a:pt x="54923" y="54919"/>
                </a:lnTo>
                <a:lnTo>
                  <a:pt x="92875" y="25599"/>
                </a:lnTo>
                <a:lnTo>
                  <a:pt x="137671" y="6697"/>
                </a:lnTo>
                <a:lnTo>
                  <a:pt x="187523" y="0"/>
                </a:lnTo>
                <a:lnTo>
                  <a:pt x="237374" y="6697"/>
                </a:lnTo>
                <a:lnTo>
                  <a:pt x="282170" y="25599"/>
                </a:lnTo>
                <a:lnTo>
                  <a:pt x="320122" y="54919"/>
                </a:lnTo>
                <a:lnTo>
                  <a:pt x="349444" y="92871"/>
                </a:lnTo>
                <a:lnTo>
                  <a:pt x="368347" y="137667"/>
                </a:lnTo>
                <a:lnTo>
                  <a:pt x="375046" y="187523"/>
                </a:lnTo>
                <a:lnTo>
                  <a:pt x="368347" y="237373"/>
                </a:lnTo>
                <a:lnTo>
                  <a:pt x="349444" y="282167"/>
                </a:lnTo>
                <a:lnTo>
                  <a:pt x="320122" y="320117"/>
                </a:lnTo>
                <a:lnTo>
                  <a:pt x="282170" y="349436"/>
                </a:lnTo>
                <a:lnTo>
                  <a:pt x="237374" y="368338"/>
                </a:lnTo>
                <a:lnTo>
                  <a:pt x="187523" y="375035"/>
                </a:lnTo>
                <a:lnTo>
                  <a:pt x="137671" y="368338"/>
                </a:lnTo>
                <a:lnTo>
                  <a:pt x="92875" y="349436"/>
                </a:lnTo>
                <a:lnTo>
                  <a:pt x="54923" y="320117"/>
                </a:lnTo>
                <a:lnTo>
                  <a:pt x="25602" y="282167"/>
                </a:lnTo>
                <a:lnTo>
                  <a:pt x="6698" y="237373"/>
                </a:lnTo>
                <a:lnTo>
                  <a:pt x="0" y="187523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2" name="object 102"/>
          <p:cNvSpPr txBox="1"/>
          <p:nvPr/>
        </p:nvSpPr>
        <p:spPr>
          <a:xfrm>
            <a:off x="7571464" y="1633318"/>
            <a:ext cx="4132663" cy="131504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lnSpc>
                <a:spcPts val="1561"/>
              </a:lnSpc>
              <a:spcBef>
                <a:spcPts val="55"/>
              </a:spcBef>
            </a:pPr>
            <a:r>
              <a:rPr sz="15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КОНЦЕНТРАЦИЯ УСИЛИЙ</a:t>
            </a:r>
          </a:p>
          <a:p>
            <a:pPr marL="7701">
              <a:lnSpc>
                <a:spcPts val="1558"/>
              </a:lnSpc>
            </a:pPr>
            <a:r>
              <a:rPr sz="15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ЗАДАЧАХ, НЕОБХОДИМЫХ</a:t>
            </a:r>
          </a:p>
          <a:p>
            <a:pPr marL="7701">
              <a:lnSpc>
                <a:spcPts val="1561"/>
              </a:lnSpc>
            </a:pPr>
            <a:r>
              <a:rPr sz="15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ЗАПУСКА МЕСТОРОЖДЕНИЯ</a:t>
            </a:r>
          </a:p>
          <a:p>
            <a:pPr>
              <a:spcBef>
                <a:spcPts val="21"/>
              </a:spcBef>
            </a:pPr>
            <a:endParaRPr sz="15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/>
            <a:r>
              <a:rPr sz="15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РЕЗУЛЬТАТЕ СИСТЕМАТИЗИРОВАНА  ПРИОРИТИЗАЦИЯ:</a:t>
            </a:r>
          </a:p>
        </p:txBody>
      </p:sp>
      <p:sp>
        <p:nvSpPr>
          <p:cNvPr id="103" name="object 103"/>
          <p:cNvSpPr txBox="1">
            <a:spLocks noGrp="1"/>
          </p:cNvSpPr>
          <p:nvPr>
            <p:ph type="title"/>
          </p:nvPr>
        </p:nvSpPr>
        <p:spPr>
          <a:xfrm>
            <a:off x="882437" y="482982"/>
            <a:ext cx="10597133" cy="349053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82"/>
              </a:spcBef>
            </a:pPr>
            <a:r>
              <a:rPr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МПК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инструмент </a:t>
            </a:r>
            <a:r>
              <a:rPr lang="ru-RU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приоритизации</a:t>
            </a:r>
            <a:endParaRPr sz="22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156838" y="3156540"/>
            <a:ext cx="3184484" cy="635376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lnSpc>
                <a:spcPts val="1561"/>
              </a:lnSpc>
              <a:spcBef>
                <a:spcPts val="55"/>
              </a:spcBef>
            </a:pP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Зимнего и навигационного завозов.</a:t>
            </a:r>
          </a:p>
          <a:p>
            <a:pPr marL="7701" marR="3081">
              <a:lnSpc>
                <a:spcPts val="1558"/>
              </a:lnSpc>
              <a:spcBef>
                <a:spcPts val="55"/>
              </a:spcBef>
            </a:pP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первую очередь — вывоз МТР, влияющих  на запуск МПК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8156838" y="3948964"/>
            <a:ext cx="2222977" cy="37633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spcBef>
                <a:spcPts val="55"/>
              </a:spcBef>
            </a:pPr>
            <a:r>
              <a:rPr sz="12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Завоз</a:t>
            </a: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в межсезонье — вывоз  только МТР для запуска МПК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8156837" y="4501346"/>
            <a:ext cx="3742065" cy="62255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>
              <a:lnSpc>
                <a:spcPts val="1561"/>
              </a:lnSpc>
              <a:spcBef>
                <a:spcPts val="55"/>
              </a:spcBef>
            </a:pPr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СМР в рамках распределения ресурсов</a:t>
            </a:r>
          </a:p>
          <a:p>
            <a:pPr marL="7701">
              <a:lnSpc>
                <a:spcPts val="1561"/>
              </a:lnSpc>
              <a:tabLst>
                <a:tab pos="254527" algn="l"/>
                <a:tab pos="3867968" algn="l"/>
              </a:tabLst>
            </a:pPr>
            <a:r>
              <a:rPr lang="ru-RU" sz="1200" dirty="0">
                <a:solidFill>
                  <a:schemeClr val="bg1"/>
                </a:solidFill>
                <a:uFill>
                  <a:solidFill>
                    <a:srgbClr val="1A1718"/>
                  </a:solidFill>
                </a:u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подрядчика и выполнение работ МПК </a:t>
            </a: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sz="12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больших</a:t>
            </a: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объемах</a:t>
            </a: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sz="12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ускоренном</a:t>
            </a: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2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темпе</a:t>
            </a:r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  <a:endParaRPr sz="1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8156838" y="5335707"/>
            <a:ext cx="2961917" cy="41736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lnSpc>
                <a:spcPts val="1561"/>
              </a:lnSpc>
              <a:spcBef>
                <a:spcPts val="55"/>
              </a:spcBef>
            </a:pP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ПНР — проведение пусконаладки</a:t>
            </a:r>
          </a:p>
          <a:p>
            <a:pPr marL="7701">
              <a:lnSpc>
                <a:spcPts val="1561"/>
              </a:lnSpc>
            </a:pPr>
            <a:r>
              <a:rPr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объектам МПК в ускоренном  режиме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7634828" y="3315356"/>
            <a:ext cx="104738" cy="2076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sz="1304" spc="49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sz="1304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7634809" y="4045478"/>
            <a:ext cx="104738" cy="2076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sz="1304" spc="49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sz="1304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634809" y="4680434"/>
            <a:ext cx="104738" cy="2076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sz="1304" spc="49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sz="1304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7634809" y="5442380"/>
            <a:ext cx="104738" cy="2076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spcBef>
                <a:spcPts val="55"/>
              </a:spcBef>
            </a:pPr>
            <a:r>
              <a:rPr sz="1304" spc="49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sz="1304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24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222" y="3076110"/>
            <a:ext cx="8272740" cy="25924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71740" y="1265456"/>
            <a:ext cx="5207186" cy="1168146"/>
          </a:xfrm>
          <a:prstGeom prst="rect">
            <a:avLst/>
          </a:prstGeom>
          <a:solidFill>
            <a:srgbClr val="169A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1888" y="1488406"/>
            <a:ext cx="494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 kern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КЛАССИЧЕСКИЙ ПОДХОД</a:t>
            </a:r>
          </a:p>
          <a:p>
            <a:pPr>
              <a:defRPr/>
            </a:pPr>
            <a:endParaRPr lang="ru-RU" sz="1200" b="1" kern="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Clr>
                <a:prstClr val="black"/>
              </a:buClr>
              <a:defRPr/>
            </a:pPr>
            <a:r>
              <a:rPr lang="ru-RU" sz="1200" kern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ФОКУС НА ОТСТАВАНИЕ ОТ ПЛАНОВЫХ СРОКОВ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938" y="2931646"/>
            <a:ext cx="5880245" cy="29523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5" r="68708"/>
          <a:stretch/>
        </p:blipFill>
        <p:spPr>
          <a:xfrm>
            <a:off x="4708839" y="2915121"/>
            <a:ext cx="1151679" cy="29008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182398" y="2915122"/>
            <a:ext cx="678121" cy="3040861"/>
          </a:xfrm>
          <a:prstGeom prst="rect">
            <a:avLst/>
          </a:prstGeom>
          <a:noFill/>
          <a:ln w="28575" cap="flat" cmpd="sng" algn="ctr">
            <a:solidFill>
              <a:srgbClr val="169A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08839" y="2915122"/>
            <a:ext cx="473558" cy="3105568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65152" y="5816085"/>
            <a:ext cx="707723" cy="219340"/>
          </a:xfrm>
          <a:prstGeom prst="rect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6" name="Прямая соединительная линия 15"/>
          <p:cNvCxnSpPr>
            <a:endCxn id="14" idx="0"/>
          </p:cNvCxnSpPr>
          <p:nvPr/>
        </p:nvCxnSpPr>
        <p:spPr>
          <a:xfrm>
            <a:off x="3378314" y="2297987"/>
            <a:ext cx="1567304" cy="617135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2" name="Прямоугольник 11"/>
          <p:cNvSpPr/>
          <p:nvPr/>
        </p:nvSpPr>
        <p:spPr>
          <a:xfrm>
            <a:off x="4708839" y="5812300"/>
            <a:ext cx="473558" cy="219006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006" y="474887"/>
            <a:ext cx="11588748" cy="646321"/>
          </a:xfrm>
        </p:spPr>
        <p:txBody>
          <a:bodyPr/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 сроками КП через полные </a:t>
            </a:r>
            <a:r>
              <a:rPr lang="ru-RU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резрвы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68083" y="1235353"/>
            <a:ext cx="5283348" cy="1185132"/>
            <a:chOff x="-553499" y="3200983"/>
            <a:chExt cx="6191290" cy="192063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-553499" y="3200983"/>
              <a:ext cx="6120805" cy="1920636"/>
            </a:xfrm>
            <a:prstGeom prst="rect">
              <a:avLst/>
            </a:prstGeom>
            <a:solidFill>
              <a:srgbClr val="F4D5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ru-RU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122465" y="3497760"/>
              <a:ext cx="5760256" cy="448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4472C4"/>
                </a:buClr>
                <a:buSzPct val="100000"/>
                <a:defRPr/>
              </a:pPr>
              <a:endParaRPr lang="ru-RU" sz="1200" kern="0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-187689" y="3758962"/>
              <a:ext cx="5647266" cy="1052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Фокус на резерв на критическом пути</a:t>
              </a:r>
            </a:p>
            <a:p>
              <a:endParaRPr lang="ru-RU" dirty="0"/>
            </a:p>
          </p:txBody>
        </p:sp>
      </p:grpSp>
      <p:cxnSp>
        <p:nvCxnSpPr>
          <p:cNvPr id="22" name="Прямая соединительная линия 21"/>
          <p:cNvCxnSpPr>
            <a:stCxn id="13" idx="0"/>
            <a:endCxn id="7" idx="2"/>
          </p:cNvCxnSpPr>
          <p:nvPr/>
        </p:nvCxnSpPr>
        <p:spPr>
          <a:xfrm flipV="1">
            <a:off x="5521459" y="2433602"/>
            <a:ext cx="3753874" cy="481520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26450145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96636" y="493557"/>
            <a:ext cx="10515600" cy="52977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Аналитика проекта в части МТО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1" y="1542353"/>
            <a:ext cx="11994010" cy="441144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48125" y="1975355"/>
            <a:ext cx="998621" cy="4085861"/>
          </a:xfrm>
          <a:prstGeom prst="roundRect">
            <a:avLst/>
          </a:prstGeom>
          <a:noFill/>
          <a:ln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3495" y="1065601"/>
            <a:ext cx="5149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Полный резерв определяет приоритет позиции</a:t>
            </a:r>
          </a:p>
        </p:txBody>
      </p:sp>
      <p:cxnSp>
        <p:nvCxnSpPr>
          <p:cNvPr id="9" name="Прямая со стрелкой 8"/>
          <p:cNvCxnSpPr>
            <a:stCxn id="7" idx="1"/>
            <a:endCxn id="6" idx="0"/>
          </p:cNvCxnSpPr>
          <p:nvPr/>
        </p:nvCxnSpPr>
        <p:spPr>
          <a:xfrm flipH="1">
            <a:off x="847436" y="1250267"/>
            <a:ext cx="1246059" cy="725088"/>
          </a:xfrm>
          <a:prstGeom prst="straightConnector1">
            <a:avLst/>
          </a:prstGeom>
          <a:ln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442860" y="1235130"/>
            <a:ext cx="733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Plan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53546" y="1216012"/>
            <a:ext cx="100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0080C8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0957" y="1239416"/>
            <a:ext cx="961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Priority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051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01688" y="496155"/>
            <a:ext cx="10515600" cy="75088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Аналитика планирования и исполнения СМР проекта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b="12839"/>
          <a:stretch/>
        </p:blipFill>
        <p:spPr>
          <a:xfrm>
            <a:off x="722624" y="1778607"/>
            <a:ext cx="10776649" cy="342425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44378" y="1746156"/>
            <a:ext cx="963317" cy="3489158"/>
          </a:xfrm>
          <a:prstGeom prst="roundRect">
            <a:avLst/>
          </a:prstGeom>
          <a:noFill/>
          <a:ln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6340" y="1336847"/>
            <a:ext cx="733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7228" y="1357398"/>
            <a:ext cx="13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Priority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223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44803" y="476250"/>
            <a:ext cx="10515600" cy="5778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Приоритизация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работ на основании резервов</a:t>
            </a:r>
          </a:p>
        </p:txBody>
      </p:sp>
      <p:pic>
        <p:nvPicPr>
          <p:cNvPr id="4" name="table"/>
          <p:cNvPicPr/>
          <p:nvPr/>
        </p:nvPicPr>
        <p:blipFill>
          <a:blip r:embed="rId2"/>
          <a:stretch>
            <a:fillRect/>
          </a:stretch>
        </p:blipFill>
        <p:spPr>
          <a:xfrm>
            <a:off x="666345" y="1717400"/>
            <a:ext cx="4627486" cy="3290858"/>
          </a:xfrm>
          <a:prstGeom prst="rect">
            <a:avLst/>
          </a:prstGeom>
        </p:spPr>
      </p:pic>
      <p:pic>
        <p:nvPicPr>
          <p:cNvPr id="6" name="table"/>
          <p:cNvPicPr/>
          <p:nvPr/>
        </p:nvPicPr>
        <p:blipFill>
          <a:blip r:embed="rId3"/>
          <a:stretch>
            <a:fillRect/>
          </a:stretch>
        </p:blipFill>
        <p:spPr>
          <a:xfrm>
            <a:off x="5981882" y="1689457"/>
            <a:ext cx="5681460" cy="2259193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5336431" y="2657695"/>
            <a:ext cx="628072" cy="484632"/>
          </a:xfrm>
          <a:prstGeom prst="rightArrow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599" y="1284281"/>
            <a:ext cx="300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Исходный перечень работ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29032" y="1284281"/>
            <a:ext cx="4805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Сортировка работ по группам критичности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37486" y="5271517"/>
            <a:ext cx="135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Priority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4271750" y="5021907"/>
            <a:ext cx="765736" cy="298829"/>
          </a:xfrm>
          <a:prstGeom prst="straightConnector1">
            <a:avLst/>
          </a:prstGeom>
          <a:ln w="2540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152606" y="4016893"/>
            <a:ext cx="3561676" cy="1303843"/>
          </a:xfrm>
          <a:prstGeom prst="straightConnector1">
            <a:avLst/>
          </a:prstGeom>
          <a:ln w="2540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828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45001" y="2233570"/>
            <a:ext cx="4339771" cy="24746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62904" y="438251"/>
            <a:ext cx="49782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Аналитика и мониторинг сроков</a:t>
            </a:r>
          </a:p>
        </p:txBody>
      </p:sp>
      <p:sp>
        <p:nvSpPr>
          <p:cNvPr id="6" name="object 44"/>
          <p:cNvSpPr/>
          <p:nvPr/>
        </p:nvSpPr>
        <p:spPr>
          <a:xfrm>
            <a:off x="762904" y="1498704"/>
            <a:ext cx="6982097" cy="3209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63500">
              <a:schemeClr val="tx1">
                <a:lumMod val="95000"/>
                <a:lumOff val="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6"/>
          <p:cNvSpPr/>
          <p:nvPr/>
        </p:nvSpPr>
        <p:spPr>
          <a:xfrm>
            <a:off x="286025" y="4117941"/>
            <a:ext cx="2927280" cy="1681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760860783"/>
              </p:ext>
            </p:extLst>
          </p:nvPr>
        </p:nvGraphicFramePr>
        <p:xfrm>
          <a:off x="7839787" y="2296237"/>
          <a:ext cx="4203720" cy="2218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674522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4530" y="443935"/>
            <a:ext cx="4177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Анализ и прогнозирование</a:t>
            </a:r>
          </a:p>
        </p:txBody>
      </p:sp>
      <p:sp>
        <p:nvSpPr>
          <p:cNvPr id="7" name="object 44"/>
          <p:cNvSpPr/>
          <p:nvPr/>
        </p:nvSpPr>
        <p:spPr>
          <a:xfrm>
            <a:off x="2437957" y="4195411"/>
            <a:ext cx="3359150" cy="1893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8"/>
          <p:cNvSpPr/>
          <p:nvPr/>
        </p:nvSpPr>
        <p:spPr>
          <a:xfrm>
            <a:off x="6081875" y="4195411"/>
            <a:ext cx="3435422" cy="1893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6"/>
          <p:cNvSpPr/>
          <p:nvPr/>
        </p:nvSpPr>
        <p:spPr>
          <a:xfrm>
            <a:off x="2437957" y="920245"/>
            <a:ext cx="7050392" cy="31911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94668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8650" y="457011"/>
            <a:ext cx="49729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Отчетность по реализации завоза</a:t>
            </a:r>
          </a:p>
        </p:txBody>
      </p:sp>
      <p:sp>
        <p:nvSpPr>
          <p:cNvPr id="8" name="object 44"/>
          <p:cNvSpPr/>
          <p:nvPr/>
        </p:nvSpPr>
        <p:spPr>
          <a:xfrm>
            <a:off x="2045021" y="1144588"/>
            <a:ext cx="8153808" cy="4654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767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" name="Rectangle 148"/>
          <p:cNvSpPr>
            <a:spLocks noChangeArrowheads="1"/>
          </p:cNvSpPr>
          <p:nvPr/>
        </p:nvSpPr>
        <p:spPr bwMode="auto">
          <a:xfrm>
            <a:off x="7096773" y="3697266"/>
            <a:ext cx="1064665" cy="304393"/>
          </a:xfrm>
          <a:prstGeom prst="rect">
            <a:avLst/>
          </a:prstGeom>
          <a:solidFill>
            <a:srgbClr val="890101"/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00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 bwMode="auto">
          <a:xfrm>
            <a:off x="879705" y="604044"/>
            <a:ext cx="12744000" cy="5207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ts val="2100"/>
              </a:lnSpc>
              <a:defRPr/>
            </a:pPr>
            <a:r>
              <a:rPr lang="ru-RU" sz="2300" b="1">
                <a:solidFill>
                  <a:srgbClr val="8C271A"/>
                </a:solidFill>
                <a:latin typeface="Segoe UI"/>
                <a:cs typeface="Segoe UI"/>
              </a:rPr>
              <a:t>Проект – Мегапроект - Программа- Портфель 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1682648" y="5159841"/>
            <a:ext cx="20834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solidFill>
                  <a:srgbClr val="191311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ru-RU" sz="2000" b="1"/>
              <a:t>Проекты</a:t>
            </a:r>
            <a:endParaRPr/>
          </a:p>
          <a:p>
            <a:pPr>
              <a:defRPr/>
            </a:pPr>
            <a:r>
              <a:rPr lang="ru-RU" sz="1400"/>
              <a:t>(1-5 года)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1679176" y="3050297"/>
            <a:ext cx="30649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solidFill>
                  <a:srgbClr val="191311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ru-RU" sz="2400" b="1"/>
              <a:t>Программа </a:t>
            </a:r>
            <a:endParaRPr/>
          </a:p>
          <a:p>
            <a:pPr>
              <a:defRPr/>
            </a:pPr>
            <a:r>
              <a:rPr lang="ru-RU" sz="1400"/>
              <a:t>(3-30 лет)</a:t>
            </a:r>
            <a:endParaRPr/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3221806" y="5300301"/>
            <a:ext cx="1073994" cy="433819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/>
                <a:cs typeface="Segoe UI"/>
              </a:rPr>
              <a:t>Проект 1</a:t>
            </a:r>
            <a:endParaRPr/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4435932" y="5306029"/>
            <a:ext cx="1084004" cy="43582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/>
                <a:cs typeface="Segoe UI"/>
              </a:rPr>
              <a:t>Проект 2</a:t>
            </a:r>
            <a:endParaRPr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651560" y="5308490"/>
            <a:ext cx="1164520" cy="433472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/>
                <a:cs typeface="Segoe UI"/>
              </a:rPr>
              <a:t>Проект 3</a:t>
            </a:r>
            <a:endParaRPr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7019712" y="5287034"/>
            <a:ext cx="1214078" cy="437103"/>
          </a:xfrm>
          <a:prstGeom prst="roundRect">
            <a:avLst>
              <a:gd name="adj" fmla="val 23296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/>
                <a:cs typeface="Segoe UI"/>
              </a:rPr>
              <a:t>Проект 4</a:t>
            </a:r>
            <a:endParaRPr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8342560" y="5292166"/>
            <a:ext cx="1017285" cy="442359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/>
                <a:cs typeface="Segoe UI"/>
              </a:rPr>
              <a:t>…</a:t>
            </a:r>
            <a:endParaRPr/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3801475" y="4553357"/>
            <a:ext cx="5030701" cy="381502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Segoe UI"/>
                <a:cs typeface="Segoe UI"/>
              </a:rPr>
              <a:t>Комплекс проектов </a:t>
            </a:r>
            <a:endParaRPr/>
          </a:p>
        </p:txBody>
      </p:sp>
      <p:grpSp>
        <p:nvGrpSpPr>
          <p:cNvPr id="29" name="Группа 28"/>
          <p:cNvGrpSpPr/>
          <p:nvPr/>
        </p:nvGrpSpPr>
        <p:grpSpPr bwMode="auto">
          <a:xfrm>
            <a:off x="4734341" y="3692766"/>
            <a:ext cx="5489813" cy="316106"/>
            <a:chOff x="445393" y="1720585"/>
            <a:chExt cx="7522954" cy="748460"/>
          </a:xfrm>
        </p:grpSpPr>
        <p:grpSp>
          <p:nvGrpSpPr>
            <p:cNvPr id="30" name="Группа 53"/>
            <p:cNvGrpSpPr/>
            <p:nvPr/>
          </p:nvGrpSpPr>
          <p:grpSpPr bwMode="auto">
            <a:xfrm>
              <a:off x="445393" y="1746138"/>
              <a:ext cx="1265889" cy="720724"/>
              <a:chOff x="445393" y="1896266"/>
              <a:chExt cx="1265889" cy="720724"/>
            </a:xfrm>
          </p:grpSpPr>
          <p:sp>
            <p:nvSpPr>
              <p:cNvPr id="55" name="Rectangle 133"/>
              <p:cNvSpPr>
                <a:spLocks noChangeArrowheads="1"/>
              </p:cNvSpPr>
              <p:nvPr/>
            </p:nvSpPr>
            <p:spPr bwMode="auto">
              <a:xfrm>
                <a:off x="445393" y="1896266"/>
                <a:ext cx="1265889" cy="72072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ru-RU" sz="800">
                  <a:solidFill>
                    <a:srgbClr val="191311"/>
                  </a:solidFill>
                  <a:latin typeface="Segoe UI"/>
                  <a:cs typeface="Segoe UI"/>
                </a:endParaRPr>
              </a:p>
            </p:txBody>
          </p:sp>
          <p:sp>
            <p:nvSpPr>
              <p:cNvPr id="56" name="Rectangle 134"/>
              <p:cNvSpPr>
                <a:spLocks noChangeAspect="1" noChangeArrowheads="1"/>
              </p:cNvSpPr>
              <p:nvPr/>
            </p:nvSpPr>
            <p:spPr bwMode="auto">
              <a:xfrm>
                <a:off x="717923" y="2050317"/>
                <a:ext cx="757412" cy="457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86360" tIns="42423" rIns="86360" bIns="42423">
                <a:spAutoFit/>
              </a:bodyPr>
              <a:lstStyle/>
              <a:p>
                <a:pPr defTabSz="873136">
                  <a:defRPr/>
                </a:pPr>
                <a:r>
                  <a:rPr lang="ru-RU" sz="700" b="1">
                    <a:solidFill>
                      <a:srgbClr val="191311"/>
                    </a:solidFill>
                    <a:latin typeface="Segoe UI"/>
                    <a:cs typeface="Segoe UI"/>
                  </a:rPr>
                  <a:t>ОЦЕНКА</a:t>
                </a:r>
                <a:endParaRPr lang="en-US" sz="700" b="1">
                  <a:solidFill>
                    <a:srgbClr val="191311"/>
                  </a:solidFill>
                  <a:latin typeface="Segoe UI"/>
                  <a:cs typeface="Segoe UI"/>
                </a:endParaRPr>
              </a:p>
            </p:txBody>
          </p:sp>
        </p:grpSp>
        <p:grpSp>
          <p:nvGrpSpPr>
            <p:cNvPr id="31" name="Группа 55"/>
            <p:cNvGrpSpPr/>
            <p:nvPr/>
          </p:nvGrpSpPr>
          <p:grpSpPr bwMode="auto">
            <a:xfrm>
              <a:off x="1817960" y="1748319"/>
              <a:ext cx="1439864" cy="720726"/>
              <a:chOff x="1817960" y="1898447"/>
              <a:chExt cx="1439864" cy="720726"/>
            </a:xfrm>
          </p:grpSpPr>
          <p:sp>
            <p:nvSpPr>
              <p:cNvPr id="51" name="Rectangle 138"/>
              <p:cNvSpPr>
                <a:spLocks noChangeArrowheads="1"/>
              </p:cNvSpPr>
              <p:nvPr/>
            </p:nvSpPr>
            <p:spPr bwMode="auto">
              <a:xfrm>
                <a:off x="1817960" y="1898447"/>
                <a:ext cx="1439864" cy="72072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ru-RU" sz="1000">
                  <a:solidFill>
                    <a:srgbClr val="191311"/>
                  </a:solidFill>
                  <a:latin typeface="Segoe UI"/>
                  <a:cs typeface="Segoe UI"/>
                </a:endParaRPr>
              </a:p>
            </p:txBody>
          </p:sp>
          <p:sp>
            <p:nvSpPr>
              <p:cNvPr id="52" name="Rectangle 142"/>
              <p:cNvSpPr>
                <a:spLocks noChangeAspect="1" noChangeArrowheads="1"/>
              </p:cNvSpPr>
              <p:nvPr/>
            </p:nvSpPr>
            <p:spPr bwMode="auto">
              <a:xfrm>
                <a:off x="2185727" y="2033982"/>
                <a:ext cx="673938" cy="4579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86360" tIns="42423" rIns="86360" bIns="42423">
                <a:spAutoFit/>
              </a:bodyPr>
              <a:lstStyle/>
              <a:p>
                <a:pPr defTabSz="873136">
                  <a:defRPr/>
                </a:pPr>
                <a:r>
                  <a:rPr lang="ru-RU" sz="700" b="1">
                    <a:solidFill>
                      <a:srgbClr val="191311"/>
                    </a:solidFill>
                    <a:latin typeface="Segoe UI"/>
                    <a:cs typeface="Segoe UI"/>
                  </a:rPr>
                  <a:t>ВЫБОР</a:t>
                </a:r>
                <a:endParaRPr lang="en-US" sz="700" b="1">
                  <a:solidFill>
                    <a:srgbClr val="191311"/>
                  </a:solidFill>
                  <a:latin typeface="Segoe UI"/>
                  <a:cs typeface="Segoe UI"/>
                </a:endParaRPr>
              </a:p>
            </p:txBody>
          </p:sp>
        </p:grpSp>
        <p:grpSp>
          <p:nvGrpSpPr>
            <p:cNvPr id="33" name="Группа 57"/>
            <p:cNvGrpSpPr/>
            <p:nvPr/>
          </p:nvGrpSpPr>
          <p:grpSpPr bwMode="auto">
            <a:xfrm>
              <a:off x="5206724" y="1720585"/>
              <a:ext cx="1348167" cy="720724"/>
              <a:chOff x="5206724" y="1870713"/>
              <a:chExt cx="1348167" cy="720724"/>
            </a:xfrm>
          </p:grpSpPr>
          <p:sp>
            <p:nvSpPr>
              <p:cNvPr id="43" name="Rectangle 148"/>
              <p:cNvSpPr>
                <a:spLocks noChangeArrowheads="1"/>
              </p:cNvSpPr>
              <p:nvPr/>
            </p:nvSpPr>
            <p:spPr bwMode="auto">
              <a:xfrm>
                <a:off x="5206724" y="1870713"/>
                <a:ext cx="1321122" cy="720724"/>
              </a:xfrm>
              <a:prstGeom prst="rect">
                <a:avLst/>
              </a:prstGeom>
              <a:solidFill>
                <a:srgbClr val="890101"/>
              </a:solidFill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ru-RU" sz="1000">
                  <a:solidFill>
                    <a:schemeClr val="bg1"/>
                  </a:solidFill>
                  <a:latin typeface="Segoe UI"/>
                  <a:cs typeface="Segoe UI"/>
                </a:endParaRPr>
              </a:p>
            </p:txBody>
          </p:sp>
          <p:sp>
            <p:nvSpPr>
              <p:cNvPr id="44" name="Rectangle 152"/>
              <p:cNvSpPr>
                <a:spLocks noChangeAspect="1" noChangeArrowheads="1"/>
              </p:cNvSpPr>
              <p:nvPr/>
            </p:nvSpPr>
            <p:spPr bwMode="auto">
              <a:xfrm>
                <a:off x="5349692" y="1981043"/>
                <a:ext cx="1205199" cy="457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86360" tIns="42423" rIns="86360" bIns="42423">
                <a:spAutoFit/>
              </a:bodyPr>
              <a:lstStyle/>
              <a:p>
                <a:pPr defTabSz="873136">
                  <a:defRPr/>
                </a:pPr>
                <a:r>
                  <a:rPr lang="ru-RU" sz="700" b="1">
                    <a:solidFill>
                      <a:schemeClr val="bg1"/>
                    </a:solidFill>
                    <a:latin typeface="Segoe UI"/>
                    <a:cs typeface="Segoe UI"/>
                  </a:rPr>
                  <a:t>РЕАЛИЗАЦИЯ</a:t>
                </a:r>
                <a:endParaRPr lang="en-US" sz="700" b="1">
                  <a:solidFill>
                    <a:schemeClr val="bg1"/>
                  </a:solidFill>
                  <a:latin typeface="Segoe UI"/>
                  <a:cs typeface="Segoe UI"/>
                </a:endParaRPr>
              </a:p>
            </p:txBody>
          </p:sp>
        </p:grpSp>
        <p:grpSp>
          <p:nvGrpSpPr>
            <p:cNvPr id="34" name="Группа 58"/>
            <p:cNvGrpSpPr/>
            <p:nvPr/>
          </p:nvGrpSpPr>
          <p:grpSpPr bwMode="auto">
            <a:xfrm>
              <a:off x="6588849" y="1730745"/>
              <a:ext cx="1379498" cy="720724"/>
              <a:chOff x="6588849" y="1880873"/>
              <a:chExt cx="1379498" cy="720724"/>
            </a:xfrm>
          </p:grpSpPr>
          <p:sp>
            <p:nvSpPr>
              <p:cNvPr id="39" name="Rectangle 153"/>
              <p:cNvSpPr>
                <a:spLocks noChangeArrowheads="1"/>
              </p:cNvSpPr>
              <p:nvPr/>
            </p:nvSpPr>
            <p:spPr bwMode="auto">
              <a:xfrm>
                <a:off x="6588849" y="1880873"/>
                <a:ext cx="1255578" cy="72072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ru-RU" sz="800">
                  <a:solidFill>
                    <a:srgbClr val="191311"/>
                  </a:solidFill>
                  <a:latin typeface="Segoe UI"/>
                  <a:cs typeface="Segoe UI"/>
                </a:endParaRPr>
              </a:p>
            </p:txBody>
          </p:sp>
          <p:sp>
            <p:nvSpPr>
              <p:cNvPr id="40" name="Rectangle 154"/>
              <p:cNvSpPr>
                <a:spLocks noChangeAspect="1" noChangeArrowheads="1"/>
              </p:cNvSpPr>
              <p:nvPr/>
            </p:nvSpPr>
            <p:spPr bwMode="auto">
              <a:xfrm>
                <a:off x="6608908" y="2028013"/>
                <a:ext cx="1359439" cy="457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86360" tIns="42423" rIns="86360" bIns="42423">
                <a:spAutoFit/>
              </a:bodyPr>
              <a:lstStyle/>
              <a:p>
                <a:pPr defTabSz="873136">
                  <a:defRPr/>
                </a:pPr>
                <a:r>
                  <a:rPr lang="ru-RU" sz="700" b="1">
                    <a:solidFill>
                      <a:srgbClr val="191311"/>
                    </a:solidFill>
                    <a:latin typeface="Segoe UI"/>
                    <a:cs typeface="Segoe UI"/>
                  </a:rPr>
                  <a:t>ЭКСПЛУАТАЦИЯ</a:t>
                </a:r>
                <a:endParaRPr lang="en-US" sz="700" b="1">
                  <a:solidFill>
                    <a:srgbClr val="191311"/>
                  </a:solidFill>
                  <a:latin typeface="Segoe UI"/>
                  <a:cs typeface="Segoe UI"/>
                </a:endParaRPr>
              </a:p>
            </p:txBody>
          </p:sp>
        </p:grpSp>
      </p:grpSp>
      <p:cxnSp>
        <p:nvCxnSpPr>
          <p:cNvPr id="60" name="Прямая соединительная линия 59"/>
          <p:cNvCxnSpPr>
            <a:cxnSpLocks/>
            <a:stCxn id="20" idx="2"/>
            <a:endCxn id="12" idx="0"/>
          </p:cNvCxnSpPr>
          <p:nvPr/>
        </p:nvCxnSpPr>
        <p:spPr bwMode="auto">
          <a:xfrm flipH="1">
            <a:off x="3340160" y="4934859"/>
            <a:ext cx="2976666" cy="37586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cxnSpLocks/>
            <a:stCxn id="20" idx="2"/>
            <a:endCxn id="14" idx="0"/>
          </p:cNvCxnSpPr>
          <p:nvPr/>
        </p:nvCxnSpPr>
        <p:spPr bwMode="auto">
          <a:xfrm flipH="1">
            <a:off x="4696429" y="4934859"/>
            <a:ext cx="1620397" cy="37442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cxnSpLocks/>
            <a:stCxn id="20" idx="2"/>
            <a:endCxn id="15" idx="0"/>
          </p:cNvCxnSpPr>
          <p:nvPr/>
        </p:nvCxnSpPr>
        <p:spPr bwMode="auto">
          <a:xfrm flipH="1">
            <a:off x="6155913" y="4934859"/>
            <a:ext cx="160913" cy="37363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cxnSpLocks/>
            <a:stCxn id="20" idx="2"/>
            <a:endCxn id="16" idx="0"/>
          </p:cNvCxnSpPr>
          <p:nvPr/>
        </p:nvCxnSpPr>
        <p:spPr bwMode="auto">
          <a:xfrm>
            <a:off x="6316826" y="4934859"/>
            <a:ext cx="1456316" cy="37258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cxnSpLocks/>
            <a:endCxn id="20" idx="0"/>
          </p:cNvCxnSpPr>
          <p:nvPr/>
        </p:nvCxnSpPr>
        <p:spPr bwMode="auto">
          <a:xfrm flipH="1">
            <a:off x="6316826" y="3999554"/>
            <a:ext cx="789144" cy="55380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cxnSpLocks/>
          </p:cNvCxnSpPr>
          <p:nvPr/>
        </p:nvCxnSpPr>
        <p:spPr bwMode="auto">
          <a:xfrm flipH="1">
            <a:off x="8774120" y="4007950"/>
            <a:ext cx="398841" cy="52747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 bwMode="auto">
          <a:xfrm>
            <a:off x="1680953" y="1662966"/>
            <a:ext cx="21700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191311"/>
                </a:solidFill>
                <a:latin typeface="Segoe UI"/>
                <a:cs typeface="Segoe UI"/>
              </a:rPr>
              <a:t>Портфель</a:t>
            </a:r>
            <a:endParaRPr/>
          </a:p>
          <a:p>
            <a:pPr>
              <a:defRPr/>
            </a:pPr>
            <a:r>
              <a:rPr lang="ru-RU" sz="1400">
                <a:solidFill>
                  <a:srgbClr val="191311"/>
                </a:solidFill>
                <a:latin typeface="Segoe UI"/>
                <a:cs typeface="Segoe UI"/>
              </a:rPr>
              <a:t>(5-50 ЛЕТ)</a:t>
            </a:r>
            <a:endParaRPr/>
          </a:p>
        </p:txBody>
      </p:sp>
      <p:sp>
        <p:nvSpPr>
          <p:cNvPr id="80" name="Пятиугольник 79"/>
          <p:cNvSpPr/>
          <p:nvPr/>
        </p:nvSpPr>
        <p:spPr bwMode="auto">
          <a:xfrm>
            <a:off x="4780073" y="2355331"/>
            <a:ext cx="2003989" cy="487109"/>
          </a:xfrm>
          <a:prstGeom prst="homePlat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Segoe UI"/>
                <a:cs typeface="Segoe UI"/>
              </a:rPr>
              <a:t>Программа </a:t>
            </a:r>
            <a:endParaRPr/>
          </a:p>
        </p:txBody>
      </p:sp>
      <p:cxnSp>
        <p:nvCxnSpPr>
          <p:cNvPr id="82" name="Прямая соединительная линия 81"/>
          <p:cNvCxnSpPr>
            <a:cxnSpLocks/>
            <a:stCxn id="80" idx="2"/>
            <a:endCxn id="55" idx="0"/>
          </p:cNvCxnSpPr>
          <p:nvPr/>
        </p:nvCxnSpPr>
        <p:spPr bwMode="auto">
          <a:xfrm flipH="1">
            <a:off x="5259705" y="2842440"/>
            <a:ext cx="400585" cy="86111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cxnSpLocks/>
            <a:stCxn id="80" idx="2"/>
            <a:endCxn id="51" idx="0"/>
          </p:cNvCxnSpPr>
          <p:nvPr/>
        </p:nvCxnSpPr>
        <p:spPr bwMode="auto">
          <a:xfrm>
            <a:off x="5660290" y="2842440"/>
            <a:ext cx="646792" cy="86203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cxnSpLocks/>
            <a:stCxn id="80" idx="2"/>
            <a:endCxn id="73" idx="0"/>
          </p:cNvCxnSpPr>
          <p:nvPr/>
        </p:nvCxnSpPr>
        <p:spPr bwMode="auto">
          <a:xfrm>
            <a:off x="5660290" y="2842440"/>
            <a:ext cx="2044784" cy="85482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cxnSpLocks/>
            <a:stCxn id="80" idx="2"/>
            <a:endCxn id="43" idx="0"/>
          </p:cNvCxnSpPr>
          <p:nvPr/>
        </p:nvCxnSpPr>
        <p:spPr bwMode="auto">
          <a:xfrm>
            <a:off x="5660290" y="2842440"/>
            <a:ext cx="3182831" cy="85594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cxnSpLocks/>
            <a:stCxn id="80" idx="2"/>
            <a:endCxn id="39" idx="0"/>
          </p:cNvCxnSpPr>
          <p:nvPr/>
        </p:nvCxnSpPr>
        <p:spPr bwMode="auto">
          <a:xfrm>
            <a:off x="5660290" y="2842440"/>
            <a:ext cx="4288311" cy="85340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ятиугольник 91"/>
          <p:cNvSpPr/>
          <p:nvPr/>
        </p:nvSpPr>
        <p:spPr bwMode="auto">
          <a:xfrm>
            <a:off x="3719737" y="1803071"/>
            <a:ext cx="1967917" cy="399830"/>
          </a:xfrm>
          <a:prstGeom prst="homePlat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rgbClr val="191311"/>
                </a:solidFill>
                <a:latin typeface="Segoe UI"/>
                <a:cs typeface="Segoe UI"/>
              </a:rPr>
              <a:t>Программа</a:t>
            </a:r>
            <a:endParaRPr/>
          </a:p>
        </p:txBody>
      </p:sp>
      <p:sp>
        <p:nvSpPr>
          <p:cNvPr id="93" name="Пятиугольник 92"/>
          <p:cNvSpPr/>
          <p:nvPr/>
        </p:nvSpPr>
        <p:spPr bwMode="auto">
          <a:xfrm>
            <a:off x="5782417" y="1469503"/>
            <a:ext cx="1965891" cy="362753"/>
          </a:xfrm>
          <a:prstGeom prst="homePlat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rgbClr val="191311"/>
                </a:solidFill>
                <a:latin typeface="Segoe UI"/>
                <a:cs typeface="Segoe UI"/>
              </a:rPr>
              <a:t>Программа </a:t>
            </a:r>
            <a:endParaRPr/>
          </a:p>
        </p:txBody>
      </p:sp>
      <p:sp>
        <p:nvSpPr>
          <p:cNvPr id="99" name="Пятиугольник 98"/>
          <p:cNvSpPr/>
          <p:nvPr/>
        </p:nvSpPr>
        <p:spPr bwMode="auto">
          <a:xfrm>
            <a:off x="7105969" y="2090635"/>
            <a:ext cx="1970919" cy="441740"/>
          </a:xfrm>
          <a:prstGeom prst="homePlat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rgbClr val="191311"/>
                </a:solidFill>
                <a:latin typeface="Segoe UI"/>
                <a:cs typeface="Segoe UI"/>
              </a:rPr>
              <a:t>Проект</a:t>
            </a:r>
            <a:endParaRPr/>
          </a:p>
        </p:txBody>
      </p:sp>
      <p:sp>
        <p:nvSpPr>
          <p:cNvPr id="100" name="Пятиугольник 99"/>
          <p:cNvSpPr/>
          <p:nvPr/>
        </p:nvSpPr>
        <p:spPr bwMode="auto">
          <a:xfrm>
            <a:off x="7894947" y="1179015"/>
            <a:ext cx="1893256" cy="363502"/>
          </a:xfrm>
          <a:prstGeom prst="homePlat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rgbClr val="191311"/>
                </a:solidFill>
                <a:latin typeface="Segoe UI"/>
                <a:cs typeface="Segoe UI"/>
              </a:rPr>
              <a:t>Проект</a:t>
            </a:r>
            <a:endParaRPr/>
          </a:p>
        </p:txBody>
      </p:sp>
      <p:sp>
        <p:nvSpPr>
          <p:cNvPr id="91" name="TextBox 90"/>
          <p:cNvSpPr txBox="1"/>
          <p:nvPr/>
        </p:nvSpPr>
        <p:spPr bwMode="auto">
          <a:xfrm>
            <a:off x="739182" y="5889303"/>
            <a:ext cx="11203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 err="1">
                <a:latin typeface="Segoe UI"/>
                <a:cs typeface="Segoe UI"/>
              </a:rPr>
              <a:t>Предпроект</a:t>
            </a:r>
            <a:r>
              <a:rPr lang="ru-RU" sz="1400" b="1" dirty="0">
                <a:latin typeface="Segoe UI"/>
                <a:cs typeface="Segoe UI"/>
              </a:rPr>
              <a:t> (оценка, выбор) + </a:t>
            </a:r>
            <a:r>
              <a:rPr lang="ru-RU" sz="1400" b="1" dirty="0">
                <a:solidFill>
                  <a:srgbClr val="FF0000"/>
                </a:solidFill>
                <a:latin typeface="Segoe UI"/>
                <a:cs typeface="Segoe UI"/>
              </a:rPr>
              <a:t>Мегапроект (Определение, реализация) </a:t>
            </a:r>
            <a:r>
              <a:rPr lang="ru-RU" sz="1400" b="1" dirty="0">
                <a:latin typeface="Segoe UI"/>
                <a:cs typeface="Segoe UI"/>
              </a:rPr>
              <a:t>+ Эксплуатация = Программа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 bwMode="auto">
          <a:xfrm>
            <a:off x="10487268" y="5328488"/>
            <a:ext cx="1136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Segoe UI"/>
                <a:cs typeface="Segoe UI"/>
              </a:rPr>
              <a:t>Продукт</a:t>
            </a:r>
            <a:endParaRPr/>
          </a:p>
        </p:txBody>
      </p:sp>
      <p:sp>
        <p:nvSpPr>
          <p:cNvPr id="65" name="TextBox 64"/>
          <p:cNvSpPr txBox="1"/>
          <p:nvPr/>
        </p:nvSpPr>
        <p:spPr bwMode="auto">
          <a:xfrm>
            <a:off x="10444545" y="4265831"/>
            <a:ext cx="1705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Segoe UI"/>
                <a:cs typeface="Segoe UI"/>
              </a:rPr>
              <a:t>Комплексный Продукт</a:t>
            </a:r>
            <a:endParaRPr/>
          </a:p>
        </p:txBody>
      </p:sp>
      <p:sp>
        <p:nvSpPr>
          <p:cNvPr id="67" name="TextBox 66"/>
          <p:cNvSpPr txBox="1"/>
          <p:nvPr/>
        </p:nvSpPr>
        <p:spPr bwMode="auto">
          <a:xfrm>
            <a:off x="10505963" y="3661688"/>
            <a:ext cx="1136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Segoe UI"/>
                <a:cs typeface="Segoe UI"/>
              </a:rPr>
              <a:t>Выгода</a:t>
            </a:r>
            <a:endParaRPr/>
          </a:p>
        </p:txBody>
      </p:sp>
      <p:sp>
        <p:nvSpPr>
          <p:cNvPr id="69" name="TextBox 68"/>
          <p:cNvSpPr txBox="1"/>
          <p:nvPr/>
        </p:nvSpPr>
        <p:spPr bwMode="auto">
          <a:xfrm>
            <a:off x="10459226" y="1957939"/>
            <a:ext cx="187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Segoe UI"/>
                <a:cs typeface="Segoe UI"/>
              </a:rPr>
              <a:t>Стратегические преимущества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 rot="16199998">
            <a:off x="23029" y="5030019"/>
            <a:ext cx="1432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D9D9D9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chemeClr val="bg1">
                    <a:lumMod val="65000"/>
                  </a:schemeClr>
                </a:solidFill>
              </a:rPr>
              <a:t>PMGUIDE</a:t>
            </a:r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 bwMode="auto">
          <a:xfrm rot="16199998">
            <a:off x="25171" y="2779837"/>
            <a:ext cx="1432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chemeClr val="bg1">
                    <a:lumMod val="65000"/>
                  </a:schemeClr>
                </a:solidFill>
              </a:rPr>
              <a:t>PMGATE</a:t>
            </a:r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5" name="Rectangle 152"/>
          <p:cNvSpPr>
            <a:spLocks noChangeAspect="1" noChangeArrowheads="1"/>
          </p:cNvSpPr>
          <p:nvPr/>
        </p:nvSpPr>
        <p:spPr bwMode="auto">
          <a:xfrm>
            <a:off x="7226906" y="3760877"/>
            <a:ext cx="879484" cy="19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360" tIns="42423" rIns="86360" bIns="42423">
            <a:spAutoFit/>
          </a:bodyPr>
          <a:lstStyle/>
          <a:p>
            <a:pPr defTabSz="873136">
              <a:defRPr/>
            </a:pPr>
            <a:r>
              <a:rPr lang="ru-RU" sz="700" b="1">
                <a:solidFill>
                  <a:schemeClr val="bg1"/>
                </a:solidFill>
                <a:latin typeface="Segoe UI"/>
                <a:cs typeface="Segoe UI"/>
              </a:rPr>
              <a:t>ОПРЕДЕЛЕНИЕ</a:t>
            </a:r>
            <a:endParaRPr lang="en-US" sz="700" b="1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584520" y="3356936"/>
            <a:ext cx="150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Предпроект</a:t>
            </a:r>
            <a:endParaRPr/>
          </a:p>
        </p:txBody>
      </p:sp>
      <p:sp>
        <p:nvSpPr>
          <p:cNvPr id="76" name="TextBox 75"/>
          <p:cNvSpPr txBox="1"/>
          <p:nvPr/>
        </p:nvSpPr>
        <p:spPr bwMode="auto">
          <a:xfrm>
            <a:off x="7969130" y="3356936"/>
            <a:ext cx="150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Мегапроект</a:t>
            </a:r>
            <a:endParaRPr/>
          </a:p>
        </p:txBody>
      </p:sp>
      <p:sp>
        <p:nvSpPr>
          <p:cNvPr id="22" name="Равнобедренный треугольник 21"/>
          <p:cNvSpPr/>
          <p:nvPr/>
        </p:nvSpPr>
        <p:spPr bwMode="auto">
          <a:xfrm rot="5400000">
            <a:off x="10161781" y="3763359"/>
            <a:ext cx="542917" cy="145444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 bwMode="auto">
          <a:xfrm rot="5400000">
            <a:off x="10160801" y="4504754"/>
            <a:ext cx="542917" cy="145444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25" name="Равнобедренный треугольник 24"/>
          <p:cNvSpPr/>
          <p:nvPr/>
        </p:nvSpPr>
        <p:spPr bwMode="auto">
          <a:xfrm rot="5400000">
            <a:off x="10161522" y="5443308"/>
            <a:ext cx="542917" cy="145444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 bwMode="auto">
          <a:xfrm rot="5400000">
            <a:off x="10157768" y="2210616"/>
            <a:ext cx="542917" cy="145444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Segoe UI"/>
              <a:cs typeface="Segoe UI"/>
            </a:endParaRPr>
          </a:p>
        </p:txBody>
      </p:sp>
      <p:cxnSp>
        <p:nvCxnSpPr>
          <p:cNvPr id="35" name="Прямая соединительная линия 34"/>
          <p:cNvCxnSpPr>
            <a:cxnSpLocks/>
          </p:cNvCxnSpPr>
          <p:nvPr/>
        </p:nvCxnSpPr>
        <p:spPr bwMode="auto">
          <a:xfrm>
            <a:off x="10344472" y="1455240"/>
            <a:ext cx="0" cy="4633489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1727281" y="2401630"/>
            <a:ext cx="1801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/>
              <a:t>Рук-ль портфеля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1735460" y="3744756"/>
            <a:ext cx="3052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>
              <a:defRPr/>
            </a:pPr>
            <a:r>
              <a:rPr lang="ru-RU"/>
              <a:t>Рук-ль программы 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1751621" y="4499566"/>
            <a:ext cx="3888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>
              <a:defRPr/>
            </a:pPr>
            <a:r>
              <a:rPr lang="ru-RU">
                <a:latin typeface="Segoe UI"/>
                <a:cs typeface="Segoe UI"/>
              </a:rPr>
              <a:t>Рук-ль Мегапроекта  </a:t>
            </a:r>
            <a:endParaRPr/>
          </a:p>
        </p:txBody>
      </p:sp>
      <p:cxnSp>
        <p:nvCxnSpPr>
          <p:cNvPr id="61" name="Прямая соединительная линия 60"/>
          <p:cNvCxnSpPr>
            <a:cxnSpLocks/>
            <a:stCxn id="20" idx="2"/>
            <a:endCxn id="18" idx="0"/>
          </p:cNvCxnSpPr>
          <p:nvPr/>
        </p:nvCxnSpPr>
        <p:spPr bwMode="auto">
          <a:xfrm>
            <a:off x="6316826" y="4934859"/>
            <a:ext cx="3027234" cy="36732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 bwMode="auto">
          <a:xfrm>
            <a:off x="9769189" y="4975175"/>
            <a:ext cx="713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….</a:t>
            </a:r>
            <a:endParaRPr/>
          </a:p>
        </p:txBody>
      </p:sp>
      <p:cxnSp>
        <p:nvCxnSpPr>
          <p:cNvPr id="83" name="Прямая соединительная линия 82"/>
          <p:cNvCxnSpPr>
            <a:cxnSpLocks/>
            <a:stCxn id="20" idx="2"/>
          </p:cNvCxnSpPr>
          <p:nvPr/>
        </p:nvCxnSpPr>
        <p:spPr bwMode="auto">
          <a:xfrm>
            <a:off x="6316826" y="4934859"/>
            <a:ext cx="3428168" cy="24323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361103" y="2263889"/>
            <a:ext cx="445880" cy="445880"/>
          </a:xfrm>
          <a:prstGeom prst="rect">
            <a:avLst/>
          </a:prstGeom>
        </p:spPr>
      </p:pic>
      <p:pic>
        <p:nvPicPr>
          <p:cNvPr id="36" name="Рисунок 35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361140" y="3645024"/>
            <a:ext cx="445880" cy="445880"/>
          </a:xfrm>
          <a:prstGeom prst="rect">
            <a:avLst/>
          </a:prstGeom>
        </p:spPr>
      </p:pic>
      <p:pic>
        <p:nvPicPr>
          <p:cNvPr id="37" name="Рисунок 36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368290" y="4547373"/>
            <a:ext cx="445880" cy="445880"/>
          </a:xfrm>
          <a:prstGeom prst="rect">
            <a:avLst/>
          </a:prstGeom>
        </p:spPr>
      </p:pic>
      <p:pic>
        <p:nvPicPr>
          <p:cNvPr id="38" name="Рисунок 37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358130" y="5734120"/>
            <a:ext cx="445880" cy="44588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 bwMode="auto">
          <a:xfrm>
            <a:off x="1586280" y="5630670"/>
            <a:ext cx="3888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>
              <a:defRPr/>
            </a:pPr>
            <a:r>
              <a:rPr lang="ru-RU"/>
              <a:t>Рук-ли проектов</a:t>
            </a:r>
            <a:endParaRPr/>
          </a:p>
          <a:p>
            <a:pPr>
              <a:defRPr/>
            </a:pPr>
            <a:endParaRPr lang="ru-RU"/>
          </a:p>
        </p:txBody>
      </p:sp>
      <p:cxnSp>
        <p:nvCxnSpPr>
          <p:cNvPr id="59" name="Соединитель: изогнутый 58"/>
          <p:cNvCxnSpPr>
            <a:cxnSpLocks/>
            <a:stCxn id="7" idx="1"/>
            <a:endCxn id="36" idx="1"/>
          </p:cNvCxnSpPr>
          <p:nvPr/>
        </p:nvCxnSpPr>
        <p:spPr bwMode="auto">
          <a:xfrm rot="10800000" flipH="1" flipV="1">
            <a:off x="1361103" y="2486829"/>
            <a:ext cx="38" cy="1503914"/>
          </a:xfrm>
          <a:prstGeom prst="curvedConnector3">
            <a:avLst>
              <a:gd name="adj1" fmla="val -1002631579"/>
            </a:avLst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 bwMode="auto">
          <a:xfrm rot="16199998">
            <a:off x="948032" y="3013171"/>
            <a:ext cx="7072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050" b="1"/>
              <a:t>заказчик</a:t>
            </a:r>
            <a:endParaRPr/>
          </a:p>
        </p:txBody>
      </p:sp>
      <p:cxnSp>
        <p:nvCxnSpPr>
          <p:cNvPr id="68" name="Соединитель: изогнутый 67"/>
          <p:cNvCxnSpPr>
            <a:cxnSpLocks/>
            <a:stCxn id="36" idx="1"/>
            <a:endCxn id="37" idx="1"/>
          </p:cNvCxnSpPr>
          <p:nvPr/>
        </p:nvCxnSpPr>
        <p:spPr bwMode="auto">
          <a:xfrm rot="10800000" flipH="1" flipV="1">
            <a:off x="1361140" y="3990743"/>
            <a:ext cx="7149" cy="779570"/>
          </a:xfrm>
          <a:prstGeom prst="curvedConnector3">
            <a:avLst>
              <a:gd name="adj1" fmla="val -4837460"/>
            </a:avLst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 bwMode="auto">
          <a:xfrm rot="16199998">
            <a:off x="956842" y="4236647"/>
            <a:ext cx="7328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050" b="1"/>
              <a:t>заказчик</a:t>
            </a:r>
            <a:endParaRPr/>
          </a:p>
        </p:txBody>
      </p:sp>
      <p:cxnSp>
        <p:nvCxnSpPr>
          <p:cNvPr id="85" name="Соединитель: изогнутый 84"/>
          <p:cNvCxnSpPr>
            <a:cxnSpLocks/>
            <a:stCxn id="37" idx="1"/>
            <a:endCxn id="38" idx="1"/>
          </p:cNvCxnSpPr>
          <p:nvPr/>
        </p:nvCxnSpPr>
        <p:spPr bwMode="auto">
          <a:xfrm rot="10800000" flipV="1">
            <a:off x="1358130" y="4770312"/>
            <a:ext cx="10160" cy="1186747"/>
          </a:xfrm>
          <a:prstGeom prst="curvedConnector3">
            <a:avLst>
              <a:gd name="adj1" fmla="val 3619232"/>
            </a:avLst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 bwMode="auto">
          <a:xfrm rot="16199998">
            <a:off x="961251" y="5217633"/>
            <a:ext cx="7328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050" b="1"/>
              <a:t>заказчик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1749751" y="4748909"/>
            <a:ext cx="62809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/>
              <a:t>(3-10 лет)</a:t>
            </a:r>
            <a:endParaRPr/>
          </a:p>
        </p:txBody>
      </p:sp>
      <p:sp>
        <p:nvSpPr>
          <p:cNvPr id="19" name="TextBox 18"/>
          <p:cNvSpPr txBox="1"/>
          <p:nvPr/>
        </p:nvSpPr>
        <p:spPr bwMode="auto">
          <a:xfrm>
            <a:off x="911647" y="1084441"/>
            <a:ext cx="376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Горизонт планирования</a:t>
            </a:r>
            <a:endParaRPr/>
          </a:p>
        </p:txBody>
      </p:sp>
      <p:sp>
        <p:nvSpPr>
          <p:cNvPr id="26" name="Rectangle 148"/>
          <p:cNvSpPr>
            <a:spLocks noChangeArrowheads="1"/>
          </p:cNvSpPr>
          <p:nvPr/>
        </p:nvSpPr>
        <p:spPr bwMode="auto">
          <a:xfrm>
            <a:off x="3439238" y="3703701"/>
            <a:ext cx="1216602" cy="3043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800">
              <a:solidFill>
                <a:srgbClr val="191311"/>
              </a:solidFill>
              <a:latin typeface="Segoe UI"/>
              <a:cs typeface="Segoe UI"/>
            </a:endParaRPr>
          </a:p>
        </p:txBody>
      </p:sp>
      <p:cxnSp>
        <p:nvCxnSpPr>
          <p:cNvPr id="28" name="Прямая соединительная линия 27"/>
          <p:cNvCxnSpPr>
            <a:cxnSpLocks/>
            <a:stCxn id="80" idx="2"/>
            <a:endCxn id="26" idx="0"/>
          </p:cNvCxnSpPr>
          <p:nvPr/>
        </p:nvCxnSpPr>
        <p:spPr bwMode="auto">
          <a:xfrm flipH="1">
            <a:off x="3999550" y="2842440"/>
            <a:ext cx="1660740" cy="86126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152"/>
          <p:cNvSpPr>
            <a:spLocks noChangeAspect="1" noChangeArrowheads="1"/>
          </p:cNvSpPr>
          <p:nvPr/>
        </p:nvSpPr>
        <p:spPr bwMode="auto">
          <a:xfrm>
            <a:off x="3546406" y="3750195"/>
            <a:ext cx="1055667" cy="19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360" tIns="42423" rIns="86360" bIns="42423">
            <a:spAutoFit/>
          </a:bodyPr>
          <a:lstStyle/>
          <a:p>
            <a:pPr defTabSz="873136">
              <a:defRPr/>
            </a:pPr>
            <a:r>
              <a:rPr lang="ru-RU" sz="700" b="1" dirty="0">
                <a:latin typeface="Segoe UI"/>
                <a:cs typeface="Segoe UI"/>
              </a:rPr>
              <a:t>ИДЕНТИФИКАЦИЯ</a:t>
            </a:r>
            <a:endParaRPr lang="en-US" sz="700" b="1" dirty="0">
              <a:latin typeface="Segoe UI"/>
              <a:cs typeface="Segoe UI"/>
            </a:endParaRPr>
          </a:p>
        </p:txBody>
      </p:sp>
      <p:sp>
        <p:nvSpPr>
          <p:cNvPr id="89" name="Пятиугольник 91"/>
          <p:cNvSpPr/>
          <p:nvPr/>
        </p:nvSpPr>
        <p:spPr bwMode="auto">
          <a:xfrm>
            <a:off x="3391249" y="4096221"/>
            <a:ext cx="2390468" cy="196875"/>
          </a:xfrm>
          <a:prstGeom prst="homePlate">
            <a:avLst>
              <a:gd name="adj" fmla="val 50000"/>
            </a:avLst>
          </a:prstGeom>
          <a:solidFill>
            <a:srgbClr val="545A68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200" b="1">
                <a:solidFill>
                  <a:schemeClr val="bg1"/>
                </a:solidFill>
                <a:latin typeface="Segoe UI"/>
                <a:cs typeface="Segoe UI"/>
              </a:rPr>
              <a:t>Дивергентное мышление</a:t>
            </a:r>
            <a:endParaRPr/>
          </a:p>
        </p:txBody>
      </p:sp>
      <p:sp>
        <p:nvSpPr>
          <p:cNvPr id="95" name="Пятиугольник 91"/>
          <p:cNvSpPr/>
          <p:nvPr/>
        </p:nvSpPr>
        <p:spPr bwMode="auto">
          <a:xfrm>
            <a:off x="5780538" y="4097822"/>
            <a:ext cx="4353186" cy="187509"/>
          </a:xfrm>
          <a:prstGeom prst="homePlate">
            <a:avLst>
              <a:gd name="adj" fmla="val 50000"/>
            </a:avLst>
          </a:prstGeom>
          <a:solidFill>
            <a:srgbClr val="545A68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200" b="1">
                <a:solidFill>
                  <a:schemeClr val="bg1"/>
                </a:solidFill>
                <a:latin typeface="Segoe UI"/>
                <a:cs typeface="Segoe UI"/>
              </a:rPr>
              <a:t>Конвергентное мышление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bject 53"/>
          <p:cNvSpPr txBox="1">
            <a:spLocks noGrp="1"/>
          </p:cNvSpPr>
          <p:nvPr>
            <p:ph type="title" idx="4294967295"/>
          </p:nvPr>
        </p:nvSpPr>
        <p:spPr>
          <a:xfrm>
            <a:off x="766763" y="728684"/>
            <a:ext cx="6218238" cy="1162716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67"/>
              </a:spcBef>
            </a:pPr>
            <a:r>
              <a:rPr lang="ru-RU" sz="3500" b="1" spc="-24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27.10.2017</a:t>
            </a:r>
            <a:b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Зажжён факел МПК второй очереди </a:t>
            </a:r>
            <a:r>
              <a:rPr lang="ru-RU" sz="2000" b="1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среднеботуобинкого</a:t>
            </a:r>
            <a:r>
              <a:rPr lang="ru-RU" sz="2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НГКМ</a:t>
            </a:r>
          </a:p>
        </p:txBody>
      </p:sp>
      <p:sp>
        <p:nvSpPr>
          <p:cNvPr id="55" name="object 55"/>
          <p:cNvSpPr/>
          <p:nvPr/>
        </p:nvSpPr>
        <p:spPr>
          <a:xfrm>
            <a:off x="3566831" y="2293275"/>
            <a:ext cx="1504844" cy="18667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6" name="object 56"/>
          <p:cNvSpPr/>
          <p:nvPr/>
        </p:nvSpPr>
        <p:spPr>
          <a:xfrm>
            <a:off x="6014470" y="2293275"/>
            <a:ext cx="1504851" cy="18667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7" name="object 57"/>
          <p:cNvSpPr txBox="1"/>
          <p:nvPr/>
        </p:nvSpPr>
        <p:spPr>
          <a:xfrm>
            <a:off x="3577794" y="4264267"/>
            <a:ext cx="1861787" cy="137583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>
              <a:lnSpc>
                <a:spcPts val="2144"/>
              </a:lnSpc>
              <a:spcBef>
                <a:spcPts val="55"/>
              </a:spcBef>
            </a:pPr>
            <a:r>
              <a:rPr sz="1789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ИВАН</a:t>
            </a:r>
          </a:p>
          <a:p>
            <a:pPr marL="7701">
              <a:lnSpc>
                <a:spcPts val="2144"/>
              </a:lnSpc>
            </a:pPr>
            <a:r>
              <a:rPr sz="1789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СМИРНОВ</a:t>
            </a:r>
          </a:p>
          <a:p>
            <a:pPr marL="7701">
              <a:spcBef>
                <a:spcPts val="819"/>
              </a:spcBef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ДИРЕКТОР ПРАКТИКИ</a:t>
            </a:r>
          </a:p>
          <a:p>
            <a:pPr marL="7701">
              <a:spcBef>
                <a:spcPts val="21"/>
              </a:spcBef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УПРАВЛЕНИЯ ПРОЕКТАМИ</a:t>
            </a:r>
            <a:endParaRPr sz="1182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21"/>
              </a:spcBef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«PM EXPERT»</a:t>
            </a:r>
            <a:endParaRPr sz="1182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019081" y="4264267"/>
            <a:ext cx="1411340" cy="120957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spcBef>
                <a:spcPts val="55"/>
              </a:spcBef>
            </a:pPr>
            <a:r>
              <a:rPr sz="1789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  КУТУЗОВ</a:t>
            </a:r>
          </a:p>
          <a:p>
            <a:pPr marL="7701" marR="224107">
              <a:lnSpc>
                <a:spcPct val="101499"/>
              </a:lnSpc>
              <a:spcBef>
                <a:spcPts val="791"/>
              </a:spcBef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ГЕНЕРАЛЬНЫЙ  ДИРЕКТОР</a:t>
            </a:r>
            <a:endParaRPr sz="1182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21"/>
              </a:spcBef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«PM EXPERT»</a:t>
            </a:r>
            <a:endParaRPr sz="1182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509740" y="-26323"/>
            <a:ext cx="3682260" cy="62141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54"/>
          <p:cNvSpPr/>
          <p:nvPr/>
        </p:nvSpPr>
        <p:spPr>
          <a:xfrm>
            <a:off x="1070063" y="2293275"/>
            <a:ext cx="1504844" cy="18667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58"/>
          <p:cNvSpPr txBox="1"/>
          <p:nvPr/>
        </p:nvSpPr>
        <p:spPr>
          <a:xfrm>
            <a:off x="1080986" y="4264267"/>
            <a:ext cx="1907874" cy="120957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656149">
              <a:spcBef>
                <a:spcPts val="55"/>
              </a:spcBef>
            </a:pPr>
            <a:r>
              <a:rPr sz="1789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НИКОЛАЙ  СЮТКИН</a:t>
            </a:r>
          </a:p>
          <a:p>
            <a:pPr marL="7701">
              <a:spcBef>
                <a:spcPts val="813"/>
              </a:spcBef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ГЕНЕРАЛЬНЫЙ</a:t>
            </a:r>
            <a:endParaRPr sz="1182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 marR="3081">
              <a:lnSpc>
                <a:spcPct val="101499"/>
              </a:lnSpc>
            </a:pP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ДИРЕКТОР «ТААС</a:t>
            </a:r>
            <a:r>
              <a:rPr lang="ru-RU"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ЮРЯХ  НЕФТЕГАЗОДОБЫЧА»</a:t>
            </a:r>
            <a:endParaRPr sz="1182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7686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75225" y="1684338"/>
            <a:ext cx="7216775" cy="647700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 ЗА ВНИМАНИЕ</a:t>
            </a:r>
            <a:r>
              <a:rPr lang="en-US" sz="28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</a:t>
            </a:r>
            <a:endParaRPr lang="ru-RU" sz="28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object 56"/>
          <p:cNvSpPr/>
          <p:nvPr/>
        </p:nvSpPr>
        <p:spPr>
          <a:xfrm>
            <a:off x="859232" y="1206885"/>
            <a:ext cx="3777462" cy="4777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9"/>
          <p:cNvSpPr txBox="1"/>
          <p:nvPr/>
        </p:nvSpPr>
        <p:spPr>
          <a:xfrm>
            <a:off x="5078912" y="2689991"/>
            <a:ext cx="4532921" cy="102266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ru-RU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br>
              <a:rPr lang="ru-RU" sz="2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Старший вице-президент</a:t>
            </a:r>
          </a:p>
          <a:p>
            <a:r>
              <a:rPr lang="ru-RU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 </a:t>
            </a:r>
            <a:r>
              <a:rPr lang="ru-RU" sz="22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2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8912" y="5338163"/>
            <a:ext cx="50776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>
              <a:spcBef>
                <a:spcPts val="21"/>
              </a:spcBef>
            </a:pPr>
            <a:r>
              <a:rPr lang="en-US" sz="1200" b="1" dirty="0">
                <a:solidFill>
                  <a:srgbClr val="8497B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Phone</a:t>
            </a:r>
            <a:r>
              <a:rPr lang="ru-RU" sz="1200" b="1" dirty="0">
                <a:solidFill>
                  <a:srgbClr val="8497B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1200" b="1" dirty="0">
                <a:solidFill>
                  <a:srgbClr val="8497B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+7 (925)–502–60-00</a:t>
            </a:r>
          </a:p>
          <a:p>
            <a:pPr marL="7701">
              <a:spcBef>
                <a:spcPts val="21"/>
              </a:spcBef>
            </a:pPr>
            <a:r>
              <a:rPr lang="en-US" sz="1200" b="1" dirty="0">
                <a:solidFill>
                  <a:srgbClr val="8497B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E-mail: </a:t>
            </a:r>
            <a:r>
              <a:rPr lang="en-US" sz="1200" b="1" dirty="0">
                <a:solidFill>
                  <a:srgbClr val="8497B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a.kutuzov@pmce.ru</a:t>
            </a:r>
            <a:endParaRPr lang="en-US" sz="1200" b="1" dirty="0">
              <a:solidFill>
                <a:srgbClr val="8497B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21"/>
              </a:spcBef>
            </a:pPr>
            <a:r>
              <a:rPr lang="en-US" sz="1200" b="1" dirty="0">
                <a:solidFill>
                  <a:srgbClr val="8497B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www.pmexcellence.com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276" y="4440993"/>
            <a:ext cx="1720564" cy="17943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" b="2056"/>
          <a:stretch/>
        </p:blipFill>
        <p:spPr>
          <a:xfrm>
            <a:off x="8530447" y="4440993"/>
            <a:ext cx="1757446" cy="17574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355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9" y="2648013"/>
            <a:ext cx="8049709" cy="340822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29" y="3215904"/>
            <a:ext cx="1590735" cy="50796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48" y="3477194"/>
            <a:ext cx="514888" cy="528471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87" y="4568852"/>
            <a:ext cx="2110178" cy="69145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34" y="3227024"/>
            <a:ext cx="2133636" cy="1596522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286" y="3443119"/>
            <a:ext cx="2323789" cy="1316238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13" y="3660777"/>
            <a:ext cx="848269" cy="60872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07" y="3387805"/>
            <a:ext cx="3277009" cy="2195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6" y="3389656"/>
            <a:ext cx="1021998" cy="37140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95" y="3951972"/>
            <a:ext cx="3963528" cy="155207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795" y="4179949"/>
            <a:ext cx="3472100" cy="1389087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4" y="4001315"/>
            <a:ext cx="1960773" cy="1292777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140" y="3532677"/>
            <a:ext cx="1582941" cy="38524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97" y="3569587"/>
            <a:ext cx="1147078" cy="558105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193" y="4141784"/>
            <a:ext cx="1590350" cy="10631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64" y="3769279"/>
            <a:ext cx="1036086" cy="3790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87" y="4236178"/>
            <a:ext cx="1139823" cy="382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72" y="4871394"/>
            <a:ext cx="997528" cy="361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93" y="4650532"/>
            <a:ext cx="1004069" cy="3560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008" y="4789886"/>
            <a:ext cx="1041209" cy="34963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869" y="3527116"/>
            <a:ext cx="878148" cy="20545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896" y="3654315"/>
            <a:ext cx="1068104" cy="42903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34" y="4149750"/>
            <a:ext cx="1036086" cy="37524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3931381"/>
            <a:ext cx="973332" cy="54942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006" y="3496401"/>
            <a:ext cx="1065584" cy="95075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21" y="3942705"/>
            <a:ext cx="264954" cy="26260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66" y="4141005"/>
            <a:ext cx="219785" cy="25065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28" y="4450118"/>
            <a:ext cx="695159" cy="19755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665" y="3861320"/>
            <a:ext cx="919884" cy="111867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65" y="3736053"/>
            <a:ext cx="464263" cy="47784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45" y="3821498"/>
            <a:ext cx="1056940" cy="53094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85" y="3895673"/>
            <a:ext cx="493896" cy="63218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94" y="3677809"/>
            <a:ext cx="1729878" cy="409935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90" y="4141005"/>
            <a:ext cx="301278" cy="34326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96" y="4397325"/>
            <a:ext cx="1537255" cy="382771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53" y="4709614"/>
            <a:ext cx="937171" cy="2457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78" y="4365305"/>
            <a:ext cx="1005349" cy="366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58" y="3992171"/>
            <a:ext cx="1082191" cy="362438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44" y="5529328"/>
            <a:ext cx="3035704" cy="803531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76" y="5071799"/>
            <a:ext cx="2753313" cy="6867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73330" y="545115"/>
            <a:ext cx="3836224" cy="6440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Предпосылки</a:t>
            </a:r>
          </a:p>
          <a:p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Богатый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практический опыт команды </a:t>
            </a:r>
            <a:r>
              <a:rPr lang="en-US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Большая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потребность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 проектов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в практическом руководстве 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по УП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(Делай раз, делай два)</a:t>
            </a:r>
          </a:p>
          <a:p>
            <a:pPr marL="171450" indent="-171450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Уход </a:t>
            </a:r>
            <a:r>
              <a:rPr lang="en-US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PMBOK 7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 от практичной процессной модели 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к излишне широкому толкованию областей управления проектами </a:t>
            </a:r>
          </a:p>
          <a:p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создания </a:t>
            </a:r>
            <a:r>
              <a:rPr lang="en-US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Guide </a:t>
            </a:r>
            <a:endParaRPr lang="ru-RU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Открытость.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без разрешения, но со ссылкой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не является самоцелью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создания стандарта. Все положения стандарта являются отражением практики 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подлежит дальнейшему развитию через выпуск новых версий </a:t>
            </a:r>
          </a:p>
          <a:p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59" y="1341330"/>
            <a:ext cx="224001" cy="2324633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10" y="1727395"/>
            <a:ext cx="224001" cy="2324633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71" y="1949437"/>
            <a:ext cx="224001" cy="2324633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25" y="1296396"/>
            <a:ext cx="224001" cy="2324633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42" y="2163144"/>
            <a:ext cx="199112" cy="2511304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594" y="2252098"/>
            <a:ext cx="217778" cy="274650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13" y="2774399"/>
            <a:ext cx="224001" cy="2324633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736" y="1628234"/>
            <a:ext cx="224001" cy="2324633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249687"/>
            <a:ext cx="8049708" cy="3659386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59" y="1480675"/>
            <a:ext cx="2349979" cy="1247458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47" y="1491090"/>
            <a:ext cx="288189" cy="301075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96" y="1306209"/>
            <a:ext cx="1494323" cy="438884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31" y="1702936"/>
            <a:ext cx="1223008" cy="331663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874" y="1386635"/>
            <a:ext cx="173382" cy="19798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31" y="1373886"/>
            <a:ext cx="1117612" cy="593951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08" y="1808583"/>
            <a:ext cx="152295" cy="174553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583" y="2171640"/>
            <a:ext cx="816536" cy="657212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83" y="489588"/>
            <a:ext cx="1053832" cy="803531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43" y="884288"/>
            <a:ext cx="1764945" cy="524991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83" y="1255918"/>
            <a:ext cx="1126000" cy="41047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20" y="1090833"/>
            <a:ext cx="1702975" cy="464563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538" y="1574391"/>
            <a:ext cx="1062623" cy="399773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188" y="1977158"/>
            <a:ext cx="1080332" cy="331939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251" y="2136458"/>
            <a:ext cx="1028370" cy="338532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529" y="2580863"/>
            <a:ext cx="1013317" cy="402328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40" y="1665612"/>
            <a:ext cx="1014493" cy="33045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21" y="1864252"/>
            <a:ext cx="1044155" cy="345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525" y="5064758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 Condensed" panose="020B0502040204020203" pitchFamily="34" charset="0"/>
              </a:rPr>
              <a:t>v. 1.0 </a:t>
            </a:r>
            <a:r>
              <a:rPr lang="ru-MD" dirty="0">
                <a:latin typeface="Bahnschrift Condensed" panose="020B0502040204020203" pitchFamily="34" charset="0"/>
              </a:rPr>
              <a:t>от 06.12.2022</a:t>
            </a:r>
            <a:endParaRPr lang="en-US" dirty="0">
              <a:latin typeface="Bahnschrift Condensed" panose="020B0502040204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3090" y="6434132"/>
            <a:ext cx="293413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u="sng" dirty="0">
                <a:latin typeface="Segoe UI" panose="020B0502040204020203" pitchFamily="34" charset="0"/>
                <a:cs typeface="Segoe UI" panose="020B0502040204020203" pitchFamily="34" charset="0"/>
                <a:hlinkClick r:id="rId64"/>
              </a:rPr>
              <a:t>https://pmexcellence.com/pm-guide/</a:t>
            </a:r>
            <a:endParaRPr lang="en-US" sz="1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5440126"/>
            <a:ext cx="981934" cy="981934"/>
          </a:xfrm>
          <a:prstGeom prst="rect">
            <a:avLst/>
          </a:prstGeom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72BCE954-5A9C-4B47-0172-1F3DE845B780}"/>
              </a:ext>
            </a:extLst>
          </p:cNvPr>
          <p:cNvSpPr txBox="1">
            <a:spLocks/>
          </p:cNvSpPr>
          <p:nvPr/>
        </p:nvSpPr>
        <p:spPr bwMode="auto">
          <a:xfrm>
            <a:off x="778612" y="141911"/>
            <a:ext cx="12744000" cy="5207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pPr>
              <a:lnSpc>
                <a:spcPts val="2100"/>
              </a:lnSpc>
              <a:defRPr/>
            </a:pPr>
            <a:r>
              <a:rPr lang="ru-RU" sz="2300" b="1" dirty="0">
                <a:solidFill>
                  <a:srgbClr val="8C271A"/>
                </a:solidFill>
                <a:latin typeface="Segoe UI"/>
                <a:cs typeface="Segoe UI"/>
              </a:rPr>
              <a:t>Стандарт управления проектом </a:t>
            </a:r>
            <a:r>
              <a:rPr lang="en-US" sz="2300" b="1" dirty="0">
                <a:solidFill>
                  <a:srgbClr val="8C271A"/>
                </a:solidFill>
                <a:latin typeface="Segoe UI"/>
                <a:cs typeface="Segoe UI"/>
              </a:rPr>
              <a:t>PMGUIDE</a:t>
            </a:r>
            <a:r>
              <a:rPr lang="ru-RU" sz="2300" b="1" dirty="0">
                <a:solidFill>
                  <a:srgbClr val="8C271A"/>
                </a:solidFill>
                <a:latin typeface="Segoe UI"/>
                <a:cs typeface="Segoe UI"/>
              </a:rPr>
              <a:t> 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94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5127" y="1665952"/>
            <a:ext cx="3413125" cy="2329746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Более </a:t>
            </a:r>
          </a:p>
          <a:p>
            <a:pPr marL="0" indent="0" algn="ctr">
              <a:buNone/>
            </a:pPr>
            <a:r>
              <a:rPr lang="ru-RU" sz="70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90+</a:t>
            </a:r>
            <a:r>
              <a:rPr lang="en-US" sz="70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</a:p>
          <a:p>
            <a:pPr marL="0" indent="0" algn="ctr">
              <a:buNone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крупных и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мегапроектов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– проблемы со сроками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45CE64-B2B2-4B8D-8E63-990FF9538E5E}"/>
              </a:ext>
            </a:extLst>
          </p:cNvPr>
          <p:cNvSpPr txBox="1"/>
          <p:nvPr/>
        </p:nvSpPr>
        <p:spPr>
          <a:xfrm>
            <a:off x="785448" y="457231"/>
            <a:ext cx="70131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Проблемы  со сроками в крупных проектах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935C91-CB93-4277-8CE9-F0F75EDBE443}"/>
              </a:ext>
            </a:extLst>
          </p:cNvPr>
          <p:cNvSpPr txBox="1"/>
          <p:nvPr/>
        </p:nvSpPr>
        <p:spPr>
          <a:xfrm>
            <a:off x="698235" y="5468521"/>
            <a:ext cx="7053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*Оценка экспертов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PM Excellence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 российском рынке 2016 -2022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 txBox="1">
            <a:spLocks/>
          </p:cNvSpPr>
          <p:nvPr/>
        </p:nvSpPr>
        <p:spPr>
          <a:xfrm>
            <a:off x="4567734" y="2073485"/>
            <a:ext cx="3455112" cy="19414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Tahoma Bold"/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Tahoma Bold"/>
                <a:ea typeface="Tahoma" panose="020B0604030504040204" pitchFamily="34" charset="0"/>
                <a:cs typeface="Tahoma" panose="020B0604030504040204" pitchFamily="34" charset="0"/>
              </a:rPr>
              <a:t>+% </a:t>
            </a:r>
            <a:endParaRPr kumimoji="0" lang="ru-RU" sz="70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Tahoma Bold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Tahoma" panose="020B0604030504040204" pitchFamily="34" charset="0"/>
                <a:cs typeface="Tahoma" panose="020B0604030504040204" pitchFamily="34" charset="0"/>
              </a:rPr>
              <a:t>длительность увеличивается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 Bold"/>
                <a:ea typeface="Tahoma" panose="020B0604030504040204" pitchFamily="34" charset="0"/>
                <a:cs typeface="Tahoma" panose="020B0604030504040204" pitchFamily="34" charset="0"/>
              </a:rPr>
              <a:t> +%</a:t>
            </a:r>
          </a:p>
        </p:txBody>
      </p:sp>
      <p:sp>
        <p:nvSpPr>
          <p:cNvPr id="6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 txBox="1">
            <a:spLocks/>
          </p:cNvSpPr>
          <p:nvPr/>
        </p:nvSpPr>
        <p:spPr>
          <a:xfrm>
            <a:off x="7558189" y="2038688"/>
            <a:ext cx="4862044" cy="19570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20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+</a:t>
            </a:r>
            <a:r>
              <a:rPr kumimoji="0" lang="ru-RU" sz="7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%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</a:t>
            </a:r>
            <a:endParaRPr kumimoji="0" lang="ru-RU" sz="7000" b="1" i="0" u="none" strike="noStrike" kern="1200" cap="none" spc="0" normalizeH="0" baseline="0" noProof="0" dirty="0">
              <a:ln>
                <a:noFill/>
              </a:ln>
              <a:solidFill>
                <a:srgbClr val="8C271A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длительность увеличивается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в 2 и более раз</a:t>
            </a: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 txBox="1">
            <a:spLocks/>
          </p:cNvSpPr>
          <p:nvPr/>
        </p:nvSpPr>
        <p:spPr>
          <a:xfrm>
            <a:off x="745127" y="4400199"/>
            <a:ext cx="10515600" cy="986261"/>
          </a:xfrm>
          <a:prstGeom prst="rect">
            <a:avLst/>
          </a:prstGeom>
          <a:solidFill>
            <a:srgbClr val="8C271A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При этом </a:t>
            </a:r>
            <a:r>
              <a:rPr lang="ru-RU" sz="20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стоимость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одного дня задержки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10+ - 100+ 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218705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67771" y="3757487"/>
            <a:ext cx="816246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Инструменты управления </a:t>
            </a:r>
            <a:r>
              <a:rPr lang="ru-RU" b="1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приоритеами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 сроками</a:t>
            </a:r>
          </a:p>
        </p:txBody>
      </p:sp>
    </p:spTree>
    <p:extLst>
      <p:ext uri="{BB962C8B-B14F-4D97-AF65-F5344CB8AC3E}">
        <p14:creationId xmlns:p14="http://schemas.microsoft.com/office/powerpoint/2010/main" val="4002420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f/fd/Vilfredo_Pareto_1870s2.jpg/800px-Vilfredo_Pareto_1870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128" y="1287201"/>
            <a:ext cx="1611330" cy="214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23743" y="3489552"/>
            <a:ext cx="21075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Вильфредо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Парето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1848-1923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13" y="4157943"/>
            <a:ext cx="3461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“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80% всех богатств Италии принадлежат 20% людей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”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028" name="Picture 4" descr="Joseph Moses Jur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468" y="1216429"/>
            <a:ext cx="1629457" cy="217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77333" y="3458775"/>
            <a:ext cx="1870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Джозеф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Джуран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1904 – 2008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1272" y="4043550"/>
            <a:ext cx="3362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Принцип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 честь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Паретто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: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“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небольшая доля причин, вкладываемых средств или прилагаемых усилий, отвечает за большую долю результатов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”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405316" y="2627707"/>
            <a:ext cx="806245" cy="0"/>
          </a:xfrm>
          <a:prstGeom prst="straightConnector1">
            <a:avLst/>
          </a:prstGeom>
          <a:ln w="571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304234" y="2632026"/>
            <a:ext cx="779340" cy="0"/>
          </a:xfrm>
          <a:prstGeom prst="straightConnector1">
            <a:avLst/>
          </a:prstGeom>
          <a:ln w="571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52106" y="3268586"/>
            <a:ext cx="2045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Правило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/8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6911" y="5233255"/>
            <a:ext cx="3742371" cy="584775"/>
          </a:xfrm>
          <a:prstGeom prst="rect">
            <a:avLst/>
          </a:prstGeom>
          <a:solidFill>
            <a:srgbClr val="686F8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Правило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Паретто</a:t>
            </a:r>
            <a:r>
              <a:rPr kumimoji="0" lang="ru-RU" sz="36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kumimoji="0" lang="ru-RU" sz="3600" b="0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77333" y="5182323"/>
            <a:ext cx="62582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4% усилий дают 64% результата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450661" y="4035795"/>
            <a:ext cx="3048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«20% усилий дают 80% результата, а остальные 80% усилий – лишь 20% результата»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52603F-1631-4D54-9736-2E674E7B2999}"/>
              </a:ext>
            </a:extLst>
          </p:cNvPr>
          <p:cNvSpPr txBox="1"/>
          <p:nvPr/>
        </p:nvSpPr>
        <p:spPr>
          <a:xfrm>
            <a:off x="789888" y="467830"/>
            <a:ext cx="78287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Акцент на приоритетах .История вопроса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14" b="12311"/>
          <a:stretch/>
        </p:blipFill>
        <p:spPr>
          <a:xfrm>
            <a:off x="8339122" y="1734687"/>
            <a:ext cx="3441198" cy="157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7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2" grpId="0"/>
      <p:bldP spid="13" grpId="0" animBg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/>
          <p:cNvSpPr/>
          <p:nvPr/>
        </p:nvSpPr>
        <p:spPr>
          <a:xfrm>
            <a:off x="9144160" y="1729208"/>
            <a:ext cx="2828100" cy="4320758"/>
          </a:xfrm>
          <a:prstGeom prst="rect">
            <a:avLst/>
          </a:prstGeom>
          <a:solidFill>
            <a:srgbClr val="E3E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Прямоугольник 83"/>
          <p:cNvSpPr/>
          <p:nvPr/>
        </p:nvSpPr>
        <p:spPr>
          <a:xfrm>
            <a:off x="4028321" y="1729209"/>
            <a:ext cx="2565620" cy="4320758"/>
          </a:xfrm>
          <a:prstGeom prst="rect">
            <a:avLst/>
          </a:prstGeom>
          <a:solidFill>
            <a:srgbClr val="E3E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Прямоугольник 82"/>
          <p:cNvSpPr/>
          <p:nvPr/>
        </p:nvSpPr>
        <p:spPr>
          <a:xfrm>
            <a:off x="6575122" y="1679027"/>
            <a:ext cx="2565620" cy="43838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425302" y="1556025"/>
            <a:ext cx="3599601" cy="44766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Dikdörtgen 79">
            <a:extLst>
              <a:ext uri="{FF2B5EF4-FFF2-40B4-BE49-F238E27FC236}">
                <a16:creationId xmlns:a16="http://schemas.microsoft.com/office/drawing/2014/main" id="{62A747E8-9DDD-4197-A895-2547E3E52562}"/>
              </a:ext>
            </a:extLst>
          </p:cNvPr>
          <p:cNvSpPr/>
          <p:nvPr/>
        </p:nvSpPr>
        <p:spPr>
          <a:xfrm>
            <a:off x="4002309" y="1169303"/>
            <a:ext cx="2572813" cy="629969"/>
          </a:xfrm>
          <a:prstGeom prst="rect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Dikdörtgen 80">
            <a:extLst>
              <a:ext uri="{FF2B5EF4-FFF2-40B4-BE49-F238E27FC236}">
                <a16:creationId xmlns:a16="http://schemas.microsoft.com/office/drawing/2014/main" id="{94CEE4F6-A718-4C51-8583-1499C920AFC5}"/>
              </a:ext>
            </a:extLst>
          </p:cNvPr>
          <p:cNvSpPr/>
          <p:nvPr/>
        </p:nvSpPr>
        <p:spPr>
          <a:xfrm>
            <a:off x="6575122" y="1169303"/>
            <a:ext cx="2572813" cy="62996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Dikdörtgen 81">
            <a:extLst>
              <a:ext uri="{FF2B5EF4-FFF2-40B4-BE49-F238E27FC236}">
                <a16:creationId xmlns:a16="http://schemas.microsoft.com/office/drawing/2014/main" id="{58CF515D-CF4E-4480-BFB8-C816A8485567}"/>
              </a:ext>
            </a:extLst>
          </p:cNvPr>
          <p:cNvSpPr/>
          <p:nvPr/>
        </p:nvSpPr>
        <p:spPr>
          <a:xfrm>
            <a:off x="9144160" y="1169303"/>
            <a:ext cx="2828100" cy="629969"/>
          </a:xfrm>
          <a:prstGeom prst="rect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9CCED225-374E-4115-99BD-1B17F47051E9}"/>
              </a:ext>
            </a:extLst>
          </p:cNvPr>
          <p:cNvSpPr/>
          <p:nvPr/>
        </p:nvSpPr>
        <p:spPr>
          <a:xfrm>
            <a:off x="425302" y="1169303"/>
            <a:ext cx="3599601" cy="62996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AD2A9A0-9F71-459C-BAF1-24C9C2D4577E}"/>
              </a:ext>
            </a:extLst>
          </p:cNvPr>
          <p:cNvSpPr/>
          <p:nvPr/>
        </p:nvSpPr>
        <p:spPr>
          <a:xfrm>
            <a:off x="4397121" y="2061630"/>
            <a:ext cx="1710904" cy="1350347"/>
          </a:xfrm>
          <a:prstGeom prst="rect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4094" y="477720"/>
            <a:ext cx="75736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8C271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Инструменты управления приоритетами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0828" y="1299621"/>
            <a:ext cx="245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Интеграция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599" y="3547266"/>
            <a:ext cx="1288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Big picture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5818" y="3547266"/>
            <a:ext cx="1641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Принцип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PFFP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0929" y="5570890"/>
            <a:ext cx="1628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ЦОРП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440283" y="1299621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Содержание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472208" y="3547266"/>
            <a:ext cx="16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МПК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001586" y="1299621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Сроки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/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деньги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7134789" y="2192526"/>
            <a:ext cx="178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картинка со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024583" y="3418823"/>
            <a:ext cx="1641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Раскрутка критических путей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388627" y="1299621"/>
            <a:ext cx="2409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Риски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/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проблемы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9759575" y="3538679"/>
            <a:ext cx="1641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Диаграмма вкусностей</a:t>
            </a:r>
          </a:p>
        </p:txBody>
      </p:sp>
      <p:pic>
        <p:nvPicPr>
          <p:cNvPr id="20" name="Рисунок 6">
            <a:extLst>
              <a:ext uri="{FF2B5EF4-FFF2-40B4-BE49-F238E27FC236}">
                <a16:creationId xmlns:a16="http://schemas.microsoft.com/office/drawing/2014/main" id="{12B00512-09F1-4BAB-B91B-F38D37AC45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116" y="2210957"/>
            <a:ext cx="1882394" cy="1082692"/>
          </a:xfrm>
          <a:prstGeom prst="rect">
            <a:avLst/>
          </a:prstGeom>
        </p:spPr>
      </p:pic>
      <p:grpSp>
        <p:nvGrpSpPr>
          <p:cNvPr id="8" name="Grup 7">
            <a:extLst>
              <a:ext uri="{FF2B5EF4-FFF2-40B4-BE49-F238E27FC236}">
                <a16:creationId xmlns:a16="http://schemas.microsoft.com/office/drawing/2014/main" id="{FEAC7831-4AD1-49B0-AF97-5F14E7B8E6A7}"/>
              </a:ext>
            </a:extLst>
          </p:cNvPr>
          <p:cNvGrpSpPr/>
          <p:nvPr/>
        </p:nvGrpSpPr>
        <p:grpSpPr>
          <a:xfrm>
            <a:off x="4523686" y="2210957"/>
            <a:ext cx="1523467" cy="993823"/>
            <a:chOff x="803647" y="1981088"/>
            <a:chExt cx="6028788" cy="3932837"/>
          </a:xfrm>
        </p:grpSpPr>
        <p:sp>
          <p:nvSpPr>
            <p:cNvPr id="21" name="object 37">
              <a:extLst>
                <a:ext uri="{FF2B5EF4-FFF2-40B4-BE49-F238E27FC236}">
                  <a16:creationId xmlns:a16="http://schemas.microsoft.com/office/drawing/2014/main" id="{7BC76DEE-A9E1-4720-899C-8EF6FEF91B27}"/>
                </a:ext>
              </a:extLst>
            </p:cNvPr>
            <p:cNvSpPr/>
            <p:nvPr/>
          </p:nvSpPr>
          <p:spPr>
            <a:xfrm>
              <a:off x="1220641" y="1981088"/>
              <a:ext cx="5611794" cy="39328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38">
              <a:extLst>
                <a:ext uri="{FF2B5EF4-FFF2-40B4-BE49-F238E27FC236}">
                  <a16:creationId xmlns:a16="http://schemas.microsoft.com/office/drawing/2014/main" id="{5943BBED-5137-48AA-A9C1-9B8EC7D427C0}"/>
                </a:ext>
              </a:extLst>
            </p:cNvPr>
            <p:cNvSpPr/>
            <p:nvPr/>
          </p:nvSpPr>
          <p:spPr>
            <a:xfrm>
              <a:off x="1571943" y="2701745"/>
              <a:ext cx="1600328" cy="209860"/>
            </a:xfrm>
            <a:custGeom>
              <a:avLst/>
              <a:gdLst/>
              <a:ahLst/>
              <a:cxnLst/>
              <a:rect l="l" t="t" r="r" b="b"/>
              <a:pathLst>
                <a:path w="2639060" h="346075">
                  <a:moveTo>
                    <a:pt x="0" y="345539"/>
                  </a:moveTo>
                  <a:lnTo>
                    <a:pt x="2638663" y="0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39">
              <a:extLst>
                <a:ext uri="{FF2B5EF4-FFF2-40B4-BE49-F238E27FC236}">
                  <a16:creationId xmlns:a16="http://schemas.microsoft.com/office/drawing/2014/main" id="{82DFF091-FE41-4E3F-AB59-BE8A175A1913}"/>
                </a:ext>
              </a:extLst>
            </p:cNvPr>
            <p:cNvSpPr/>
            <p:nvPr/>
          </p:nvSpPr>
          <p:spPr>
            <a:xfrm>
              <a:off x="4819739" y="3447818"/>
              <a:ext cx="1631904" cy="539860"/>
            </a:xfrm>
            <a:custGeom>
              <a:avLst/>
              <a:gdLst/>
              <a:ahLst/>
              <a:cxnLst/>
              <a:rect l="l" t="t" r="r" b="b"/>
              <a:pathLst>
                <a:path w="2691129" h="890270">
                  <a:moveTo>
                    <a:pt x="0" y="0"/>
                  </a:moveTo>
                  <a:lnTo>
                    <a:pt x="2691017" y="890025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41">
              <a:extLst>
                <a:ext uri="{FF2B5EF4-FFF2-40B4-BE49-F238E27FC236}">
                  <a16:creationId xmlns:a16="http://schemas.microsoft.com/office/drawing/2014/main" id="{A8070069-7037-4575-AF99-952FC205CCF0}"/>
                </a:ext>
              </a:extLst>
            </p:cNvPr>
            <p:cNvSpPr/>
            <p:nvPr/>
          </p:nvSpPr>
          <p:spPr>
            <a:xfrm>
              <a:off x="5213412" y="4012928"/>
              <a:ext cx="1200246" cy="1689278"/>
            </a:xfrm>
            <a:custGeom>
              <a:avLst/>
              <a:gdLst/>
              <a:ahLst/>
              <a:cxnLst/>
              <a:rect l="l" t="t" r="r" b="b"/>
              <a:pathLst>
                <a:path w="1979295" h="2785745">
                  <a:moveTo>
                    <a:pt x="1978997" y="0"/>
                  </a:moveTo>
                  <a:lnTo>
                    <a:pt x="0" y="2785255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42">
              <a:extLst>
                <a:ext uri="{FF2B5EF4-FFF2-40B4-BE49-F238E27FC236}">
                  <a16:creationId xmlns:a16="http://schemas.microsoft.com/office/drawing/2014/main" id="{F990E895-B2F6-4221-B61D-BFFACAB4A793}"/>
                </a:ext>
              </a:extLst>
            </p:cNvPr>
            <p:cNvSpPr/>
            <p:nvPr/>
          </p:nvSpPr>
          <p:spPr>
            <a:xfrm>
              <a:off x="3632373" y="5035206"/>
              <a:ext cx="1581075" cy="666932"/>
            </a:xfrm>
            <a:custGeom>
              <a:avLst/>
              <a:gdLst/>
              <a:ahLst/>
              <a:cxnLst/>
              <a:rect l="l" t="t" r="r" b="b"/>
              <a:pathLst>
                <a:path w="2607309" h="1099820">
                  <a:moveTo>
                    <a:pt x="2607250" y="1099442"/>
                  </a:moveTo>
                  <a:lnTo>
                    <a:pt x="0" y="0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43">
              <a:extLst>
                <a:ext uri="{FF2B5EF4-FFF2-40B4-BE49-F238E27FC236}">
                  <a16:creationId xmlns:a16="http://schemas.microsoft.com/office/drawing/2014/main" id="{CA2569CB-2F62-43DE-8DAC-C0F0430F563F}"/>
                </a:ext>
              </a:extLst>
            </p:cNvPr>
            <p:cNvSpPr/>
            <p:nvPr/>
          </p:nvSpPr>
          <p:spPr>
            <a:xfrm>
              <a:off x="3632373" y="3447818"/>
              <a:ext cx="1187539" cy="1587621"/>
            </a:xfrm>
            <a:custGeom>
              <a:avLst/>
              <a:gdLst/>
              <a:ahLst/>
              <a:cxnLst/>
              <a:rect l="l" t="t" r="r" b="b"/>
              <a:pathLst>
                <a:path w="1958340" h="2618104">
                  <a:moveTo>
                    <a:pt x="0" y="2617721"/>
                  </a:moveTo>
                  <a:lnTo>
                    <a:pt x="1958055" y="0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44">
              <a:extLst>
                <a:ext uri="{FF2B5EF4-FFF2-40B4-BE49-F238E27FC236}">
                  <a16:creationId xmlns:a16="http://schemas.microsoft.com/office/drawing/2014/main" id="{81153532-3F3C-453F-A620-DE34A07B50EF}"/>
                </a:ext>
              </a:extLst>
            </p:cNvPr>
            <p:cNvSpPr/>
            <p:nvPr/>
          </p:nvSpPr>
          <p:spPr>
            <a:xfrm>
              <a:off x="3172030" y="2701745"/>
              <a:ext cx="609557" cy="539860"/>
            </a:xfrm>
            <a:custGeom>
              <a:avLst/>
              <a:gdLst/>
              <a:ahLst/>
              <a:cxnLst/>
              <a:rect l="l" t="t" r="r" b="b"/>
              <a:pathLst>
                <a:path w="1005204" h="890270">
                  <a:moveTo>
                    <a:pt x="0" y="0"/>
                  </a:moveTo>
                  <a:lnTo>
                    <a:pt x="1005204" y="890025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45">
              <a:extLst>
                <a:ext uri="{FF2B5EF4-FFF2-40B4-BE49-F238E27FC236}">
                  <a16:creationId xmlns:a16="http://schemas.microsoft.com/office/drawing/2014/main" id="{BCC20E85-D7B6-4213-B076-13A05E0F7BE3}"/>
                </a:ext>
              </a:extLst>
            </p:cNvPr>
            <p:cNvSpPr/>
            <p:nvPr/>
          </p:nvSpPr>
          <p:spPr>
            <a:xfrm>
              <a:off x="3784762" y="3238282"/>
              <a:ext cx="1035054" cy="209860"/>
            </a:xfrm>
            <a:custGeom>
              <a:avLst/>
              <a:gdLst/>
              <a:ahLst/>
              <a:cxnLst/>
              <a:rect l="l" t="t" r="r" b="b"/>
              <a:pathLst>
                <a:path w="1706879" h="346075">
                  <a:moveTo>
                    <a:pt x="0" y="0"/>
                  </a:moveTo>
                  <a:lnTo>
                    <a:pt x="1706754" y="345539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46">
              <a:extLst>
                <a:ext uri="{FF2B5EF4-FFF2-40B4-BE49-F238E27FC236}">
                  <a16:creationId xmlns:a16="http://schemas.microsoft.com/office/drawing/2014/main" id="{8F8A2D48-A743-4CA1-9A2E-1636CF488A1F}"/>
                </a:ext>
              </a:extLst>
            </p:cNvPr>
            <p:cNvSpPr/>
            <p:nvPr/>
          </p:nvSpPr>
          <p:spPr>
            <a:xfrm>
              <a:off x="841744" y="2301723"/>
              <a:ext cx="730467" cy="609557"/>
            </a:xfrm>
            <a:custGeom>
              <a:avLst/>
              <a:gdLst/>
              <a:ahLst/>
              <a:cxnLst/>
              <a:rect l="l" t="t" r="r" b="b"/>
              <a:pathLst>
                <a:path w="1204595" h="1005204">
                  <a:moveTo>
                    <a:pt x="0" y="0"/>
                  </a:moveTo>
                  <a:lnTo>
                    <a:pt x="1204151" y="1005204"/>
                  </a:lnTo>
                </a:path>
              </a:pathLst>
            </a:custGeom>
            <a:ln w="628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88">
              <a:extLst>
                <a:ext uri="{FF2B5EF4-FFF2-40B4-BE49-F238E27FC236}">
                  <a16:creationId xmlns:a16="http://schemas.microsoft.com/office/drawing/2014/main" id="{43AC5C48-F873-484A-AB24-A5CDE25F3962}"/>
                </a:ext>
              </a:extLst>
            </p:cNvPr>
            <p:cNvSpPr/>
            <p:nvPr/>
          </p:nvSpPr>
          <p:spPr>
            <a:xfrm>
              <a:off x="803647" y="2604373"/>
              <a:ext cx="83217" cy="832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89">
              <a:extLst>
                <a:ext uri="{FF2B5EF4-FFF2-40B4-BE49-F238E27FC236}">
                  <a16:creationId xmlns:a16="http://schemas.microsoft.com/office/drawing/2014/main" id="{6DFF7A40-8B11-4126-8C87-4709623B3A09}"/>
                </a:ext>
              </a:extLst>
            </p:cNvPr>
            <p:cNvSpPr/>
            <p:nvPr/>
          </p:nvSpPr>
          <p:spPr>
            <a:xfrm>
              <a:off x="2187290" y="4023132"/>
              <a:ext cx="118692" cy="11870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90">
              <a:extLst>
                <a:ext uri="{FF2B5EF4-FFF2-40B4-BE49-F238E27FC236}">
                  <a16:creationId xmlns:a16="http://schemas.microsoft.com/office/drawing/2014/main" id="{3717D55E-5231-4989-A225-7096F4236DA1}"/>
                </a:ext>
              </a:extLst>
            </p:cNvPr>
            <p:cNvSpPr/>
            <p:nvPr/>
          </p:nvSpPr>
          <p:spPr>
            <a:xfrm>
              <a:off x="3112885" y="3612403"/>
              <a:ext cx="207165" cy="207165"/>
            </a:xfrm>
            <a:custGeom>
              <a:avLst/>
              <a:gdLst/>
              <a:ahLst/>
              <a:cxnLst/>
              <a:rect l="l" t="t" r="r" b="b"/>
              <a:pathLst>
                <a:path w="341629" h="341629">
                  <a:moveTo>
                    <a:pt x="170644" y="0"/>
                  </a:moveTo>
                  <a:lnTo>
                    <a:pt x="125282" y="6095"/>
                  </a:lnTo>
                  <a:lnTo>
                    <a:pt x="84519" y="23296"/>
                  </a:lnTo>
                  <a:lnTo>
                    <a:pt x="49982" y="49978"/>
                  </a:lnTo>
                  <a:lnTo>
                    <a:pt x="23299" y="84514"/>
                  </a:lnTo>
                  <a:lnTo>
                    <a:pt x="6095" y="125278"/>
                  </a:lnTo>
                  <a:lnTo>
                    <a:pt x="0" y="170644"/>
                  </a:lnTo>
                  <a:lnTo>
                    <a:pt x="6095" y="216005"/>
                  </a:lnTo>
                  <a:lnTo>
                    <a:pt x="23299" y="256765"/>
                  </a:lnTo>
                  <a:lnTo>
                    <a:pt x="49982" y="291300"/>
                  </a:lnTo>
                  <a:lnTo>
                    <a:pt x="84519" y="317981"/>
                  </a:lnTo>
                  <a:lnTo>
                    <a:pt x="125282" y="335182"/>
                  </a:lnTo>
                  <a:lnTo>
                    <a:pt x="170644" y="341277"/>
                  </a:lnTo>
                  <a:lnTo>
                    <a:pt x="216009" y="335182"/>
                  </a:lnTo>
                  <a:lnTo>
                    <a:pt x="256773" y="317981"/>
                  </a:lnTo>
                  <a:lnTo>
                    <a:pt x="291309" y="291300"/>
                  </a:lnTo>
                  <a:lnTo>
                    <a:pt x="317991" y="256765"/>
                  </a:lnTo>
                  <a:lnTo>
                    <a:pt x="335192" y="216005"/>
                  </a:lnTo>
                  <a:lnTo>
                    <a:pt x="341288" y="170644"/>
                  </a:lnTo>
                  <a:lnTo>
                    <a:pt x="335192" y="125278"/>
                  </a:lnTo>
                  <a:lnTo>
                    <a:pt x="317991" y="84514"/>
                  </a:lnTo>
                  <a:lnTo>
                    <a:pt x="291309" y="49978"/>
                  </a:lnTo>
                  <a:lnTo>
                    <a:pt x="256773" y="23296"/>
                  </a:lnTo>
                  <a:lnTo>
                    <a:pt x="216009" y="6095"/>
                  </a:lnTo>
                  <a:lnTo>
                    <a:pt x="1706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bject 91">
              <a:extLst>
                <a:ext uri="{FF2B5EF4-FFF2-40B4-BE49-F238E27FC236}">
                  <a16:creationId xmlns:a16="http://schemas.microsoft.com/office/drawing/2014/main" id="{C86C4033-341B-49EF-8D3B-8936963276C2}"/>
                </a:ext>
              </a:extLst>
            </p:cNvPr>
            <p:cNvSpPr/>
            <p:nvPr/>
          </p:nvSpPr>
          <p:spPr>
            <a:xfrm>
              <a:off x="3112886" y="3612403"/>
              <a:ext cx="207165" cy="207165"/>
            </a:xfrm>
            <a:custGeom>
              <a:avLst/>
              <a:gdLst/>
              <a:ahLst/>
              <a:cxnLst/>
              <a:rect l="l" t="t" r="r" b="b"/>
              <a:pathLst>
                <a:path w="341629" h="341629">
                  <a:moveTo>
                    <a:pt x="341288" y="170644"/>
                  </a:moveTo>
                  <a:lnTo>
                    <a:pt x="335192" y="216005"/>
                  </a:lnTo>
                  <a:lnTo>
                    <a:pt x="317991" y="256765"/>
                  </a:lnTo>
                  <a:lnTo>
                    <a:pt x="291309" y="291300"/>
                  </a:lnTo>
                  <a:lnTo>
                    <a:pt x="256773" y="317981"/>
                  </a:lnTo>
                  <a:lnTo>
                    <a:pt x="216009" y="335182"/>
                  </a:lnTo>
                  <a:lnTo>
                    <a:pt x="170644" y="341277"/>
                  </a:lnTo>
                  <a:lnTo>
                    <a:pt x="125282" y="335182"/>
                  </a:lnTo>
                  <a:lnTo>
                    <a:pt x="84519" y="317981"/>
                  </a:lnTo>
                  <a:lnTo>
                    <a:pt x="49982" y="291300"/>
                  </a:lnTo>
                  <a:lnTo>
                    <a:pt x="23299" y="256765"/>
                  </a:lnTo>
                  <a:lnTo>
                    <a:pt x="6095" y="216005"/>
                  </a:lnTo>
                  <a:lnTo>
                    <a:pt x="0" y="170644"/>
                  </a:lnTo>
                  <a:lnTo>
                    <a:pt x="6095" y="125278"/>
                  </a:lnTo>
                  <a:lnTo>
                    <a:pt x="23299" y="84514"/>
                  </a:lnTo>
                  <a:lnTo>
                    <a:pt x="49982" y="49978"/>
                  </a:lnTo>
                  <a:lnTo>
                    <a:pt x="84519" y="23296"/>
                  </a:lnTo>
                  <a:lnTo>
                    <a:pt x="125282" y="6095"/>
                  </a:lnTo>
                  <a:lnTo>
                    <a:pt x="170644" y="0"/>
                  </a:lnTo>
                  <a:lnTo>
                    <a:pt x="216009" y="6095"/>
                  </a:lnTo>
                  <a:lnTo>
                    <a:pt x="256773" y="23296"/>
                  </a:lnTo>
                  <a:lnTo>
                    <a:pt x="291309" y="49978"/>
                  </a:lnTo>
                  <a:lnTo>
                    <a:pt x="317991" y="84514"/>
                  </a:lnTo>
                  <a:lnTo>
                    <a:pt x="335192" y="125278"/>
                  </a:lnTo>
                  <a:lnTo>
                    <a:pt x="341288" y="170644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92">
              <a:extLst>
                <a:ext uri="{FF2B5EF4-FFF2-40B4-BE49-F238E27FC236}">
                  <a16:creationId xmlns:a16="http://schemas.microsoft.com/office/drawing/2014/main" id="{973C25C9-2671-42A3-9598-73AD65530351}"/>
                </a:ext>
              </a:extLst>
            </p:cNvPr>
            <p:cNvSpPr/>
            <p:nvPr/>
          </p:nvSpPr>
          <p:spPr>
            <a:xfrm>
              <a:off x="1838416" y="3449579"/>
              <a:ext cx="106875" cy="10686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93">
              <a:extLst>
                <a:ext uri="{FF2B5EF4-FFF2-40B4-BE49-F238E27FC236}">
                  <a16:creationId xmlns:a16="http://schemas.microsoft.com/office/drawing/2014/main" id="{B6383BEC-EFA3-4C9B-A588-C31A3D9D662A}"/>
                </a:ext>
              </a:extLst>
            </p:cNvPr>
            <p:cNvSpPr/>
            <p:nvPr/>
          </p:nvSpPr>
          <p:spPr>
            <a:xfrm>
              <a:off x="1542769" y="4898254"/>
              <a:ext cx="53653" cy="536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94">
              <a:extLst>
                <a:ext uri="{FF2B5EF4-FFF2-40B4-BE49-F238E27FC236}">
                  <a16:creationId xmlns:a16="http://schemas.microsoft.com/office/drawing/2014/main" id="{920224A6-5846-4727-A983-A750C5FF490E}"/>
                </a:ext>
              </a:extLst>
            </p:cNvPr>
            <p:cNvSpPr/>
            <p:nvPr/>
          </p:nvSpPr>
          <p:spPr>
            <a:xfrm>
              <a:off x="2754932" y="3697922"/>
              <a:ext cx="53653" cy="5365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95">
              <a:extLst>
                <a:ext uri="{FF2B5EF4-FFF2-40B4-BE49-F238E27FC236}">
                  <a16:creationId xmlns:a16="http://schemas.microsoft.com/office/drawing/2014/main" id="{15BA5B6B-502A-41C9-8097-9D05816BC190}"/>
                </a:ext>
              </a:extLst>
            </p:cNvPr>
            <p:cNvSpPr/>
            <p:nvPr/>
          </p:nvSpPr>
          <p:spPr>
            <a:xfrm>
              <a:off x="2080854" y="4306958"/>
              <a:ext cx="53653" cy="536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96">
              <a:extLst>
                <a:ext uri="{FF2B5EF4-FFF2-40B4-BE49-F238E27FC236}">
                  <a16:creationId xmlns:a16="http://schemas.microsoft.com/office/drawing/2014/main" id="{60541B29-6BE6-4B7E-BDA9-FF9EC61B545D}"/>
                </a:ext>
              </a:extLst>
            </p:cNvPr>
            <p:cNvSpPr/>
            <p:nvPr/>
          </p:nvSpPr>
          <p:spPr>
            <a:xfrm>
              <a:off x="1909380" y="4714958"/>
              <a:ext cx="136432" cy="13643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97">
              <a:extLst>
                <a:ext uri="{FF2B5EF4-FFF2-40B4-BE49-F238E27FC236}">
                  <a16:creationId xmlns:a16="http://schemas.microsoft.com/office/drawing/2014/main" id="{E6093A7C-276A-4F4B-9D44-DF480966F70E}"/>
                </a:ext>
              </a:extLst>
            </p:cNvPr>
            <p:cNvSpPr/>
            <p:nvPr/>
          </p:nvSpPr>
          <p:spPr>
            <a:xfrm>
              <a:off x="2246413" y="5737905"/>
              <a:ext cx="106875" cy="10686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98">
              <a:extLst>
                <a:ext uri="{FF2B5EF4-FFF2-40B4-BE49-F238E27FC236}">
                  <a16:creationId xmlns:a16="http://schemas.microsoft.com/office/drawing/2014/main" id="{B03C1C4B-7877-4183-9663-2ACDCE1F5D24}"/>
                </a:ext>
              </a:extLst>
            </p:cNvPr>
            <p:cNvSpPr/>
            <p:nvPr/>
          </p:nvSpPr>
          <p:spPr>
            <a:xfrm>
              <a:off x="3423099" y="4419308"/>
              <a:ext cx="95046" cy="9504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99">
              <a:extLst>
                <a:ext uri="{FF2B5EF4-FFF2-40B4-BE49-F238E27FC236}">
                  <a16:creationId xmlns:a16="http://schemas.microsoft.com/office/drawing/2014/main" id="{90725995-B03C-4394-9BCE-DD959E52D108}"/>
                </a:ext>
              </a:extLst>
            </p:cNvPr>
            <p:cNvSpPr/>
            <p:nvPr/>
          </p:nvSpPr>
          <p:spPr>
            <a:xfrm>
              <a:off x="1063815" y="4135486"/>
              <a:ext cx="106875" cy="10686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100">
              <a:extLst>
                <a:ext uri="{FF2B5EF4-FFF2-40B4-BE49-F238E27FC236}">
                  <a16:creationId xmlns:a16="http://schemas.microsoft.com/office/drawing/2014/main" id="{5C743FB2-9CC3-44EE-AC08-D138AECEFCDB}"/>
                </a:ext>
              </a:extLst>
            </p:cNvPr>
            <p:cNvSpPr/>
            <p:nvPr/>
          </p:nvSpPr>
          <p:spPr>
            <a:xfrm>
              <a:off x="5097861" y="5590763"/>
              <a:ext cx="227573" cy="227573"/>
            </a:xfrm>
            <a:custGeom>
              <a:avLst/>
              <a:gdLst/>
              <a:ahLst/>
              <a:cxnLst/>
              <a:rect l="l" t="t" r="r" b="b"/>
              <a:pathLst>
                <a:path w="375284" h="375284">
                  <a:moveTo>
                    <a:pt x="187523" y="0"/>
                  </a:moveTo>
                  <a:lnTo>
                    <a:pt x="137671" y="6697"/>
                  </a:lnTo>
                  <a:lnTo>
                    <a:pt x="92875" y="25599"/>
                  </a:lnTo>
                  <a:lnTo>
                    <a:pt x="54923" y="54919"/>
                  </a:lnTo>
                  <a:lnTo>
                    <a:pt x="25602" y="92871"/>
                  </a:lnTo>
                  <a:lnTo>
                    <a:pt x="6698" y="137667"/>
                  </a:lnTo>
                  <a:lnTo>
                    <a:pt x="0" y="187523"/>
                  </a:lnTo>
                  <a:lnTo>
                    <a:pt x="6698" y="237373"/>
                  </a:lnTo>
                  <a:lnTo>
                    <a:pt x="25602" y="282167"/>
                  </a:lnTo>
                  <a:lnTo>
                    <a:pt x="54923" y="320117"/>
                  </a:lnTo>
                  <a:lnTo>
                    <a:pt x="92875" y="349436"/>
                  </a:lnTo>
                  <a:lnTo>
                    <a:pt x="137671" y="368338"/>
                  </a:lnTo>
                  <a:lnTo>
                    <a:pt x="187523" y="375035"/>
                  </a:lnTo>
                  <a:lnTo>
                    <a:pt x="237374" y="368338"/>
                  </a:lnTo>
                  <a:lnTo>
                    <a:pt x="282170" y="349436"/>
                  </a:lnTo>
                  <a:lnTo>
                    <a:pt x="320122" y="320117"/>
                  </a:lnTo>
                  <a:lnTo>
                    <a:pt x="349444" y="282167"/>
                  </a:lnTo>
                  <a:lnTo>
                    <a:pt x="368347" y="237373"/>
                  </a:lnTo>
                  <a:lnTo>
                    <a:pt x="375046" y="187523"/>
                  </a:lnTo>
                  <a:lnTo>
                    <a:pt x="368347" y="137667"/>
                  </a:lnTo>
                  <a:lnTo>
                    <a:pt x="349444" y="92871"/>
                  </a:lnTo>
                  <a:lnTo>
                    <a:pt x="320122" y="54919"/>
                  </a:lnTo>
                  <a:lnTo>
                    <a:pt x="282170" y="25599"/>
                  </a:lnTo>
                  <a:lnTo>
                    <a:pt x="237374" y="6697"/>
                  </a:lnTo>
                  <a:lnTo>
                    <a:pt x="187523" y="0"/>
                  </a:lnTo>
                  <a:close/>
                </a:path>
              </a:pathLst>
            </a:custGeom>
            <a:solidFill>
              <a:srgbClr val="FFCF0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101">
              <a:extLst>
                <a:ext uri="{FF2B5EF4-FFF2-40B4-BE49-F238E27FC236}">
                  <a16:creationId xmlns:a16="http://schemas.microsoft.com/office/drawing/2014/main" id="{D3636989-55A1-4FF3-884C-8AEE59B0CFE9}"/>
                </a:ext>
              </a:extLst>
            </p:cNvPr>
            <p:cNvSpPr/>
            <p:nvPr/>
          </p:nvSpPr>
          <p:spPr>
            <a:xfrm>
              <a:off x="5097861" y="5590763"/>
              <a:ext cx="227573" cy="227573"/>
            </a:xfrm>
            <a:custGeom>
              <a:avLst/>
              <a:gdLst/>
              <a:ahLst/>
              <a:cxnLst/>
              <a:rect l="l" t="t" r="r" b="b"/>
              <a:pathLst>
                <a:path w="375284" h="375284">
                  <a:moveTo>
                    <a:pt x="0" y="187523"/>
                  </a:moveTo>
                  <a:lnTo>
                    <a:pt x="6698" y="137667"/>
                  </a:lnTo>
                  <a:lnTo>
                    <a:pt x="25602" y="92871"/>
                  </a:lnTo>
                  <a:lnTo>
                    <a:pt x="54923" y="54919"/>
                  </a:lnTo>
                  <a:lnTo>
                    <a:pt x="92875" y="25599"/>
                  </a:lnTo>
                  <a:lnTo>
                    <a:pt x="137671" y="6697"/>
                  </a:lnTo>
                  <a:lnTo>
                    <a:pt x="187523" y="0"/>
                  </a:lnTo>
                  <a:lnTo>
                    <a:pt x="237374" y="6697"/>
                  </a:lnTo>
                  <a:lnTo>
                    <a:pt x="282170" y="25599"/>
                  </a:lnTo>
                  <a:lnTo>
                    <a:pt x="320122" y="54919"/>
                  </a:lnTo>
                  <a:lnTo>
                    <a:pt x="349444" y="92871"/>
                  </a:lnTo>
                  <a:lnTo>
                    <a:pt x="368347" y="137667"/>
                  </a:lnTo>
                  <a:lnTo>
                    <a:pt x="375046" y="187523"/>
                  </a:lnTo>
                  <a:lnTo>
                    <a:pt x="368347" y="237373"/>
                  </a:lnTo>
                  <a:lnTo>
                    <a:pt x="349444" y="282167"/>
                  </a:lnTo>
                  <a:lnTo>
                    <a:pt x="320122" y="320117"/>
                  </a:lnTo>
                  <a:lnTo>
                    <a:pt x="282170" y="349436"/>
                  </a:lnTo>
                  <a:lnTo>
                    <a:pt x="237374" y="368338"/>
                  </a:lnTo>
                  <a:lnTo>
                    <a:pt x="187523" y="375035"/>
                  </a:lnTo>
                  <a:lnTo>
                    <a:pt x="137671" y="368338"/>
                  </a:lnTo>
                  <a:lnTo>
                    <a:pt x="92875" y="349436"/>
                  </a:lnTo>
                  <a:lnTo>
                    <a:pt x="54923" y="320117"/>
                  </a:lnTo>
                  <a:lnTo>
                    <a:pt x="25602" y="282167"/>
                  </a:lnTo>
                  <a:lnTo>
                    <a:pt x="6698" y="237373"/>
                  </a:lnTo>
                  <a:lnTo>
                    <a:pt x="0" y="187523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6" name="object 4">
            <a:extLst>
              <a:ext uri="{FF2B5EF4-FFF2-40B4-BE49-F238E27FC236}">
                <a16:creationId xmlns:a16="http://schemas.microsoft.com/office/drawing/2014/main" id="{9937E78C-C386-454A-AD42-447033423DD3}"/>
              </a:ext>
            </a:extLst>
          </p:cNvPr>
          <p:cNvSpPr/>
          <p:nvPr/>
        </p:nvSpPr>
        <p:spPr>
          <a:xfrm>
            <a:off x="6766085" y="2132880"/>
            <a:ext cx="2127921" cy="1170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7" name="Рисунок 4">
            <a:extLst>
              <a:ext uri="{FF2B5EF4-FFF2-40B4-BE49-F238E27FC236}">
                <a16:creationId xmlns:a16="http://schemas.microsoft.com/office/drawing/2014/main" id="{7E9041DE-1C6E-4DAE-8BD3-CD5C788AFB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05019" y="1964141"/>
            <a:ext cx="2056963" cy="1487454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4C64D5C9-3CC0-4A24-95D4-EFFF756CDB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9192" y="2056337"/>
            <a:ext cx="1754336" cy="1451712"/>
          </a:xfrm>
          <a:prstGeom prst="rect">
            <a:avLst/>
          </a:prstGeom>
        </p:spPr>
      </p:pic>
      <p:grpSp>
        <p:nvGrpSpPr>
          <p:cNvPr id="12" name="Grup 11">
            <a:extLst>
              <a:ext uri="{FF2B5EF4-FFF2-40B4-BE49-F238E27FC236}">
                <a16:creationId xmlns:a16="http://schemas.microsoft.com/office/drawing/2014/main" id="{EDA25F31-6BA7-423B-BE10-4AE6B3C73999}"/>
              </a:ext>
            </a:extLst>
          </p:cNvPr>
          <p:cNvGrpSpPr/>
          <p:nvPr/>
        </p:nvGrpSpPr>
        <p:grpSpPr>
          <a:xfrm>
            <a:off x="853779" y="4502970"/>
            <a:ext cx="2750631" cy="1213634"/>
            <a:chOff x="1162396" y="1869968"/>
            <a:chExt cx="9886603" cy="4362170"/>
          </a:xfrm>
        </p:grpSpPr>
        <p:sp>
          <p:nvSpPr>
            <p:cNvPr id="50" name="Равнобедренный треугольник 36">
              <a:extLst>
                <a:ext uri="{FF2B5EF4-FFF2-40B4-BE49-F238E27FC236}">
                  <a16:creationId xmlns:a16="http://schemas.microsoft.com/office/drawing/2014/main" id="{A6135948-B1FA-4213-8314-49BCF9A6119A}"/>
                </a:ext>
              </a:extLst>
            </p:cNvPr>
            <p:cNvSpPr/>
            <p:nvPr/>
          </p:nvSpPr>
          <p:spPr>
            <a:xfrm rot="10800000">
              <a:off x="2465246" y="3768870"/>
              <a:ext cx="285750" cy="225136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Равнобедренный треугольник 37">
              <a:extLst>
                <a:ext uri="{FF2B5EF4-FFF2-40B4-BE49-F238E27FC236}">
                  <a16:creationId xmlns:a16="http://schemas.microsoft.com/office/drawing/2014/main" id="{1DD1C2C3-6D36-4981-99B3-7ABAD6E5749B}"/>
                </a:ext>
              </a:extLst>
            </p:cNvPr>
            <p:cNvSpPr/>
            <p:nvPr/>
          </p:nvSpPr>
          <p:spPr>
            <a:xfrm rot="10800000">
              <a:off x="9437546" y="3768870"/>
              <a:ext cx="285750" cy="225136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2" name="Группа 2">
              <a:extLst>
                <a:ext uri="{FF2B5EF4-FFF2-40B4-BE49-F238E27FC236}">
                  <a16:creationId xmlns:a16="http://schemas.microsoft.com/office/drawing/2014/main" id="{278789A6-FE40-4A31-9F07-2D51C0915936}"/>
                </a:ext>
              </a:extLst>
            </p:cNvPr>
            <p:cNvGrpSpPr/>
            <p:nvPr/>
          </p:nvGrpSpPr>
          <p:grpSpPr>
            <a:xfrm>
              <a:off x="4086227" y="4305299"/>
              <a:ext cx="1387195" cy="300038"/>
              <a:chOff x="4086227" y="4305299"/>
              <a:chExt cx="1387195" cy="300038"/>
            </a:xfrm>
          </p:grpSpPr>
          <p:sp>
            <p:nvSpPr>
              <p:cNvPr id="53" name="object 101">
                <a:extLst>
                  <a:ext uri="{FF2B5EF4-FFF2-40B4-BE49-F238E27FC236}">
                    <a16:creationId xmlns:a16="http://schemas.microsoft.com/office/drawing/2014/main" id="{AEE768E8-85E4-4747-96C1-3075E43B768F}"/>
                  </a:ext>
                </a:extLst>
              </p:cNvPr>
              <p:cNvSpPr/>
              <p:nvPr/>
            </p:nvSpPr>
            <p:spPr>
              <a:xfrm>
                <a:off x="4142483" y="4470110"/>
                <a:ext cx="1272253" cy="0"/>
              </a:xfrm>
              <a:custGeom>
                <a:avLst/>
                <a:gdLst/>
                <a:ahLst/>
                <a:cxnLst/>
                <a:rect l="l" t="t" r="r" b="b"/>
                <a:pathLst>
                  <a:path w="2098040">
                    <a:moveTo>
                      <a:pt x="0" y="0"/>
                    </a:moveTo>
                    <a:lnTo>
                      <a:pt x="2097569" y="0"/>
                    </a:lnTo>
                  </a:path>
                </a:pathLst>
              </a:cu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Равнобедренный треугольник 1">
                <a:extLst>
                  <a:ext uri="{FF2B5EF4-FFF2-40B4-BE49-F238E27FC236}">
                    <a16:creationId xmlns:a16="http://schemas.microsoft.com/office/drawing/2014/main" id="{35B02014-F09B-47E7-890B-D449E2302B9B}"/>
                  </a:ext>
                </a:extLst>
              </p:cNvPr>
              <p:cNvSpPr/>
              <p:nvPr/>
            </p:nvSpPr>
            <p:spPr>
              <a:xfrm rot="16200000">
                <a:off x="4055920" y="4349894"/>
                <a:ext cx="285750" cy="225136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Равнобедренный треугольник 28">
                <a:extLst>
                  <a:ext uri="{FF2B5EF4-FFF2-40B4-BE49-F238E27FC236}">
                    <a16:creationId xmlns:a16="http://schemas.microsoft.com/office/drawing/2014/main" id="{12B76537-2078-4846-9A43-E8262142AAFD}"/>
                  </a:ext>
                </a:extLst>
              </p:cNvPr>
              <p:cNvSpPr/>
              <p:nvPr/>
            </p:nvSpPr>
            <p:spPr>
              <a:xfrm rot="16200000" flipH="1" flipV="1">
                <a:off x="5217979" y="4335606"/>
                <a:ext cx="285750" cy="225136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Группа 4">
              <a:extLst>
                <a:ext uri="{FF2B5EF4-FFF2-40B4-BE49-F238E27FC236}">
                  <a16:creationId xmlns:a16="http://schemas.microsoft.com/office/drawing/2014/main" id="{9A12D442-ACDC-4F56-AE11-9FF0647A41BA}"/>
                </a:ext>
              </a:extLst>
            </p:cNvPr>
            <p:cNvGrpSpPr/>
            <p:nvPr/>
          </p:nvGrpSpPr>
          <p:grpSpPr>
            <a:xfrm>
              <a:off x="6686552" y="4310062"/>
              <a:ext cx="1387195" cy="300038"/>
              <a:chOff x="6686552" y="4310062"/>
              <a:chExt cx="1387195" cy="300038"/>
            </a:xfrm>
          </p:grpSpPr>
          <p:sp>
            <p:nvSpPr>
              <p:cNvPr id="57" name="object 104">
                <a:extLst>
                  <a:ext uri="{FF2B5EF4-FFF2-40B4-BE49-F238E27FC236}">
                    <a16:creationId xmlns:a16="http://schemas.microsoft.com/office/drawing/2014/main" id="{A86E0793-C083-497C-BC50-C0CFE1B96C87}"/>
                  </a:ext>
                </a:extLst>
              </p:cNvPr>
              <p:cNvSpPr/>
              <p:nvPr/>
            </p:nvSpPr>
            <p:spPr>
              <a:xfrm>
                <a:off x="6745801" y="4470110"/>
                <a:ext cx="1272253" cy="0"/>
              </a:xfrm>
              <a:custGeom>
                <a:avLst/>
                <a:gdLst/>
                <a:ahLst/>
                <a:cxnLst/>
                <a:rect l="l" t="t" r="r" b="b"/>
                <a:pathLst>
                  <a:path w="2098040">
                    <a:moveTo>
                      <a:pt x="2097569" y="0"/>
                    </a:moveTo>
                    <a:lnTo>
                      <a:pt x="0" y="0"/>
                    </a:lnTo>
                  </a:path>
                </a:pathLst>
              </a:cu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Равнобедренный треугольник 29">
                <a:extLst>
                  <a:ext uri="{FF2B5EF4-FFF2-40B4-BE49-F238E27FC236}">
                    <a16:creationId xmlns:a16="http://schemas.microsoft.com/office/drawing/2014/main" id="{ABC62B80-2E5B-4AE4-9921-932E484DAF19}"/>
                  </a:ext>
                </a:extLst>
              </p:cNvPr>
              <p:cNvSpPr/>
              <p:nvPr/>
            </p:nvSpPr>
            <p:spPr>
              <a:xfrm rot="16200000">
                <a:off x="6656245" y="4354657"/>
                <a:ext cx="285750" cy="225136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Равнобедренный треугольник 30">
                <a:extLst>
                  <a:ext uri="{FF2B5EF4-FFF2-40B4-BE49-F238E27FC236}">
                    <a16:creationId xmlns:a16="http://schemas.microsoft.com/office/drawing/2014/main" id="{998C08AD-5A12-4B51-84F7-DFACC559B521}"/>
                  </a:ext>
                </a:extLst>
              </p:cNvPr>
              <p:cNvSpPr/>
              <p:nvPr/>
            </p:nvSpPr>
            <p:spPr>
              <a:xfrm rot="16200000" flipH="1" flipV="1">
                <a:off x="7818304" y="4340369"/>
                <a:ext cx="285750" cy="225136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2" name="Группа 3">
              <a:extLst>
                <a:ext uri="{FF2B5EF4-FFF2-40B4-BE49-F238E27FC236}">
                  <a16:creationId xmlns:a16="http://schemas.microsoft.com/office/drawing/2014/main" id="{58A35021-7368-4715-AE2F-E3916C208292}"/>
                </a:ext>
              </a:extLst>
            </p:cNvPr>
            <p:cNvGrpSpPr/>
            <p:nvPr/>
          </p:nvGrpSpPr>
          <p:grpSpPr>
            <a:xfrm>
              <a:off x="5960921" y="2883044"/>
              <a:ext cx="285758" cy="1072862"/>
              <a:chOff x="5960921" y="2883044"/>
              <a:chExt cx="285758" cy="1072862"/>
            </a:xfrm>
          </p:grpSpPr>
          <p:sp>
            <p:nvSpPr>
              <p:cNvPr id="63" name="object 107">
                <a:extLst>
                  <a:ext uri="{FF2B5EF4-FFF2-40B4-BE49-F238E27FC236}">
                    <a16:creationId xmlns:a16="http://schemas.microsoft.com/office/drawing/2014/main" id="{80066B3B-818A-4523-8A65-050E63DDF2E6}"/>
                  </a:ext>
                </a:extLst>
              </p:cNvPr>
              <p:cNvSpPr/>
              <p:nvPr/>
            </p:nvSpPr>
            <p:spPr>
              <a:xfrm>
                <a:off x="6102349" y="2992810"/>
                <a:ext cx="0" cy="827504"/>
              </a:xfrm>
              <a:custGeom>
                <a:avLst/>
                <a:gdLst/>
                <a:ahLst/>
                <a:cxnLst/>
                <a:rect l="l" t="t" r="r" b="b"/>
                <a:pathLst>
                  <a:path h="1364614">
                    <a:moveTo>
                      <a:pt x="0" y="0"/>
                    </a:moveTo>
                    <a:lnTo>
                      <a:pt x="0" y="1364607"/>
                    </a:lnTo>
                  </a:path>
                </a:pathLst>
              </a:cu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Равнобедренный треугольник 31">
                <a:extLst>
                  <a:ext uri="{FF2B5EF4-FFF2-40B4-BE49-F238E27FC236}">
                    <a16:creationId xmlns:a16="http://schemas.microsoft.com/office/drawing/2014/main" id="{442134C9-4179-41D3-BA05-5B8E6A5F2011}"/>
                  </a:ext>
                </a:extLst>
              </p:cNvPr>
              <p:cNvSpPr/>
              <p:nvPr/>
            </p:nvSpPr>
            <p:spPr>
              <a:xfrm rot="10800000">
                <a:off x="5960921" y="3730770"/>
                <a:ext cx="285750" cy="225136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Равнобедренный треугольник 32">
                <a:extLst>
                  <a:ext uri="{FF2B5EF4-FFF2-40B4-BE49-F238E27FC236}">
                    <a16:creationId xmlns:a16="http://schemas.microsoft.com/office/drawing/2014/main" id="{A065274E-6225-4F29-B2A5-92B92D9604AC}"/>
                  </a:ext>
                </a:extLst>
              </p:cNvPr>
              <p:cNvSpPr/>
              <p:nvPr/>
            </p:nvSpPr>
            <p:spPr>
              <a:xfrm rot="10800000" flipH="1" flipV="1">
                <a:off x="5960929" y="2883044"/>
                <a:ext cx="285750" cy="225136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6" name="object 81">
              <a:extLst>
                <a:ext uri="{FF2B5EF4-FFF2-40B4-BE49-F238E27FC236}">
                  <a16:creationId xmlns:a16="http://schemas.microsoft.com/office/drawing/2014/main" id="{53AC899B-98FA-4823-833F-D20567A3F39C}"/>
                </a:ext>
              </a:extLst>
            </p:cNvPr>
            <p:cNvSpPr/>
            <p:nvPr/>
          </p:nvSpPr>
          <p:spPr>
            <a:xfrm>
              <a:off x="5787798" y="2123562"/>
              <a:ext cx="159417" cy="159417"/>
            </a:xfrm>
            <a:custGeom>
              <a:avLst/>
              <a:gdLst/>
              <a:ahLst/>
              <a:cxnLst/>
              <a:rect l="l" t="t" r="r" b="b"/>
              <a:pathLst>
                <a:path w="262890" h="262889">
                  <a:moveTo>
                    <a:pt x="0" y="262840"/>
                  </a:moveTo>
                  <a:lnTo>
                    <a:pt x="262840" y="262840"/>
                  </a:lnTo>
                  <a:lnTo>
                    <a:pt x="262840" y="0"/>
                  </a:lnTo>
                  <a:lnTo>
                    <a:pt x="0" y="0"/>
                  </a:lnTo>
                  <a:lnTo>
                    <a:pt x="0" y="262840"/>
                  </a:lnTo>
                  <a:close/>
                </a:path>
              </a:pathLst>
            </a:custGeom>
            <a:solidFill>
              <a:srgbClr val="34A9C6"/>
            </a:solidFill>
          </p:spPr>
          <p:txBody>
            <a:bodyPr wrap="square" lIns="0" tIns="0" rIns="0" bIns="0"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object 82">
              <a:extLst>
                <a:ext uri="{FF2B5EF4-FFF2-40B4-BE49-F238E27FC236}">
                  <a16:creationId xmlns:a16="http://schemas.microsoft.com/office/drawing/2014/main" id="{1FF95774-3FCA-41B1-8063-CABE5D46B5EC}"/>
                </a:ext>
              </a:extLst>
            </p:cNvPr>
            <p:cNvSpPr txBox="1"/>
            <p:nvPr/>
          </p:nvSpPr>
          <p:spPr>
            <a:xfrm>
              <a:off x="7924801" y="5246232"/>
              <a:ext cx="3124198" cy="663980"/>
            </a:xfrm>
            <a:prstGeom prst="rect">
              <a:avLst/>
            </a:prstGeom>
          </p:spPr>
          <p:txBody>
            <a:bodyPr vert="horz" wrap="square" lIns="0" tIns="8856" rIns="0" bIns="0" rtlCol="0">
              <a:spAutoFit/>
            </a:bodyPr>
            <a:lstStyle/>
            <a:p>
              <a:pPr marL="77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9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69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ФУНКЦИОНАЛЬНЫЕ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8" name="object 83">
              <a:extLst>
                <a:ext uri="{FF2B5EF4-FFF2-40B4-BE49-F238E27FC236}">
                  <a16:creationId xmlns:a16="http://schemas.microsoft.com/office/drawing/2014/main" id="{A7BEC356-B1B8-46E4-AE82-2F88C6A3E7BB}"/>
                </a:ext>
              </a:extLst>
            </p:cNvPr>
            <p:cNvSpPr txBox="1"/>
            <p:nvPr/>
          </p:nvSpPr>
          <p:spPr>
            <a:xfrm>
              <a:off x="8287179" y="5558630"/>
              <a:ext cx="2399438" cy="663980"/>
            </a:xfrm>
            <a:prstGeom prst="rect">
              <a:avLst/>
            </a:prstGeom>
          </p:spPr>
          <p:txBody>
            <a:bodyPr vert="horz" wrap="square" lIns="0" tIns="8856" rIns="0" bIns="0" rtlCol="0">
              <a:spAutoFit/>
            </a:bodyPr>
            <a:lstStyle/>
            <a:p>
              <a:pPr marL="77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9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73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ПОДРАЗДЕЛЕНИ</a:t>
              </a:r>
              <a:r>
                <a:rPr kumimoji="0" lang="ru-RU" sz="400" b="1" i="0" u="none" strike="noStrike" kern="1200" cap="none" spc="73" normalizeH="0" baseline="0" noProof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Я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object 84">
              <a:extLst>
                <a:ext uri="{FF2B5EF4-FFF2-40B4-BE49-F238E27FC236}">
                  <a16:creationId xmlns:a16="http://schemas.microsoft.com/office/drawing/2014/main" id="{3AB80874-E7BA-4364-AA26-EDE6B9EF9F5F}"/>
                </a:ext>
              </a:extLst>
            </p:cNvPr>
            <p:cNvSpPr txBox="1"/>
            <p:nvPr/>
          </p:nvSpPr>
          <p:spPr>
            <a:xfrm>
              <a:off x="1819276" y="5255755"/>
              <a:ext cx="1538713" cy="354473"/>
            </a:xfrm>
            <a:prstGeom prst="rect">
              <a:avLst/>
            </a:prstGeom>
          </p:spPr>
          <p:txBody>
            <a:bodyPr vert="horz" wrap="square" lIns="0" tIns="8856" rIns="0" bIns="0" rtlCol="0">
              <a:spAutoFit/>
            </a:bodyPr>
            <a:lstStyle/>
            <a:p>
              <a:pPr marL="77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9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-3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КОМАНДА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object 85">
              <a:extLst>
                <a:ext uri="{FF2B5EF4-FFF2-40B4-BE49-F238E27FC236}">
                  <a16:creationId xmlns:a16="http://schemas.microsoft.com/office/drawing/2014/main" id="{25A864A9-F596-4C40-8ECF-B780B4FAD88C}"/>
                </a:ext>
              </a:extLst>
            </p:cNvPr>
            <p:cNvSpPr txBox="1"/>
            <p:nvPr/>
          </p:nvSpPr>
          <p:spPr>
            <a:xfrm>
              <a:off x="1533527" y="5568158"/>
              <a:ext cx="2106987" cy="663980"/>
            </a:xfrm>
            <a:prstGeom prst="rect">
              <a:avLst/>
            </a:prstGeom>
          </p:spPr>
          <p:txBody>
            <a:bodyPr vert="horz" wrap="square" lIns="0" tIns="8856" rIns="0" bIns="0" rtlCol="0">
              <a:spAutoFit/>
            </a:bodyPr>
            <a:lstStyle/>
            <a:p>
              <a:pPr marL="77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9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85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УПРАВЛЕНИЯ</a:t>
              </a:r>
              <a:r>
                <a:rPr kumimoji="0" sz="400" b="1" i="0" u="none" strike="noStrike" kern="1200" cap="none" spc="67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sz="400" b="1" i="0" u="none" strike="noStrike" kern="1200" cap="none" spc="103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КП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1" name="object 87">
              <a:extLst>
                <a:ext uri="{FF2B5EF4-FFF2-40B4-BE49-F238E27FC236}">
                  <a16:creationId xmlns:a16="http://schemas.microsoft.com/office/drawing/2014/main" id="{F8BE6188-A610-4956-BBC2-0DCA1785E896}"/>
                </a:ext>
              </a:extLst>
            </p:cNvPr>
            <p:cNvSpPr/>
            <p:nvPr/>
          </p:nvSpPr>
          <p:spPr>
            <a:xfrm>
              <a:off x="5538630" y="3976236"/>
              <a:ext cx="1114762" cy="1114762"/>
            </a:xfrm>
            <a:custGeom>
              <a:avLst/>
              <a:gdLst/>
              <a:ahLst/>
              <a:cxnLst/>
              <a:rect l="l" t="t" r="r" b="b"/>
              <a:pathLst>
                <a:path w="1838325" h="1838325">
                  <a:moveTo>
                    <a:pt x="0" y="1838289"/>
                  </a:moveTo>
                  <a:lnTo>
                    <a:pt x="1838289" y="1838289"/>
                  </a:lnTo>
                  <a:lnTo>
                    <a:pt x="1838289" y="0"/>
                  </a:lnTo>
                  <a:lnTo>
                    <a:pt x="0" y="0"/>
                  </a:lnTo>
                  <a:lnTo>
                    <a:pt x="0" y="1838289"/>
                  </a:lnTo>
                  <a:close/>
                </a:path>
              </a:pathLst>
            </a:custGeom>
            <a:solidFill>
              <a:srgbClr val="C00000"/>
            </a:solidFill>
            <a:ln w="41883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bject 88">
              <a:extLst>
                <a:ext uri="{FF2B5EF4-FFF2-40B4-BE49-F238E27FC236}">
                  <a16:creationId xmlns:a16="http://schemas.microsoft.com/office/drawing/2014/main" id="{A96AB63F-A92C-4987-9FBC-4129D989B069}"/>
                </a:ext>
              </a:extLst>
            </p:cNvPr>
            <p:cNvSpPr txBox="1"/>
            <p:nvPr/>
          </p:nvSpPr>
          <p:spPr>
            <a:xfrm>
              <a:off x="5690326" y="4364283"/>
              <a:ext cx="914400" cy="344698"/>
            </a:xfrm>
            <a:prstGeom prst="rect">
              <a:avLst/>
            </a:prstGeom>
          </p:spPr>
          <p:txBody>
            <a:bodyPr vert="horz" wrap="square" lIns="0" tIns="6931" rIns="0" bIns="0" rtlCol="0">
              <a:spAutoFit/>
            </a:bodyPr>
            <a:lstStyle/>
            <a:p>
              <a:pPr marL="77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5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4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ЦОРП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3" name="object 89">
              <a:extLst>
                <a:ext uri="{FF2B5EF4-FFF2-40B4-BE49-F238E27FC236}">
                  <a16:creationId xmlns:a16="http://schemas.microsoft.com/office/drawing/2014/main" id="{061DBD77-2D6E-460A-8ACE-C8D4CA194FC3}"/>
                </a:ext>
              </a:extLst>
            </p:cNvPr>
            <p:cNvSpPr/>
            <p:nvPr/>
          </p:nvSpPr>
          <p:spPr>
            <a:xfrm>
              <a:off x="2613269" y="2327133"/>
              <a:ext cx="6965818" cy="1604949"/>
            </a:xfrm>
            <a:custGeom>
              <a:avLst/>
              <a:gdLst/>
              <a:ahLst/>
              <a:cxnLst/>
              <a:rect l="l" t="t" r="r" b="b"/>
              <a:pathLst>
                <a:path w="11487150" h="2646679">
                  <a:moveTo>
                    <a:pt x="11486561" y="2646484"/>
                  </a:moveTo>
                  <a:lnTo>
                    <a:pt x="11486561" y="0"/>
                  </a:lnTo>
                  <a:lnTo>
                    <a:pt x="5743280" y="0"/>
                  </a:lnTo>
                  <a:lnTo>
                    <a:pt x="0" y="0"/>
                  </a:lnTo>
                  <a:lnTo>
                    <a:pt x="0" y="2646484"/>
                  </a:lnTo>
                </a:path>
              </a:pathLst>
            </a:cu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bject 93">
              <a:extLst>
                <a:ext uri="{FF2B5EF4-FFF2-40B4-BE49-F238E27FC236}">
                  <a16:creationId xmlns:a16="http://schemas.microsoft.com/office/drawing/2014/main" id="{77F61A00-7821-4061-A3EA-ED5623C50E45}"/>
                </a:ext>
              </a:extLst>
            </p:cNvPr>
            <p:cNvSpPr/>
            <p:nvPr/>
          </p:nvSpPr>
          <p:spPr>
            <a:xfrm>
              <a:off x="8134207" y="4022467"/>
              <a:ext cx="2870271" cy="1095633"/>
            </a:xfrm>
            <a:custGeom>
              <a:avLst/>
              <a:gdLst/>
              <a:ahLst/>
              <a:cxnLst/>
              <a:rect l="l" t="t" r="r" b="b"/>
              <a:pathLst>
                <a:path w="4733290" h="1482090">
                  <a:moveTo>
                    <a:pt x="4153255" y="0"/>
                  </a:moveTo>
                  <a:lnTo>
                    <a:pt x="579584" y="0"/>
                  </a:lnTo>
                  <a:lnTo>
                    <a:pt x="532049" y="1921"/>
                  </a:lnTo>
                  <a:lnTo>
                    <a:pt x="485573" y="7585"/>
                  </a:lnTo>
                  <a:lnTo>
                    <a:pt x="440303" y="16844"/>
                  </a:lnTo>
                  <a:lnTo>
                    <a:pt x="396391" y="29547"/>
                  </a:lnTo>
                  <a:lnTo>
                    <a:pt x="353984" y="45546"/>
                  </a:lnTo>
                  <a:lnTo>
                    <a:pt x="313232" y="64692"/>
                  </a:lnTo>
                  <a:lnTo>
                    <a:pt x="274284" y="86835"/>
                  </a:lnTo>
                  <a:lnTo>
                    <a:pt x="237289" y="111826"/>
                  </a:lnTo>
                  <a:lnTo>
                    <a:pt x="202397" y="139516"/>
                  </a:lnTo>
                  <a:lnTo>
                    <a:pt x="169756" y="169756"/>
                  </a:lnTo>
                  <a:lnTo>
                    <a:pt x="139516" y="202397"/>
                  </a:lnTo>
                  <a:lnTo>
                    <a:pt x="111826" y="237289"/>
                  </a:lnTo>
                  <a:lnTo>
                    <a:pt x="86835" y="274284"/>
                  </a:lnTo>
                  <a:lnTo>
                    <a:pt x="64692" y="313232"/>
                  </a:lnTo>
                  <a:lnTo>
                    <a:pt x="45546" y="353984"/>
                  </a:lnTo>
                  <a:lnTo>
                    <a:pt x="29547" y="396391"/>
                  </a:lnTo>
                  <a:lnTo>
                    <a:pt x="16844" y="440303"/>
                  </a:lnTo>
                  <a:lnTo>
                    <a:pt x="7585" y="485573"/>
                  </a:lnTo>
                  <a:lnTo>
                    <a:pt x="1921" y="532049"/>
                  </a:lnTo>
                  <a:lnTo>
                    <a:pt x="0" y="579584"/>
                  </a:lnTo>
                  <a:lnTo>
                    <a:pt x="0" y="902045"/>
                  </a:lnTo>
                  <a:lnTo>
                    <a:pt x="1921" y="949580"/>
                  </a:lnTo>
                  <a:lnTo>
                    <a:pt x="7585" y="996057"/>
                  </a:lnTo>
                  <a:lnTo>
                    <a:pt x="16844" y="1041326"/>
                  </a:lnTo>
                  <a:lnTo>
                    <a:pt x="29547" y="1085239"/>
                  </a:lnTo>
                  <a:lnTo>
                    <a:pt x="45546" y="1127645"/>
                  </a:lnTo>
                  <a:lnTo>
                    <a:pt x="64692" y="1168397"/>
                  </a:lnTo>
                  <a:lnTo>
                    <a:pt x="86835" y="1207345"/>
                  </a:lnTo>
                  <a:lnTo>
                    <a:pt x="111826" y="1244340"/>
                  </a:lnTo>
                  <a:lnTo>
                    <a:pt x="139516" y="1279232"/>
                  </a:lnTo>
                  <a:lnTo>
                    <a:pt x="169756" y="1311873"/>
                  </a:lnTo>
                  <a:lnTo>
                    <a:pt x="202397" y="1342113"/>
                  </a:lnTo>
                  <a:lnTo>
                    <a:pt x="237289" y="1369803"/>
                  </a:lnTo>
                  <a:lnTo>
                    <a:pt x="274284" y="1394795"/>
                  </a:lnTo>
                  <a:lnTo>
                    <a:pt x="313232" y="1416937"/>
                  </a:lnTo>
                  <a:lnTo>
                    <a:pt x="353984" y="1436083"/>
                  </a:lnTo>
                  <a:lnTo>
                    <a:pt x="396391" y="1452082"/>
                  </a:lnTo>
                  <a:lnTo>
                    <a:pt x="440303" y="1464785"/>
                  </a:lnTo>
                  <a:lnTo>
                    <a:pt x="485573" y="1474044"/>
                  </a:lnTo>
                  <a:lnTo>
                    <a:pt x="532049" y="1479708"/>
                  </a:lnTo>
                  <a:lnTo>
                    <a:pt x="579584" y="1481630"/>
                  </a:lnTo>
                  <a:lnTo>
                    <a:pt x="4153255" y="1481630"/>
                  </a:lnTo>
                  <a:lnTo>
                    <a:pt x="4200790" y="1479708"/>
                  </a:lnTo>
                  <a:lnTo>
                    <a:pt x="4247267" y="1474044"/>
                  </a:lnTo>
                  <a:lnTo>
                    <a:pt x="4292536" y="1464785"/>
                  </a:lnTo>
                  <a:lnTo>
                    <a:pt x="4336448" y="1452082"/>
                  </a:lnTo>
                  <a:lnTo>
                    <a:pt x="4378855" y="1436083"/>
                  </a:lnTo>
                  <a:lnTo>
                    <a:pt x="4419607" y="1416937"/>
                  </a:lnTo>
                  <a:lnTo>
                    <a:pt x="4458555" y="1394795"/>
                  </a:lnTo>
                  <a:lnTo>
                    <a:pt x="4495550" y="1369803"/>
                  </a:lnTo>
                  <a:lnTo>
                    <a:pt x="4530442" y="1342113"/>
                  </a:lnTo>
                  <a:lnTo>
                    <a:pt x="4563083" y="1311873"/>
                  </a:lnTo>
                  <a:lnTo>
                    <a:pt x="4593323" y="1279232"/>
                  </a:lnTo>
                  <a:lnTo>
                    <a:pt x="4621013" y="1244340"/>
                  </a:lnTo>
                  <a:lnTo>
                    <a:pt x="4646004" y="1207345"/>
                  </a:lnTo>
                  <a:lnTo>
                    <a:pt x="4668147" y="1168397"/>
                  </a:lnTo>
                  <a:lnTo>
                    <a:pt x="4687293" y="1127645"/>
                  </a:lnTo>
                  <a:lnTo>
                    <a:pt x="4703292" y="1085239"/>
                  </a:lnTo>
                  <a:lnTo>
                    <a:pt x="4715995" y="1041326"/>
                  </a:lnTo>
                  <a:lnTo>
                    <a:pt x="4725254" y="996057"/>
                  </a:lnTo>
                  <a:lnTo>
                    <a:pt x="4730918" y="949580"/>
                  </a:lnTo>
                  <a:lnTo>
                    <a:pt x="4732840" y="902045"/>
                  </a:lnTo>
                  <a:lnTo>
                    <a:pt x="4732840" y="579584"/>
                  </a:lnTo>
                  <a:lnTo>
                    <a:pt x="4730918" y="532049"/>
                  </a:lnTo>
                  <a:lnTo>
                    <a:pt x="4725254" y="485573"/>
                  </a:lnTo>
                  <a:lnTo>
                    <a:pt x="4715995" y="440303"/>
                  </a:lnTo>
                  <a:lnTo>
                    <a:pt x="4703292" y="396391"/>
                  </a:lnTo>
                  <a:lnTo>
                    <a:pt x="4687293" y="353984"/>
                  </a:lnTo>
                  <a:lnTo>
                    <a:pt x="4668147" y="313232"/>
                  </a:lnTo>
                  <a:lnTo>
                    <a:pt x="4646004" y="274284"/>
                  </a:lnTo>
                  <a:lnTo>
                    <a:pt x="4621013" y="237289"/>
                  </a:lnTo>
                  <a:lnTo>
                    <a:pt x="4593323" y="202397"/>
                  </a:lnTo>
                  <a:lnTo>
                    <a:pt x="4563083" y="169756"/>
                  </a:lnTo>
                  <a:lnTo>
                    <a:pt x="4530442" y="139516"/>
                  </a:lnTo>
                  <a:lnTo>
                    <a:pt x="4495550" y="111826"/>
                  </a:lnTo>
                  <a:lnTo>
                    <a:pt x="4458555" y="86835"/>
                  </a:lnTo>
                  <a:lnTo>
                    <a:pt x="4419607" y="64692"/>
                  </a:lnTo>
                  <a:lnTo>
                    <a:pt x="4378855" y="45546"/>
                  </a:lnTo>
                  <a:lnTo>
                    <a:pt x="4336448" y="29547"/>
                  </a:lnTo>
                  <a:lnTo>
                    <a:pt x="4292536" y="16844"/>
                  </a:lnTo>
                  <a:lnTo>
                    <a:pt x="4247267" y="7585"/>
                  </a:lnTo>
                  <a:lnTo>
                    <a:pt x="4200790" y="1921"/>
                  </a:lnTo>
                  <a:lnTo>
                    <a:pt x="4153255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412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95">
              <a:extLst>
                <a:ext uri="{FF2B5EF4-FFF2-40B4-BE49-F238E27FC236}">
                  <a16:creationId xmlns:a16="http://schemas.microsoft.com/office/drawing/2014/main" id="{C24A5FB3-F4EA-4798-ACAA-552ADCBB259B}"/>
                </a:ext>
              </a:extLst>
            </p:cNvPr>
            <p:cNvSpPr/>
            <p:nvPr/>
          </p:nvSpPr>
          <p:spPr>
            <a:xfrm>
              <a:off x="4661001" y="1869968"/>
              <a:ext cx="2870271" cy="898741"/>
            </a:xfrm>
            <a:custGeom>
              <a:avLst/>
              <a:gdLst/>
              <a:ahLst/>
              <a:cxnLst/>
              <a:rect l="l" t="t" r="r" b="b"/>
              <a:pathLst>
                <a:path w="4733290" h="1482089">
                  <a:moveTo>
                    <a:pt x="4153255" y="0"/>
                  </a:moveTo>
                  <a:lnTo>
                    <a:pt x="579584" y="0"/>
                  </a:lnTo>
                  <a:lnTo>
                    <a:pt x="532049" y="1921"/>
                  </a:lnTo>
                  <a:lnTo>
                    <a:pt x="485573" y="7585"/>
                  </a:lnTo>
                  <a:lnTo>
                    <a:pt x="440303" y="16844"/>
                  </a:lnTo>
                  <a:lnTo>
                    <a:pt x="396391" y="29547"/>
                  </a:lnTo>
                  <a:lnTo>
                    <a:pt x="353984" y="45546"/>
                  </a:lnTo>
                  <a:lnTo>
                    <a:pt x="313232" y="64692"/>
                  </a:lnTo>
                  <a:lnTo>
                    <a:pt x="274284" y="86835"/>
                  </a:lnTo>
                  <a:lnTo>
                    <a:pt x="237289" y="111826"/>
                  </a:lnTo>
                  <a:lnTo>
                    <a:pt x="202397" y="139516"/>
                  </a:lnTo>
                  <a:lnTo>
                    <a:pt x="169756" y="169756"/>
                  </a:lnTo>
                  <a:lnTo>
                    <a:pt x="139516" y="202397"/>
                  </a:lnTo>
                  <a:lnTo>
                    <a:pt x="111826" y="237289"/>
                  </a:lnTo>
                  <a:lnTo>
                    <a:pt x="86835" y="274284"/>
                  </a:lnTo>
                  <a:lnTo>
                    <a:pt x="64692" y="313232"/>
                  </a:lnTo>
                  <a:lnTo>
                    <a:pt x="45546" y="353984"/>
                  </a:lnTo>
                  <a:lnTo>
                    <a:pt x="29547" y="396391"/>
                  </a:lnTo>
                  <a:lnTo>
                    <a:pt x="16844" y="440303"/>
                  </a:lnTo>
                  <a:lnTo>
                    <a:pt x="7585" y="485573"/>
                  </a:lnTo>
                  <a:lnTo>
                    <a:pt x="1921" y="532049"/>
                  </a:lnTo>
                  <a:lnTo>
                    <a:pt x="0" y="579584"/>
                  </a:lnTo>
                  <a:lnTo>
                    <a:pt x="0" y="902045"/>
                  </a:lnTo>
                  <a:lnTo>
                    <a:pt x="1921" y="949580"/>
                  </a:lnTo>
                  <a:lnTo>
                    <a:pt x="7585" y="996057"/>
                  </a:lnTo>
                  <a:lnTo>
                    <a:pt x="16844" y="1041326"/>
                  </a:lnTo>
                  <a:lnTo>
                    <a:pt x="29547" y="1085239"/>
                  </a:lnTo>
                  <a:lnTo>
                    <a:pt x="45546" y="1127645"/>
                  </a:lnTo>
                  <a:lnTo>
                    <a:pt x="64692" y="1168397"/>
                  </a:lnTo>
                  <a:lnTo>
                    <a:pt x="86835" y="1207345"/>
                  </a:lnTo>
                  <a:lnTo>
                    <a:pt x="111826" y="1244340"/>
                  </a:lnTo>
                  <a:lnTo>
                    <a:pt x="139516" y="1279232"/>
                  </a:lnTo>
                  <a:lnTo>
                    <a:pt x="169756" y="1311873"/>
                  </a:lnTo>
                  <a:lnTo>
                    <a:pt x="202397" y="1342113"/>
                  </a:lnTo>
                  <a:lnTo>
                    <a:pt x="237289" y="1369803"/>
                  </a:lnTo>
                  <a:lnTo>
                    <a:pt x="274284" y="1394795"/>
                  </a:lnTo>
                  <a:lnTo>
                    <a:pt x="313232" y="1416937"/>
                  </a:lnTo>
                  <a:lnTo>
                    <a:pt x="353984" y="1436083"/>
                  </a:lnTo>
                  <a:lnTo>
                    <a:pt x="396391" y="1452082"/>
                  </a:lnTo>
                  <a:lnTo>
                    <a:pt x="440303" y="1464785"/>
                  </a:lnTo>
                  <a:lnTo>
                    <a:pt x="485573" y="1474044"/>
                  </a:lnTo>
                  <a:lnTo>
                    <a:pt x="532049" y="1479708"/>
                  </a:lnTo>
                  <a:lnTo>
                    <a:pt x="579584" y="1481630"/>
                  </a:lnTo>
                  <a:lnTo>
                    <a:pt x="4153255" y="1481630"/>
                  </a:lnTo>
                  <a:lnTo>
                    <a:pt x="4200790" y="1479708"/>
                  </a:lnTo>
                  <a:lnTo>
                    <a:pt x="4247267" y="1474044"/>
                  </a:lnTo>
                  <a:lnTo>
                    <a:pt x="4292536" y="1464785"/>
                  </a:lnTo>
                  <a:lnTo>
                    <a:pt x="4336448" y="1452082"/>
                  </a:lnTo>
                  <a:lnTo>
                    <a:pt x="4378855" y="1436083"/>
                  </a:lnTo>
                  <a:lnTo>
                    <a:pt x="4419607" y="1416937"/>
                  </a:lnTo>
                  <a:lnTo>
                    <a:pt x="4458555" y="1394795"/>
                  </a:lnTo>
                  <a:lnTo>
                    <a:pt x="4495550" y="1369803"/>
                  </a:lnTo>
                  <a:lnTo>
                    <a:pt x="4530442" y="1342113"/>
                  </a:lnTo>
                  <a:lnTo>
                    <a:pt x="4563083" y="1311873"/>
                  </a:lnTo>
                  <a:lnTo>
                    <a:pt x="4593323" y="1279232"/>
                  </a:lnTo>
                  <a:lnTo>
                    <a:pt x="4621013" y="1244340"/>
                  </a:lnTo>
                  <a:lnTo>
                    <a:pt x="4646004" y="1207345"/>
                  </a:lnTo>
                  <a:lnTo>
                    <a:pt x="4668147" y="1168397"/>
                  </a:lnTo>
                  <a:lnTo>
                    <a:pt x="4687293" y="1127645"/>
                  </a:lnTo>
                  <a:lnTo>
                    <a:pt x="4703292" y="1085239"/>
                  </a:lnTo>
                  <a:lnTo>
                    <a:pt x="4715995" y="1041326"/>
                  </a:lnTo>
                  <a:lnTo>
                    <a:pt x="4725254" y="996057"/>
                  </a:lnTo>
                  <a:lnTo>
                    <a:pt x="4730918" y="949580"/>
                  </a:lnTo>
                  <a:lnTo>
                    <a:pt x="4732840" y="902045"/>
                  </a:lnTo>
                  <a:lnTo>
                    <a:pt x="4732840" y="579584"/>
                  </a:lnTo>
                  <a:lnTo>
                    <a:pt x="4730918" y="532049"/>
                  </a:lnTo>
                  <a:lnTo>
                    <a:pt x="4725254" y="485573"/>
                  </a:lnTo>
                  <a:lnTo>
                    <a:pt x="4715995" y="440303"/>
                  </a:lnTo>
                  <a:lnTo>
                    <a:pt x="4703292" y="396391"/>
                  </a:lnTo>
                  <a:lnTo>
                    <a:pt x="4687293" y="353984"/>
                  </a:lnTo>
                  <a:lnTo>
                    <a:pt x="4668147" y="313232"/>
                  </a:lnTo>
                  <a:lnTo>
                    <a:pt x="4646004" y="274284"/>
                  </a:lnTo>
                  <a:lnTo>
                    <a:pt x="4621013" y="237289"/>
                  </a:lnTo>
                  <a:lnTo>
                    <a:pt x="4593323" y="202397"/>
                  </a:lnTo>
                  <a:lnTo>
                    <a:pt x="4563083" y="169756"/>
                  </a:lnTo>
                  <a:lnTo>
                    <a:pt x="4530442" y="139516"/>
                  </a:lnTo>
                  <a:lnTo>
                    <a:pt x="4495550" y="111826"/>
                  </a:lnTo>
                  <a:lnTo>
                    <a:pt x="4458555" y="86835"/>
                  </a:lnTo>
                  <a:lnTo>
                    <a:pt x="4419607" y="64692"/>
                  </a:lnTo>
                  <a:lnTo>
                    <a:pt x="4378855" y="45546"/>
                  </a:lnTo>
                  <a:lnTo>
                    <a:pt x="4336448" y="29547"/>
                  </a:lnTo>
                  <a:lnTo>
                    <a:pt x="4292536" y="16844"/>
                  </a:lnTo>
                  <a:lnTo>
                    <a:pt x="4247267" y="7585"/>
                  </a:lnTo>
                  <a:lnTo>
                    <a:pt x="4200790" y="1921"/>
                  </a:lnTo>
                  <a:lnTo>
                    <a:pt x="4153255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412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object 96">
              <a:extLst>
                <a:ext uri="{FF2B5EF4-FFF2-40B4-BE49-F238E27FC236}">
                  <a16:creationId xmlns:a16="http://schemas.microsoft.com/office/drawing/2014/main" id="{9EE6301B-2A9C-4DD9-8DFE-B7CCAD6ED522}"/>
                </a:ext>
              </a:extLst>
            </p:cNvPr>
            <p:cNvSpPr txBox="1"/>
            <p:nvPr/>
          </p:nvSpPr>
          <p:spPr>
            <a:xfrm>
              <a:off x="4591072" y="1983518"/>
              <a:ext cx="3146894" cy="718686"/>
            </a:xfrm>
            <a:prstGeom prst="rect">
              <a:avLst/>
            </a:prstGeom>
          </p:spPr>
          <p:txBody>
            <a:bodyPr vert="horz" wrap="square" lIns="0" tIns="6931" rIns="0" bIns="0" rtlCol="0">
              <a:spAutoFit/>
            </a:bodyPr>
            <a:lstStyle/>
            <a:p>
              <a:pPr marL="253757" marR="3081" lvl="0" indent="-246441" algn="ctr" defTabSz="914400" rtl="0" eaLnBrk="1" fontAlgn="auto" latinLnBrk="0" hangingPunct="1">
                <a:lnSpc>
                  <a:spcPct val="100000"/>
                </a:lnSpc>
                <a:spcBef>
                  <a:spcPts val="5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109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ГЕНЕ</a:t>
              </a:r>
              <a:r>
                <a:rPr kumimoji="0" sz="400" b="1" i="0" u="none" strike="noStrike" kern="1200" cap="none" spc="5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РАЛЬНЫЙ</a:t>
              </a:r>
              <a:endParaRPr kumimoji="0" lang="en-US" sz="400" b="1" i="0" u="none" strike="noStrike" kern="1200" cap="none" spc="5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53757" marR="3081" lvl="0" indent="-246441" algn="ctr" defTabSz="914400" rtl="0" eaLnBrk="1" fontAlgn="auto" latinLnBrk="0" hangingPunct="1">
                <a:lnSpc>
                  <a:spcPct val="100000"/>
                </a:lnSpc>
                <a:spcBef>
                  <a:spcPts val="5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ДИРЕКОР</a:t>
              </a:r>
              <a:endParaRPr kumimoji="0" lang="ru-RU" sz="400" b="1" i="0" u="none" strike="noStrike" kern="1200" cap="none" spc="82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7" name="object 98">
              <a:extLst>
                <a:ext uri="{FF2B5EF4-FFF2-40B4-BE49-F238E27FC236}">
                  <a16:creationId xmlns:a16="http://schemas.microsoft.com/office/drawing/2014/main" id="{63DDB8B4-D457-4A04-A829-FFD0AABA6409}"/>
                </a:ext>
              </a:extLst>
            </p:cNvPr>
            <p:cNvSpPr/>
            <p:nvPr/>
          </p:nvSpPr>
          <p:spPr>
            <a:xfrm>
              <a:off x="1162396" y="4022465"/>
              <a:ext cx="2870272" cy="1095632"/>
            </a:xfrm>
            <a:custGeom>
              <a:avLst/>
              <a:gdLst/>
              <a:ahLst/>
              <a:cxnLst/>
              <a:rect l="l" t="t" r="r" b="b"/>
              <a:pathLst>
                <a:path w="4733290" h="1482090">
                  <a:moveTo>
                    <a:pt x="4153255" y="0"/>
                  </a:moveTo>
                  <a:lnTo>
                    <a:pt x="579584" y="0"/>
                  </a:lnTo>
                  <a:lnTo>
                    <a:pt x="532049" y="1921"/>
                  </a:lnTo>
                  <a:lnTo>
                    <a:pt x="485573" y="7585"/>
                  </a:lnTo>
                  <a:lnTo>
                    <a:pt x="440303" y="16844"/>
                  </a:lnTo>
                  <a:lnTo>
                    <a:pt x="396391" y="29547"/>
                  </a:lnTo>
                  <a:lnTo>
                    <a:pt x="353984" y="45546"/>
                  </a:lnTo>
                  <a:lnTo>
                    <a:pt x="313232" y="64692"/>
                  </a:lnTo>
                  <a:lnTo>
                    <a:pt x="274284" y="86835"/>
                  </a:lnTo>
                  <a:lnTo>
                    <a:pt x="237289" y="111826"/>
                  </a:lnTo>
                  <a:lnTo>
                    <a:pt x="202397" y="139516"/>
                  </a:lnTo>
                  <a:lnTo>
                    <a:pt x="169756" y="169756"/>
                  </a:lnTo>
                  <a:lnTo>
                    <a:pt x="139516" y="202397"/>
                  </a:lnTo>
                  <a:lnTo>
                    <a:pt x="111826" y="237289"/>
                  </a:lnTo>
                  <a:lnTo>
                    <a:pt x="86835" y="274284"/>
                  </a:lnTo>
                  <a:lnTo>
                    <a:pt x="64692" y="313232"/>
                  </a:lnTo>
                  <a:lnTo>
                    <a:pt x="45546" y="353984"/>
                  </a:lnTo>
                  <a:lnTo>
                    <a:pt x="29547" y="396391"/>
                  </a:lnTo>
                  <a:lnTo>
                    <a:pt x="16844" y="440303"/>
                  </a:lnTo>
                  <a:lnTo>
                    <a:pt x="7585" y="485573"/>
                  </a:lnTo>
                  <a:lnTo>
                    <a:pt x="1921" y="532049"/>
                  </a:lnTo>
                  <a:lnTo>
                    <a:pt x="0" y="579584"/>
                  </a:lnTo>
                  <a:lnTo>
                    <a:pt x="0" y="902045"/>
                  </a:lnTo>
                  <a:lnTo>
                    <a:pt x="1921" y="949580"/>
                  </a:lnTo>
                  <a:lnTo>
                    <a:pt x="7585" y="996057"/>
                  </a:lnTo>
                  <a:lnTo>
                    <a:pt x="16844" y="1041326"/>
                  </a:lnTo>
                  <a:lnTo>
                    <a:pt x="29547" y="1085239"/>
                  </a:lnTo>
                  <a:lnTo>
                    <a:pt x="45546" y="1127645"/>
                  </a:lnTo>
                  <a:lnTo>
                    <a:pt x="64692" y="1168397"/>
                  </a:lnTo>
                  <a:lnTo>
                    <a:pt x="86835" y="1207345"/>
                  </a:lnTo>
                  <a:lnTo>
                    <a:pt x="111826" y="1244340"/>
                  </a:lnTo>
                  <a:lnTo>
                    <a:pt x="139516" y="1279232"/>
                  </a:lnTo>
                  <a:lnTo>
                    <a:pt x="169756" y="1311873"/>
                  </a:lnTo>
                  <a:lnTo>
                    <a:pt x="202397" y="1342113"/>
                  </a:lnTo>
                  <a:lnTo>
                    <a:pt x="237289" y="1369803"/>
                  </a:lnTo>
                  <a:lnTo>
                    <a:pt x="274284" y="1394795"/>
                  </a:lnTo>
                  <a:lnTo>
                    <a:pt x="313232" y="1416937"/>
                  </a:lnTo>
                  <a:lnTo>
                    <a:pt x="353984" y="1436083"/>
                  </a:lnTo>
                  <a:lnTo>
                    <a:pt x="396391" y="1452082"/>
                  </a:lnTo>
                  <a:lnTo>
                    <a:pt x="440303" y="1464785"/>
                  </a:lnTo>
                  <a:lnTo>
                    <a:pt x="485573" y="1474044"/>
                  </a:lnTo>
                  <a:lnTo>
                    <a:pt x="532049" y="1479708"/>
                  </a:lnTo>
                  <a:lnTo>
                    <a:pt x="579584" y="1481630"/>
                  </a:lnTo>
                  <a:lnTo>
                    <a:pt x="4153255" y="1481630"/>
                  </a:lnTo>
                  <a:lnTo>
                    <a:pt x="4200790" y="1479708"/>
                  </a:lnTo>
                  <a:lnTo>
                    <a:pt x="4247267" y="1474044"/>
                  </a:lnTo>
                  <a:lnTo>
                    <a:pt x="4292536" y="1464785"/>
                  </a:lnTo>
                  <a:lnTo>
                    <a:pt x="4336448" y="1452082"/>
                  </a:lnTo>
                  <a:lnTo>
                    <a:pt x="4378855" y="1436083"/>
                  </a:lnTo>
                  <a:lnTo>
                    <a:pt x="4419607" y="1416937"/>
                  </a:lnTo>
                  <a:lnTo>
                    <a:pt x="4458555" y="1394795"/>
                  </a:lnTo>
                  <a:lnTo>
                    <a:pt x="4495550" y="1369803"/>
                  </a:lnTo>
                  <a:lnTo>
                    <a:pt x="4530442" y="1342113"/>
                  </a:lnTo>
                  <a:lnTo>
                    <a:pt x="4563083" y="1311873"/>
                  </a:lnTo>
                  <a:lnTo>
                    <a:pt x="4593323" y="1279232"/>
                  </a:lnTo>
                  <a:lnTo>
                    <a:pt x="4621013" y="1244340"/>
                  </a:lnTo>
                  <a:lnTo>
                    <a:pt x="4646004" y="1207345"/>
                  </a:lnTo>
                  <a:lnTo>
                    <a:pt x="4668147" y="1168397"/>
                  </a:lnTo>
                  <a:lnTo>
                    <a:pt x="4687293" y="1127645"/>
                  </a:lnTo>
                  <a:lnTo>
                    <a:pt x="4703292" y="1085239"/>
                  </a:lnTo>
                  <a:lnTo>
                    <a:pt x="4715995" y="1041326"/>
                  </a:lnTo>
                  <a:lnTo>
                    <a:pt x="4725254" y="996057"/>
                  </a:lnTo>
                  <a:lnTo>
                    <a:pt x="4730918" y="949580"/>
                  </a:lnTo>
                  <a:lnTo>
                    <a:pt x="4732840" y="902045"/>
                  </a:lnTo>
                  <a:lnTo>
                    <a:pt x="4732840" y="579584"/>
                  </a:lnTo>
                  <a:lnTo>
                    <a:pt x="4730918" y="532049"/>
                  </a:lnTo>
                  <a:lnTo>
                    <a:pt x="4725254" y="485573"/>
                  </a:lnTo>
                  <a:lnTo>
                    <a:pt x="4715995" y="440303"/>
                  </a:lnTo>
                  <a:lnTo>
                    <a:pt x="4703292" y="396391"/>
                  </a:lnTo>
                  <a:lnTo>
                    <a:pt x="4687293" y="353984"/>
                  </a:lnTo>
                  <a:lnTo>
                    <a:pt x="4668147" y="313232"/>
                  </a:lnTo>
                  <a:lnTo>
                    <a:pt x="4646004" y="274284"/>
                  </a:lnTo>
                  <a:lnTo>
                    <a:pt x="4621013" y="237289"/>
                  </a:lnTo>
                  <a:lnTo>
                    <a:pt x="4593323" y="202397"/>
                  </a:lnTo>
                  <a:lnTo>
                    <a:pt x="4563083" y="169756"/>
                  </a:lnTo>
                  <a:lnTo>
                    <a:pt x="4530442" y="139516"/>
                  </a:lnTo>
                  <a:lnTo>
                    <a:pt x="4495550" y="111826"/>
                  </a:lnTo>
                  <a:lnTo>
                    <a:pt x="4458555" y="86835"/>
                  </a:lnTo>
                  <a:lnTo>
                    <a:pt x="4419607" y="64692"/>
                  </a:lnTo>
                  <a:lnTo>
                    <a:pt x="4378855" y="45546"/>
                  </a:lnTo>
                  <a:lnTo>
                    <a:pt x="4336448" y="29547"/>
                  </a:lnTo>
                  <a:lnTo>
                    <a:pt x="4292536" y="16844"/>
                  </a:lnTo>
                  <a:lnTo>
                    <a:pt x="4247267" y="7585"/>
                  </a:lnTo>
                  <a:lnTo>
                    <a:pt x="4200790" y="1921"/>
                  </a:lnTo>
                  <a:lnTo>
                    <a:pt x="4153255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412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bject 99">
              <a:extLst>
                <a:ext uri="{FF2B5EF4-FFF2-40B4-BE49-F238E27FC236}">
                  <a16:creationId xmlns:a16="http://schemas.microsoft.com/office/drawing/2014/main" id="{56A84B6A-6F7D-4C58-A384-F14DFB8DEC83}"/>
                </a:ext>
              </a:extLst>
            </p:cNvPr>
            <p:cNvSpPr txBox="1"/>
            <p:nvPr/>
          </p:nvSpPr>
          <p:spPr>
            <a:xfrm>
              <a:off x="1444852" y="4108187"/>
              <a:ext cx="2394855" cy="838903"/>
            </a:xfrm>
            <a:prstGeom prst="rect">
              <a:avLst/>
            </a:prstGeom>
          </p:spPr>
          <p:txBody>
            <a:bodyPr vert="horz" wrap="square" lIns="0" tIns="6931" rIns="0" bIns="0" rtlCol="0">
              <a:spAutoFit/>
            </a:bodyPr>
            <a:lstStyle/>
            <a:p>
              <a:pPr marL="4236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5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8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ДИРЕКТОР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4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КРУПНОГО</a:t>
              </a:r>
              <a:r>
                <a:rPr kumimoji="0" sz="400" b="1" i="0" u="none" strike="noStrike" kern="1200" cap="none" spc="6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sz="400" b="1" i="0" u="none" strike="noStrike" kern="1200" cap="none" spc="4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ПРОЕКТА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9" name="object 100">
              <a:extLst>
                <a:ext uri="{FF2B5EF4-FFF2-40B4-BE49-F238E27FC236}">
                  <a16:creationId xmlns:a16="http://schemas.microsoft.com/office/drawing/2014/main" id="{9A63EE32-726A-4BA2-80D9-8BA8DEB98093}"/>
                </a:ext>
              </a:extLst>
            </p:cNvPr>
            <p:cNvSpPr txBox="1"/>
            <p:nvPr/>
          </p:nvSpPr>
          <p:spPr>
            <a:xfrm>
              <a:off x="9249175" y="4398590"/>
              <a:ext cx="722140" cy="344698"/>
            </a:xfrm>
            <a:prstGeom prst="rect">
              <a:avLst/>
            </a:prstGeom>
          </p:spPr>
          <p:txBody>
            <a:bodyPr vert="horz" wrap="square" lIns="0" tIns="6931" rIns="0" bIns="0" rtlCol="0">
              <a:spAutoFit/>
            </a:bodyPr>
            <a:lstStyle/>
            <a:p>
              <a:pPr marL="77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5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00" b="1" i="0" u="none" strike="noStrike" kern="1200" cap="none" spc="15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</a:t>
              </a:r>
              <a:r>
                <a:rPr kumimoji="0" sz="400" b="1" i="0" u="none" strike="noStrike" kern="1200" cap="none" spc="9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</a:t>
              </a:r>
              <a:r>
                <a:rPr kumimoji="0" sz="400" b="1" i="0" u="none" strike="noStrike" kern="1200" cap="none" spc="3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</a:t>
              </a:r>
              <a:endParaRPr kumimoji="0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902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13" grpId="0" animBg="1"/>
      <p:bldP spid="9" grpId="0" animBg="1"/>
      <p:bldP spid="3" grpId="0"/>
      <p:bldP spid="5" grpId="0"/>
      <p:bldP spid="6" grpId="0"/>
      <p:bldP spid="7" grpId="0"/>
      <p:bldP spid="60" grpId="0"/>
      <p:bldP spid="86" grpId="0"/>
      <p:bldP spid="87" grpId="0"/>
      <p:bldP spid="90" grpId="0"/>
      <p:bldP spid="91" grpId="0"/>
      <p:bldP spid="92" grpId="0"/>
      <p:bldP spid="94" grpId="0"/>
      <p:bldP spid="4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2218</Words>
  <Application>Microsoft Office PowerPoint</Application>
  <PresentationFormat>Широкоэкранный</PresentationFormat>
  <Paragraphs>596</Paragraphs>
  <Slides>41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5" baseType="lpstr">
      <vt:lpstr>Arial</vt:lpstr>
      <vt:lpstr>Bahnschrift Condensed</vt:lpstr>
      <vt:lpstr>Calibri</vt:lpstr>
      <vt:lpstr>Calibri Light</vt:lpstr>
      <vt:lpstr>Century Gothic</vt:lpstr>
      <vt:lpstr>Segoe UI</vt:lpstr>
      <vt:lpstr>Segoe UI </vt:lpstr>
      <vt:lpstr>Segoe UI Semibold</vt:lpstr>
      <vt:lpstr>Symbol</vt:lpstr>
      <vt:lpstr>Tahoma Bold</vt:lpstr>
      <vt:lpstr>Times New Roman</vt:lpstr>
      <vt:lpstr>Trebuchet MS</vt:lpstr>
      <vt:lpstr>Wingdings</vt:lpstr>
      <vt:lpstr>Тема Office</vt:lpstr>
      <vt:lpstr>Презентация PowerPoint</vt:lpstr>
      <vt:lpstr>КАРТА СЕРВИСОВ</vt:lpstr>
      <vt:lpstr>Презентация PowerPoint</vt:lpstr>
      <vt:lpstr>Проект – Мегапроект - Программа- Портфель </vt:lpstr>
      <vt:lpstr>Презентация PowerPoint</vt:lpstr>
      <vt:lpstr>Презентация PowerPoint</vt:lpstr>
      <vt:lpstr>Инструменты управления приоритеами и сроками</vt:lpstr>
      <vt:lpstr>Презентация PowerPoint</vt:lpstr>
      <vt:lpstr>Презентация PowerPoint</vt:lpstr>
      <vt:lpstr>BIG Picture  Сводная картина реализации проекта</vt:lpstr>
      <vt:lpstr>Презентация PowerPoint</vt:lpstr>
      <vt:lpstr>Принцип контроля  PFFP</vt:lpstr>
      <vt:lpstr>Принцип эффективного мониторинга проекта - PFFP</vt:lpstr>
      <vt:lpstr>КСМ. Календарно-сетевая модель.</vt:lpstr>
      <vt:lpstr>Презентация PowerPoint</vt:lpstr>
      <vt:lpstr>Презентация PowerPoint</vt:lpstr>
      <vt:lpstr>Презентация PowerPoint</vt:lpstr>
      <vt:lpstr>Внимание на РЕЗЕРВЫ, а не на отклонения!</vt:lpstr>
      <vt:lpstr>Раскрутка критических путей</vt:lpstr>
      <vt:lpstr>Презентация PowerPoint</vt:lpstr>
      <vt:lpstr>Раскрутка критических путей </vt:lpstr>
      <vt:lpstr>ЦОРП Центр оперативного реагирования и прогнозирования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МПК как инструмент приоритизации</vt:lpstr>
      <vt:lpstr>Управление сроками КП через полные резрвы</vt:lpstr>
      <vt:lpstr>Аналитика проекта в части МТО</vt:lpstr>
      <vt:lpstr>Аналитика планирования и исполнения СМР проекта</vt:lpstr>
      <vt:lpstr>Приоритизация работ на основании резервов</vt:lpstr>
      <vt:lpstr>Презентация PowerPoint</vt:lpstr>
      <vt:lpstr>Презентация PowerPoint</vt:lpstr>
      <vt:lpstr>Презентация PowerPoint</vt:lpstr>
      <vt:lpstr>27.10.2017 Зажжён факел МПК второй очереди среднеботуобинкого НГКМ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ELINA</dc:creator>
  <cp:lastModifiedBy>Кутузов Александр Сергеевич</cp:lastModifiedBy>
  <cp:revision>16</cp:revision>
  <dcterms:modified xsi:type="dcterms:W3CDTF">2023-04-14T08:15:27Z</dcterms:modified>
</cp:coreProperties>
</file>