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Ex2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charts/chartEx3.xml" ContentType="application/vnd.ms-office.chartex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2" r:id="rId1"/>
  </p:sldMasterIdLst>
  <p:notesMasterIdLst>
    <p:notesMasterId r:id="rId17"/>
  </p:notesMasterIdLst>
  <p:sldIdLst>
    <p:sldId id="5497" r:id="rId2"/>
    <p:sldId id="5498" r:id="rId3"/>
    <p:sldId id="5501" r:id="rId4"/>
    <p:sldId id="5502" r:id="rId5"/>
    <p:sldId id="5466" r:id="rId6"/>
    <p:sldId id="5471" r:id="rId7"/>
    <p:sldId id="5462" r:id="rId8"/>
    <p:sldId id="5504" r:id="rId9"/>
    <p:sldId id="5507" r:id="rId10"/>
    <p:sldId id="5513" r:id="rId11"/>
    <p:sldId id="5511" r:id="rId12"/>
    <p:sldId id="5505" r:id="rId13"/>
    <p:sldId id="5506" r:id="rId14"/>
    <p:sldId id="5493" r:id="rId15"/>
    <p:sldId id="5496" r:id="rId16"/>
  </p:sldIdLst>
  <p:sldSz cx="8639175" cy="48593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2" clrIdx="0"/>
  <p:cmAuthor id="2" name="Лунёв Алексей Андреевич" initials="ЛАА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7C2"/>
    <a:srgbClr val="8E2311"/>
    <a:srgbClr val="BFBFBF"/>
    <a:srgbClr val="C00000"/>
    <a:srgbClr val="B6BFCE"/>
    <a:srgbClr val="616C7F"/>
    <a:srgbClr val="E9A48F"/>
    <a:srgbClr val="756985"/>
    <a:srgbClr val="FF764B"/>
    <a:srgbClr val="FFE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88" autoAdjust="0"/>
    <p:restoredTop sz="84047" autoAdjust="0"/>
  </p:normalViewPr>
  <p:slideViewPr>
    <p:cSldViewPr snapToGrid="0">
      <p:cViewPr varScale="1">
        <p:scale>
          <a:sx n="69" d="100"/>
          <a:sy n="69" d="100"/>
        </p:scale>
        <p:origin x="1035" y="48"/>
      </p:cViewPr>
      <p:guideLst/>
    </p:cSldViewPr>
  </p:slid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file:///C:\Users\&#1087;&#1086;&#1083;&#1100;&#1079;&#1086;&#1074;&#1072;&#1090;&#1077;&#1083;&#1100;\Downloads\&#1073;&#1077;&#1085;&#1095;%20&#1076;&#1083;&#1103;%20&#1087;&#1088;&#1077;&#1079;&#1099;%201.xlsx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file:///C:\Users\&#1087;&#1086;&#1083;&#1100;&#1079;&#1086;&#1074;&#1072;&#1090;&#1077;&#1083;&#1100;\Downloads\&#1073;&#1077;&#1085;&#1095;%20&#1076;&#1083;&#1103;%20&#1087;&#1088;&#1077;&#1079;&#1099;%201.xlsx" TargetMode="External"/></Relationships>
</file>

<file path=ppt/charts/_rels/chartEx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oleObject" Target="file:///C:\Users\&#1087;&#1086;&#1083;&#1100;&#1079;&#1086;&#1074;&#1072;&#1090;&#1077;&#1083;&#1100;\Downloads\&#1073;&#1077;&#1085;&#1095;%20&#1076;&#1083;&#1103;%20&#1087;&#1088;&#1077;&#1079;&#1099;%201.xlsx" TargetMode="External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numDim type="val">
        <cx:f>Sheet!$E$4:$E$27</cx:f>
        <cx:lvl ptCount="24" formatCode="Основной">
          <cx:pt idx="0">8</cx:pt>
          <cx:pt idx="1">1</cx:pt>
          <cx:pt idx="2">1</cx:pt>
          <cx:pt idx="3">0.5</cx:pt>
          <cx:pt idx="4">1</cx:pt>
          <cx:pt idx="5">1.3999999999999999</cx:pt>
          <cx:pt idx="6">2</cx:pt>
          <cx:pt idx="7">2</cx:pt>
          <cx:pt idx="8">1</cx:pt>
          <cx:pt idx="9">1.3</cx:pt>
          <cx:pt idx="10">0.10000000000000001</cx:pt>
          <cx:pt idx="11">4</cx:pt>
          <cx:pt idx="12">1</cx:pt>
          <cx:pt idx="13">3</cx:pt>
          <cx:pt idx="14">3</cx:pt>
          <cx:pt idx="15">0.10000000000000001</cx:pt>
          <cx:pt idx="16">3</cx:pt>
          <cx:pt idx="17">0.029999999999999999</cx:pt>
          <cx:pt idx="18">1</cx:pt>
          <cx:pt idx="19">3</cx:pt>
          <cx:pt idx="20">0.5</cx:pt>
          <cx:pt idx="21">1</cx:pt>
          <cx:pt idx="22">1</cx:pt>
          <cx:pt idx="23">2</cx:pt>
        </cx:lvl>
      </cx:numDim>
    </cx:data>
    <cx:data id="1">
      <cx:numDim type="val">
        <cx:f>Sheet!$F$4:$F$27</cx:f>
        <cx:lvl ptCount="24" formatCode="Основной">
          <cx:pt idx="0">10</cx:pt>
          <cx:pt idx="1">3</cx:pt>
          <cx:pt idx="2">2</cx:pt>
          <cx:pt idx="3">1</cx:pt>
          <cx:pt idx="4">3</cx:pt>
          <cx:pt idx="5">2.7000000000000002</cx:pt>
          <cx:pt idx="6">4</cx:pt>
          <cx:pt idx="7">4</cx:pt>
          <cx:pt idx="8">3</cx:pt>
          <cx:pt idx="9">1.7</cx:pt>
          <cx:pt idx="10">2</cx:pt>
          <cx:pt idx="11">7</cx:pt>
          <cx:pt idx="12">2</cx:pt>
          <cx:pt idx="13">4</cx:pt>
          <cx:pt idx="14">5.5</cx:pt>
          <cx:pt idx="15">1</cx:pt>
          <cx:pt idx="16">5</cx:pt>
          <cx:pt idx="17">2</cx:pt>
          <cx:pt idx="18">1</cx:pt>
          <cx:pt idx="19">8</cx:pt>
          <cx:pt idx="20">3</cx:pt>
          <cx:pt idx="21">2</cx:pt>
          <cx:pt idx="22">2</cx:pt>
          <cx:pt idx="23">4</cx:pt>
        </cx:lvl>
      </cx:numDim>
    </cx:data>
    <cx:data id="2">
      <cx:numDim type="val">
        <cx:f>Sheet!$G$4:$G$27</cx:f>
        <cx:lvl ptCount="24" formatCode="Основной">
          <cx:pt idx="0">9</cx:pt>
          <cx:pt idx="1">2</cx:pt>
          <cx:pt idx="2">1.5</cx:pt>
          <cx:pt idx="3">0.75</cx:pt>
          <cx:pt idx="4">2</cx:pt>
          <cx:pt idx="5">2.0499999999999998</cx:pt>
          <cx:pt idx="6">3</cx:pt>
          <cx:pt idx="7">3</cx:pt>
          <cx:pt idx="8">2</cx:pt>
          <cx:pt idx="9">1.5</cx:pt>
          <cx:pt idx="10">1.05</cx:pt>
          <cx:pt idx="11">5.5</cx:pt>
          <cx:pt idx="12">1.5</cx:pt>
          <cx:pt idx="13">3.5</cx:pt>
          <cx:pt idx="14">4.25</cx:pt>
          <cx:pt idx="15">0.55000000000000004</cx:pt>
          <cx:pt idx="16">4</cx:pt>
          <cx:pt idx="17">1.0149999999999999</cx:pt>
          <cx:pt idx="18">1</cx:pt>
          <cx:pt idx="19">5.5</cx:pt>
          <cx:pt idx="20">1.75</cx:pt>
          <cx:pt idx="21">1.5</cx:pt>
          <cx:pt idx="22">1.5</cx:pt>
          <cx:pt idx="23">3</cx:pt>
        </cx:lvl>
      </cx:numDim>
    </cx:data>
  </cx:chartData>
  <cx:chart>
    <cx:plotArea>
      <cx:plotAreaRegion>
        <cx:series layoutId="boxWhisker" uniqueId="{BCF3E410-2A24-40EC-98F6-E78CAC45BA9A}">
          <cx:tx>
            <cx:txData>
              <cx:f>Sheet!$E$3</cx:f>
              <cx:v>минимально</cx:v>
            </cx:txData>
          </cx:tx>
          <cx:spPr>
            <a:ln>
              <a:solidFill>
                <a:schemeClr val="bg1">
                  <a:lumMod val="65000"/>
                </a:schemeClr>
              </a:solidFill>
            </a:ln>
          </cx:spPr>
          <cx:dataId val="0"/>
          <cx:layoutPr>
            <cx:visibility nonoutliers="0" outliers="0"/>
            <cx:statistics quartileMethod="exclusive"/>
          </cx:layoutPr>
        </cx:series>
        <cx:series layoutId="boxWhisker" uniqueId="{BECEB79E-CD0C-448B-8250-7302ED30BF07}">
          <cx:tx>
            <cx:txData>
              <cx:f>Sheet!$F$3</cx:f>
              <cx:v>максимально</cx:v>
            </cx:txData>
          </cx:tx>
          <cx:spPr>
            <a:solidFill>
              <a:srgbClr val="B6BFCE"/>
            </a:solidFill>
            <a:ln>
              <a:solidFill>
                <a:schemeClr val="bg1">
                  <a:lumMod val="65000"/>
                </a:schemeClr>
              </a:solidFill>
            </a:ln>
          </cx:spPr>
          <cx:dataId val="1"/>
          <cx:layoutPr>
            <cx:visibility nonoutliers="0" outliers="0"/>
            <cx:statistics quartileMethod="exclusive"/>
          </cx:layoutPr>
        </cx:series>
        <cx:series layoutId="boxWhisker" uniqueId="{74AB7BC9-F8F6-483D-B6B8-A87AD43585CE}">
          <cx:tx>
            <cx:txData>
              <cx:f>Sheet!$G$3</cx:f>
              <cx:v>среднее</cx:v>
            </cx:txData>
          </cx:tx>
          <cx:spPr>
            <a:solidFill>
              <a:srgbClr val="8E2311"/>
            </a:solidFill>
            <a:ln>
              <a:solidFill>
                <a:schemeClr val="bg1">
                  <a:lumMod val="65000"/>
                </a:schemeClr>
              </a:solidFill>
            </a:ln>
          </cx:spPr>
          <cx:dataId val="2"/>
          <cx:layoutPr>
            <cx:visibility nonoutliers="0" outliers="0"/>
            <cx:statistics quartileMethod="exclusive"/>
          </cx:layoutPr>
        </cx:series>
      </cx:plotAreaRegion>
      <cx:axis id="0" hidden="1">
        <cx:catScaling gapWidth="1"/>
        <cx:tickLabels/>
      </cx:axis>
      <cx:axis id="1">
        <cx:valScaling max="14"/>
        <cx:majorGridlines/>
        <cx:tickLabels/>
      </cx:axis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numDim type="val">
        <cx:f>Sheet!$B$4:$B$27</cx:f>
        <cx:lvl ptCount="24" formatCode="Основной">
          <cx:pt idx="0">10</cx:pt>
          <cx:pt idx="1">3</cx:pt>
          <cx:pt idx="2">2</cx:pt>
          <cx:pt idx="3">1</cx:pt>
          <cx:pt idx="4">2</cx:pt>
          <cx:pt idx="5">1.7</cx:pt>
          <cx:pt idx="6">3</cx:pt>
          <cx:pt idx="7">4</cx:pt>
          <cx:pt idx="8">3</cx:pt>
          <cx:pt idx="9">1.5</cx:pt>
          <cx:pt idx="10">1</cx:pt>
          <cx:pt idx="11">5</cx:pt>
          <cx:pt idx="12">1</cx:pt>
          <cx:pt idx="13">3</cx:pt>
          <cx:pt idx="14">4.5</cx:pt>
          <cx:pt idx="15">0.10000000000000001</cx:pt>
          <cx:pt idx="16">5</cx:pt>
          <cx:pt idx="17">1</cx:pt>
          <cx:pt idx="18">1</cx:pt>
          <cx:pt idx="19">5</cx:pt>
          <cx:pt idx="20">1</cx:pt>
          <cx:pt idx="21">2</cx:pt>
          <cx:pt idx="22">1</cx:pt>
          <cx:pt idx="23">3</cx:pt>
        </cx:lvl>
      </cx:numDim>
    </cx:data>
    <cx:data id="1">
      <cx:numDim type="val">
        <cx:f>Sheet!$C$4:$C$27</cx:f>
        <cx:lvl ptCount="24" formatCode="Основной">
          <cx:pt idx="0">12</cx:pt>
          <cx:pt idx="1">10</cx:pt>
          <cx:pt idx="2">4</cx:pt>
          <cx:pt idx="3">3</cx:pt>
          <cx:pt idx="4">4</cx:pt>
          <cx:pt idx="5">3.3999999999999999</cx:pt>
          <cx:pt idx="6">6</cx:pt>
          <cx:pt idx="7">7</cx:pt>
          <cx:pt idx="8">5</cx:pt>
          <cx:pt idx="9">2</cx:pt>
          <cx:pt idx="10">5</cx:pt>
          <cx:pt idx="11">9</cx:pt>
          <cx:pt idx="12">1.5</cx:pt>
          <cx:pt idx="13">4</cx:pt>
          <cx:pt idx="14">7.5</cx:pt>
          <cx:pt idx="15">2</cx:pt>
          <cx:pt idx="16">7</cx:pt>
          <cx:pt idx="17">5</cx:pt>
          <cx:pt idx="18">1</cx:pt>
          <cx:pt idx="19">10</cx:pt>
          <cx:pt idx="20">5</cx:pt>
          <cx:pt idx="21">3</cx:pt>
          <cx:pt idx="22">2</cx:pt>
          <cx:pt idx="23">5</cx:pt>
        </cx:lvl>
      </cx:numDim>
    </cx:data>
    <cx:data id="2">
      <cx:numDim type="val">
        <cx:f>Sheet!$D$4:$D$27</cx:f>
        <cx:lvl ptCount="24" formatCode="Основной">
          <cx:pt idx="0">11</cx:pt>
          <cx:pt idx="1">6.5</cx:pt>
          <cx:pt idx="2">3</cx:pt>
          <cx:pt idx="3">2</cx:pt>
          <cx:pt idx="4">3</cx:pt>
          <cx:pt idx="5">2.5499999999999998</cx:pt>
          <cx:pt idx="6">4.5</cx:pt>
          <cx:pt idx="7">5.5</cx:pt>
          <cx:pt idx="8">4</cx:pt>
          <cx:pt idx="9">1.75</cx:pt>
          <cx:pt idx="10">3</cx:pt>
          <cx:pt idx="11">7</cx:pt>
          <cx:pt idx="12">1.25</cx:pt>
          <cx:pt idx="13">3.5</cx:pt>
          <cx:pt idx="14">6</cx:pt>
          <cx:pt idx="15">1.05</cx:pt>
          <cx:pt idx="16">6</cx:pt>
          <cx:pt idx="17">3</cx:pt>
          <cx:pt idx="18">1</cx:pt>
          <cx:pt idx="19">7.5</cx:pt>
          <cx:pt idx="20">3</cx:pt>
          <cx:pt idx="21">2.5</cx:pt>
          <cx:pt idx="22">1.5</cx:pt>
          <cx:pt idx="23">4</cx:pt>
        </cx:lvl>
      </cx:numDim>
    </cx:data>
  </cx:chartData>
  <cx:chart>
    <cx:plotArea>
      <cx:plotAreaRegion>
        <cx:series layoutId="boxWhisker" uniqueId="{AE65A058-4E53-48AE-88A3-3A41AEED761B}">
          <cx:tx>
            <cx:txData>
              <cx:f>Sheet!$B$3</cx:f>
              <cx:v>минимально</cx:v>
            </cx:txData>
          </cx:tx>
          <cx:spPr>
            <a:ln>
              <a:solidFill>
                <a:schemeClr val="bg1">
                  <a:lumMod val="75000"/>
                </a:schemeClr>
              </a:solidFill>
            </a:ln>
          </cx:spPr>
          <cx:dataId val="0"/>
          <cx:layoutPr>
            <cx:visibility meanLine="0" meanMarker="1" nonoutliers="0" outliers="0"/>
            <cx:statistics quartileMethod="exclusive"/>
          </cx:layoutPr>
        </cx:series>
        <cx:series layoutId="boxWhisker" uniqueId="{77EADC10-6DEB-41CB-AB0E-673A85FD4EBF}">
          <cx:tx>
            <cx:txData>
              <cx:f>Sheet!$C$3</cx:f>
              <cx:v>максимально</cx:v>
            </cx:txData>
          </cx:tx>
          <cx:spPr>
            <a:solidFill>
              <a:srgbClr val="B6BFCE"/>
            </a:solidFill>
            <a:ln>
              <a:solidFill>
                <a:schemeClr val="bg1">
                  <a:lumMod val="65000"/>
                </a:schemeClr>
              </a:solidFill>
            </a:ln>
          </cx:spPr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93E92A85-AE53-40A7-9606-8F8FCF27D238}">
          <cx:tx>
            <cx:txData>
              <cx:f>Sheet!$D$3</cx:f>
              <cx:v>среднее</cx:v>
            </cx:txData>
          </cx:tx>
          <cx:spPr>
            <a:solidFill>
              <a:srgbClr val="8E2311"/>
            </a:solidFill>
            <a:ln>
              <a:solidFill>
                <a:schemeClr val="bg1">
                  <a:lumMod val="65000"/>
                </a:schemeClr>
              </a:solidFill>
            </a:ln>
          </cx:spPr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 hidden="1">
        <cx:catScaling gapWidth="1"/>
        <cx:tickLabels/>
      </cx:axis>
      <cx:axis id="1">
        <cx:valScaling/>
        <cx:majorGridlines/>
        <cx:tickLabels/>
      </cx:axis>
    </cx:plotArea>
  </cx:chart>
</cx:chartSpace>
</file>

<file path=ppt/charts/chartEx3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numDim type="val">
        <cx:f>Sheet!$H$4:$H$27</cx:f>
        <cx:lvl ptCount="24" formatCode="Основной">
          <cx:pt idx="0">5</cx:pt>
          <cx:pt idx="1">0.5</cx:pt>
          <cx:pt idx="2">0.5</cx:pt>
          <cx:pt idx="3">0.29999999999999999</cx:pt>
          <cx:pt idx="4">1</cx:pt>
          <cx:pt idx="5">1</cx:pt>
          <cx:pt idx="6">1</cx:pt>
          <cx:pt idx="7">1</cx:pt>
          <cx:pt idx="8">0.5</cx:pt>
          <cx:pt idx="9">1</cx:pt>
          <cx:pt idx="10">0.10000000000000001</cx:pt>
          <cx:pt idx="11">3</cx:pt>
          <cx:pt idx="12">1.5</cx:pt>
          <cx:pt idx="13">2.5</cx:pt>
          <cx:pt idx="14">1</cx:pt>
          <cx:pt idx="15">0.10000000000000001</cx:pt>
          <cx:pt idx="16">3</cx:pt>
          <cx:pt idx="17">0.01</cx:pt>
          <cx:pt idx="18">1</cx:pt>
          <cx:pt idx="19">3</cx:pt>
          <cx:pt idx="20">0.10000000000000001</cx:pt>
          <cx:pt idx="21">0.5</cx:pt>
          <cx:pt idx="22">1</cx:pt>
          <cx:pt idx="23">1.5</cx:pt>
        </cx:lvl>
      </cx:numDim>
    </cx:data>
    <cx:data id="1">
      <cx:numDim type="val">
        <cx:f>Sheet!$I$4:$I$27</cx:f>
        <cx:lvl ptCount="24" formatCode="Основной">
          <cx:pt idx="0">7</cx:pt>
          <cx:pt idx="1">1</cx:pt>
          <cx:pt idx="2">1</cx:pt>
          <cx:pt idx="3">1</cx:pt>
          <cx:pt idx="4">2</cx:pt>
          <cx:pt idx="5">2</cx:pt>
          <cx:pt idx="6">2</cx:pt>
          <cx:pt idx="7">3</cx:pt>
          <cx:pt idx="8">1</cx:pt>
          <cx:pt idx="9">1.5</cx:pt>
          <cx:pt idx="10">1</cx:pt>
          <cx:pt idx="11">5</cx:pt>
          <cx:pt idx="12">2</cx:pt>
          <cx:pt idx="13">3</cx:pt>
          <cx:pt idx="14">2.5</cx:pt>
          <cx:pt idx="15">0.5</cx:pt>
          <cx:pt idx="16">1</cx:pt>
          <cx:pt idx="17">1</cx:pt>
          <cx:pt idx="18">1</cx:pt>
          <cx:pt idx="19">8</cx:pt>
          <cx:pt idx="20">2</cx:pt>
          <cx:pt idx="21">1</cx:pt>
          <cx:pt idx="22">2</cx:pt>
          <cx:pt idx="23">5</cx:pt>
        </cx:lvl>
      </cx:numDim>
    </cx:data>
    <cx:data id="2">
      <cx:numDim type="val">
        <cx:f>Sheet!$J$4:$J$27</cx:f>
        <cx:lvl ptCount="24" formatCode="Основной">
          <cx:pt idx="0">6</cx:pt>
          <cx:pt idx="1">0.75</cx:pt>
          <cx:pt idx="2">0.75</cx:pt>
          <cx:pt idx="3">0.65000000000000002</cx:pt>
          <cx:pt idx="4">1.5</cx:pt>
          <cx:pt idx="5">1.5</cx:pt>
          <cx:pt idx="6">1.5</cx:pt>
          <cx:pt idx="7">2</cx:pt>
          <cx:pt idx="8">0.75</cx:pt>
          <cx:pt idx="9">1.25</cx:pt>
          <cx:pt idx="10">0.55000000000000004</cx:pt>
          <cx:pt idx="11">4</cx:pt>
          <cx:pt idx="12">1.75</cx:pt>
          <cx:pt idx="13">2.75</cx:pt>
          <cx:pt idx="14">1.75</cx:pt>
          <cx:pt idx="15">0.29999999999999999</cx:pt>
          <cx:pt idx="16">2</cx:pt>
          <cx:pt idx="17">0.505</cx:pt>
          <cx:pt idx="18">1</cx:pt>
          <cx:pt idx="19">5.5</cx:pt>
          <cx:pt idx="20">1.05</cx:pt>
          <cx:pt idx="21">0.75</cx:pt>
          <cx:pt idx="22">1.5</cx:pt>
          <cx:pt idx="23">3.25</cx:pt>
        </cx:lvl>
      </cx:numDim>
    </cx:data>
  </cx:chartData>
  <cx:chart>
    <cx:plotArea>
      <cx:plotAreaRegion>
        <cx:series layoutId="boxWhisker" uniqueId="{8178BC27-A9DC-493C-BEED-C08D51152E72}">
          <cx:tx>
            <cx:txData>
              <cx:f>Sheet!$H$3</cx:f>
              <cx:v>минимально</cx:v>
            </cx:txData>
          </cx:tx>
          <cx:spPr>
            <a:ln>
              <a:solidFill>
                <a:schemeClr val="bg1">
                  <a:lumMod val="65000"/>
                </a:schemeClr>
              </a:solidFill>
            </a:ln>
          </cx:spPr>
          <cx:dataId val="0"/>
          <cx:layoutPr>
            <cx:visibility nonoutliers="0" outliers="0"/>
            <cx:statistics quartileMethod="exclusive"/>
          </cx:layoutPr>
        </cx:series>
        <cx:series layoutId="boxWhisker" uniqueId="{C6A1F87A-778C-46CA-AFC3-95C31534BE09}">
          <cx:tx>
            <cx:txData>
              <cx:f>Sheet!$I$3</cx:f>
              <cx:v>максимально</cx:v>
            </cx:txData>
          </cx:tx>
          <cx:spPr>
            <a:solidFill>
              <a:srgbClr val="B6BFCE"/>
            </a:solidFill>
            <a:ln>
              <a:solidFill>
                <a:schemeClr val="bg1">
                  <a:lumMod val="65000"/>
                </a:schemeClr>
              </a:solidFill>
            </a:ln>
          </cx:spPr>
          <cx:dataId val="1"/>
          <cx:layoutPr>
            <cx:visibility nonoutliers="0" outliers="0"/>
            <cx:statistics quartileMethod="exclusive"/>
          </cx:layoutPr>
        </cx:series>
        <cx:series layoutId="boxWhisker" uniqueId="{FF510C79-9228-4CA2-8F1C-F46FED9A9239}">
          <cx:tx>
            <cx:txData>
              <cx:f>Sheet!$J$3</cx:f>
              <cx:v>среднее</cx:v>
            </cx:txData>
          </cx:tx>
          <cx:spPr>
            <a:solidFill>
              <a:srgbClr val="8E2311"/>
            </a:solidFill>
            <a:ln>
              <a:solidFill>
                <a:schemeClr val="bg1">
                  <a:lumMod val="65000"/>
                </a:schemeClr>
              </a:solidFill>
            </a:ln>
          </cx:spPr>
          <cx:dataId val="2"/>
          <cx:layoutPr>
            <cx:visibility nonoutliers="0" outliers="0"/>
            <cx:statistics quartileMethod="exclusive"/>
          </cx:layoutPr>
        </cx:series>
      </cx:plotAreaRegion>
      <cx:axis id="0" hidden="1">
        <cx:catScaling gapWidth="1"/>
        <cx:tickLabels/>
      </cx:axis>
      <cx:axis id="1">
        <cx:valScaling max="14"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850234-C45C-4CF5-9868-76408CD6B8C1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B90339-3B93-404A-88FE-DEEBA3B79C3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90339-3B93-404A-88FE-DEEBA3B79C3D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90339-3B93-404A-88FE-DEEBA3B79C3D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b="1"/>
          </a:p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9387F8F9-7995-4BDA-A6C8-5AE30F758CEF}" type="slidenum">
              <a:rPr lang="ru-RU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90339-3B93-404A-88FE-DEEBA3B79C3D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B90339-3B93-404A-88FE-DEEBA3B79C3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653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90339-3B93-404A-88FE-DEEBA3B79C3D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7938" y="795267"/>
            <a:ext cx="7343299" cy="1691770"/>
          </a:xfrm>
        </p:spPr>
        <p:txBody>
          <a:bodyPr anchor="b"/>
          <a:lstStyle>
            <a:lvl1pPr algn="ctr">
              <a:defRPr sz="425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9897" y="2552278"/>
            <a:ext cx="6479381" cy="1173215"/>
          </a:xfrm>
        </p:spPr>
        <p:txBody>
          <a:bodyPr/>
          <a:lstStyle>
            <a:lvl1pPr marL="0" indent="0" algn="ctr">
              <a:buNone/>
              <a:defRPr sz="1701"/>
            </a:lvl1pPr>
            <a:lvl2pPr marL="323972" indent="0" algn="ctr">
              <a:buNone/>
              <a:defRPr sz="1417"/>
            </a:lvl2pPr>
            <a:lvl3pPr marL="647944" indent="0" algn="ctr">
              <a:buNone/>
              <a:defRPr sz="1275"/>
            </a:lvl3pPr>
            <a:lvl4pPr marL="971916" indent="0" algn="ctr">
              <a:buNone/>
              <a:defRPr sz="1134"/>
            </a:lvl4pPr>
            <a:lvl5pPr marL="1295888" indent="0" algn="ctr">
              <a:buNone/>
              <a:defRPr sz="1134"/>
            </a:lvl5pPr>
            <a:lvl6pPr marL="1619860" indent="0" algn="ctr">
              <a:buNone/>
              <a:defRPr sz="1134"/>
            </a:lvl6pPr>
            <a:lvl7pPr marL="1943832" indent="0" algn="ctr">
              <a:buNone/>
              <a:defRPr sz="1134"/>
            </a:lvl7pPr>
            <a:lvl8pPr marL="2267803" indent="0" algn="ctr">
              <a:buNone/>
              <a:defRPr sz="1134"/>
            </a:lvl8pPr>
            <a:lvl9pPr marL="2591775" indent="0" algn="ctr">
              <a:buNone/>
              <a:defRPr sz="113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207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688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445" y="1211462"/>
            <a:ext cx="7451288" cy="2021349"/>
          </a:xfrm>
        </p:spPr>
        <p:txBody>
          <a:bodyPr anchor="b"/>
          <a:lstStyle>
            <a:lvl1pPr>
              <a:defRPr sz="425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9445" y="3251934"/>
            <a:ext cx="7451288" cy="1062980"/>
          </a:xfrm>
        </p:spPr>
        <p:txBody>
          <a:bodyPr/>
          <a:lstStyle>
            <a:lvl1pPr marL="0" indent="0">
              <a:buNone/>
              <a:defRPr sz="1701">
                <a:solidFill>
                  <a:schemeClr val="tx1"/>
                </a:solidFill>
              </a:defRPr>
            </a:lvl1pPr>
            <a:lvl2pPr marL="323972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2pPr>
            <a:lvl3pPr marL="647944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3pPr>
            <a:lvl4pPr marL="971916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4pPr>
            <a:lvl5pPr marL="1295888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5pPr>
            <a:lvl6pPr marL="1619860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6pPr>
            <a:lvl7pPr marL="1943832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7pPr>
            <a:lvl8pPr marL="2267803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8pPr>
            <a:lvl9pPr marL="2591775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34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3944" y="1293574"/>
            <a:ext cx="3671649" cy="308320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3583" y="1293574"/>
            <a:ext cx="3671649" cy="308320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089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069" y="258717"/>
            <a:ext cx="7451288" cy="93924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5069" y="1191213"/>
            <a:ext cx="3654776" cy="583795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3972" indent="0">
              <a:buNone/>
              <a:defRPr sz="1417" b="1"/>
            </a:lvl2pPr>
            <a:lvl3pPr marL="647944" indent="0">
              <a:buNone/>
              <a:defRPr sz="1275" b="1"/>
            </a:lvl3pPr>
            <a:lvl4pPr marL="971916" indent="0">
              <a:buNone/>
              <a:defRPr sz="1134" b="1"/>
            </a:lvl4pPr>
            <a:lvl5pPr marL="1295888" indent="0">
              <a:buNone/>
              <a:defRPr sz="1134" b="1"/>
            </a:lvl5pPr>
            <a:lvl6pPr marL="1619860" indent="0">
              <a:buNone/>
              <a:defRPr sz="1134" b="1"/>
            </a:lvl6pPr>
            <a:lvl7pPr marL="1943832" indent="0">
              <a:buNone/>
              <a:defRPr sz="1134" b="1"/>
            </a:lvl7pPr>
            <a:lvl8pPr marL="2267803" indent="0">
              <a:buNone/>
              <a:defRPr sz="1134" b="1"/>
            </a:lvl8pPr>
            <a:lvl9pPr marL="2591775" indent="0">
              <a:buNone/>
              <a:defRPr sz="113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5069" y="1775008"/>
            <a:ext cx="3654776" cy="26107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3583" y="1191213"/>
            <a:ext cx="3672774" cy="583795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3972" indent="0">
              <a:buNone/>
              <a:defRPr sz="1417" b="1"/>
            </a:lvl2pPr>
            <a:lvl3pPr marL="647944" indent="0">
              <a:buNone/>
              <a:defRPr sz="1275" b="1"/>
            </a:lvl3pPr>
            <a:lvl4pPr marL="971916" indent="0">
              <a:buNone/>
              <a:defRPr sz="1134" b="1"/>
            </a:lvl4pPr>
            <a:lvl5pPr marL="1295888" indent="0">
              <a:buNone/>
              <a:defRPr sz="1134" b="1"/>
            </a:lvl5pPr>
            <a:lvl6pPr marL="1619860" indent="0">
              <a:buNone/>
              <a:defRPr sz="1134" b="1"/>
            </a:lvl6pPr>
            <a:lvl7pPr marL="1943832" indent="0">
              <a:buNone/>
              <a:defRPr sz="1134" b="1"/>
            </a:lvl7pPr>
            <a:lvl8pPr marL="2267803" indent="0">
              <a:buNone/>
              <a:defRPr sz="1134" b="1"/>
            </a:lvl8pPr>
            <a:lvl9pPr marL="2591775" indent="0">
              <a:buNone/>
              <a:defRPr sz="113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73583" y="1775008"/>
            <a:ext cx="3672774" cy="26107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714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187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292F868-1AEC-4869-9CD4-FA50B67A90A6}"/>
              </a:ext>
            </a:extLst>
          </p:cNvPr>
          <p:cNvSpPr/>
          <p:nvPr/>
        </p:nvSpPr>
        <p:spPr>
          <a:xfrm>
            <a:off x="1" y="80080"/>
            <a:ext cx="519694" cy="8153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75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D2DDD2-C466-4652-8D8A-D4BBD5B069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17600" y="0"/>
            <a:ext cx="7521575" cy="4859338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618A205-4479-4B05-8305-3F3A52F53985}"/>
              </a:ext>
            </a:extLst>
          </p:cNvPr>
          <p:cNvSpPr/>
          <p:nvPr userDrawn="1"/>
        </p:nvSpPr>
        <p:spPr>
          <a:xfrm>
            <a:off x="1" y="0"/>
            <a:ext cx="8639174" cy="4859338"/>
          </a:xfrm>
          <a:prstGeom prst="rect">
            <a:avLst/>
          </a:prstGeom>
          <a:gradFill>
            <a:gsLst>
              <a:gs pos="67000">
                <a:srgbClr val="FFFFFF">
                  <a:alpha val="86000"/>
                </a:srgbClr>
              </a:gs>
              <a:gs pos="38000">
                <a:srgbClr val="FFFFFF"/>
              </a:gs>
              <a:gs pos="100000">
                <a:schemeClr val="bg1">
                  <a:alpha val="87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50"/>
          </a:p>
        </p:txBody>
      </p:sp>
      <p:sp>
        <p:nvSpPr>
          <p:cNvPr id="8" name="Полилиния 6">
            <a:extLst>
              <a:ext uri="{FF2B5EF4-FFF2-40B4-BE49-F238E27FC236}">
                <a16:creationId xmlns:a16="http://schemas.microsoft.com/office/drawing/2014/main" id="{4D79FD11-957E-49E0-9922-51A8908AFCEE}"/>
              </a:ext>
            </a:extLst>
          </p:cNvPr>
          <p:cNvSpPr/>
          <p:nvPr userDrawn="1"/>
        </p:nvSpPr>
        <p:spPr>
          <a:xfrm>
            <a:off x="2" y="136515"/>
            <a:ext cx="339538" cy="679047"/>
          </a:xfrm>
          <a:custGeom>
            <a:avLst/>
            <a:gdLst>
              <a:gd name="connsiteX0" fmla="*/ 0 w 479171"/>
              <a:gd name="connsiteY0" fmla="*/ 0 h 958342"/>
              <a:gd name="connsiteX1" fmla="*/ 479171 w 479171"/>
              <a:gd name="connsiteY1" fmla="*/ 479171 h 958342"/>
              <a:gd name="connsiteX2" fmla="*/ 0 w 479171"/>
              <a:gd name="connsiteY2" fmla="*/ 958342 h 958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9171" h="958342">
                <a:moveTo>
                  <a:pt x="0" y="0"/>
                </a:moveTo>
                <a:lnTo>
                  <a:pt x="479171" y="479171"/>
                </a:lnTo>
                <a:lnTo>
                  <a:pt x="0" y="958342"/>
                </a:lnTo>
                <a:close/>
              </a:path>
            </a:pathLst>
          </a:custGeom>
          <a:solidFill>
            <a:srgbClr val="8E23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5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6B19D8-7CEC-4AC9-9658-9E88498B8BB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541" y="161976"/>
            <a:ext cx="1106998" cy="1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005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069" y="323956"/>
            <a:ext cx="2786359" cy="1133846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2775" y="699656"/>
            <a:ext cx="4373583" cy="3453280"/>
          </a:xfrm>
        </p:spPr>
        <p:txBody>
          <a:bodyPr/>
          <a:lstStyle>
            <a:lvl1pPr>
              <a:defRPr sz="2268"/>
            </a:lvl1pPr>
            <a:lvl2pPr>
              <a:defRPr sz="1984"/>
            </a:lvl2pPr>
            <a:lvl3pPr>
              <a:defRPr sz="1701"/>
            </a:lvl3pPr>
            <a:lvl4pPr>
              <a:defRPr sz="1417"/>
            </a:lvl4pPr>
            <a:lvl5pPr>
              <a:defRPr sz="1417"/>
            </a:lvl5pPr>
            <a:lvl6pPr>
              <a:defRPr sz="1417"/>
            </a:lvl6pPr>
            <a:lvl7pPr>
              <a:defRPr sz="1417"/>
            </a:lvl7pPr>
            <a:lvl8pPr>
              <a:defRPr sz="1417"/>
            </a:lvl8pPr>
            <a:lvl9pPr>
              <a:defRPr sz="141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5069" y="1457802"/>
            <a:ext cx="2786359" cy="2700757"/>
          </a:xfrm>
        </p:spPr>
        <p:txBody>
          <a:bodyPr/>
          <a:lstStyle>
            <a:lvl1pPr marL="0" indent="0">
              <a:buNone/>
              <a:defRPr sz="1134"/>
            </a:lvl1pPr>
            <a:lvl2pPr marL="323972" indent="0">
              <a:buNone/>
              <a:defRPr sz="992"/>
            </a:lvl2pPr>
            <a:lvl3pPr marL="647944" indent="0">
              <a:buNone/>
              <a:defRPr sz="850"/>
            </a:lvl3pPr>
            <a:lvl4pPr marL="971916" indent="0">
              <a:buNone/>
              <a:defRPr sz="709"/>
            </a:lvl4pPr>
            <a:lvl5pPr marL="1295888" indent="0">
              <a:buNone/>
              <a:defRPr sz="709"/>
            </a:lvl5pPr>
            <a:lvl6pPr marL="1619860" indent="0">
              <a:buNone/>
              <a:defRPr sz="709"/>
            </a:lvl6pPr>
            <a:lvl7pPr marL="1943832" indent="0">
              <a:buNone/>
              <a:defRPr sz="709"/>
            </a:lvl7pPr>
            <a:lvl8pPr marL="2267803" indent="0">
              <a:buNone/>
              <a:defRPr sz="709"/>
            </a:lvl8pPr>
            <a:lvl9pPr marL="2591775" indent="0">
              <a:buNone/>
              <a:defRPr sz="70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789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069" y="323956"/>
            <a:ext cx="2786359" cy="1133846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72775" y="699656"/>
            <a:ext cx="4373583" cy="3453280"/>
          </a:xfrm>
        </p:spPr>
        <p:txBody>
          <a:bodyPr anchor="t"/>
          <a:lstStyle>
            <a:lvl1pPr marL="0" indent="0">
              <a:buNone/>
              <a:defRPr sz="2268"/>
            </a:lvl1pPr>
            <a:lvl2pPr marL="323972" indent="0">
              <a:buNone/>
              <a:defRPr sz="1984"/>
            </a:lvl2pPr>
            <a:lvl3pPr marL="647944" indent="0">
              <a:buNone/>
              <a:defRPr sz="1701"/>
            </a:lvl3pPr>
            <a:lvl4pPr marL="971916" indent="0">
              <a:buNone/>
              <a:defRPr sz="1417"/>
            </a:lvl4pPr>
            <a:lvl5pPr marL="1295888" indent="0">
              <a:buNone/>
              <a:defRPr sz="1417"/>
            </a:lvl5pPr>
            <a:lvl6pPr marL="1619860" indent="0">
              <a:buNone/>
              <a:defRPr sz="1417"/>
            </a:lvl6pPr>
            <a:lvl7pPr marL="1943832" indent="0">
              <a:buNone/>
              <a:defRPr sz="1417"/>
            </a:lvl7pPr>
            <a:lvl8pPr marL="2267803" indent="0">
              <a:buNone/>
              <a:defRPr sz="1417"/>
            </a:lvl8pPr>
            <a:lvl9pPr marL="2591775" indent="0">
              <a:buNone/>
              <a:defRPr sz="1417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5069" y="1457802"/>
            <a:ext cx="2786359" cy="2700757"/>
          </a:xfrm>
        </p:spPr>
        <p:txBody>
          <a:bodyPr/>
          <a:lstStyle>
            <a:lvl1pPr marL="0" indent="0">
              <a:buNone/>
              <a:defRPr sz="1134"/>
            </a:lvl1pPr>
            <a:lvl2pPr marL="323972" indent="0">
              <a:buNone/>
              <a:defRPr sz="992"/>
            </a:lvl2pPr>
            <a:lvl3pPr marL="647944" indent="0">
              <a:buNone/>
              <a:defRPr sz="850"/>
            </a:lvl3pPr>
            <a:lvl4pPr marL="971916" indent="0">
              <a:buNone/>
              <a:defRPr sz="709"/>
            </a:lvl4pPr>
            <a:lvl5pPr marL="1295888" indent="0">
              <a:buNone/>
              <a:defRPr sz="709"/>
            </a:lvl5pPr>
            <a:lvl6pPr marL="1619860" indent="0">
              <a:buNone/>
              <a:defRPr sz="709"/>
            </a:lvl6pPr>
            <a:lvl7pPr marL="1943832" indent="0">
              <a:buNone/>
              <a:defRPr sz="709"/>
            </a:lvl7pPr>
            <a:lvl8pPr marL="2267803" indent="0">
              <a:buNone/>
              <a:defRPr sz="709"/>
            </a:lvl8pPr>
            <a:lvl9pPr marL="2591775" indent="0">
              <a:buNone/>
              <a:defRPr sz="70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578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0621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82411" y="258715"/>
            <a:ext cx="1862822" cy="411806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3944" y="258715"/>
            <a:ext cx="5480477" cy="411806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1F55-265B-4D29-823B-FC82F0106176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248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593944" y="4503889"/>
            <a:ext cx="1943814" cy="258715"/>
          </a:xfrm>
          <a:prstGeom prst="rect">
            <a:avLst/>
          </a:prstGeom>
        </p:spPr>
        <p:txBody>
          <a:bodyPr/>
          <a:lstStyle/>
          <a:p>
            <a:fld id="{AC88A257-F8C0-443B-A611-E6173A606584}" type="datetimeFigureOut">
              <a:rPr lang="ru-RU" smtClean="0">
                <a:solidFill>
                  <a:prstClr val="black"/>
                </a:solidFill>
              </a:rPr>
              <a:t>04.12.2024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2861729" y="4503889"/>
            <a:ext cx="2915721" cy="25871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101419" y="4503889"/>
            <a:ext cx="1943814" cy="258715"/>
          </a:xfrm>
          <a:prstGeom prst="rect">
            <a:avLst/>
          </a:prstGeom>
        </p:spPr>
        <p:txBody>
          <a:bodyPr/>
          <a:lstStyle/>
          <a:p>
            <a:fld id="{9C33DCA9-CC23-4412-8C6B-BC8EDB532F51}" type="slidenum">
              <a:rPr lang="ru-RU" smtClean="0">
                <a:solidFill>
                  <a:prstClr val="black"/>
                </a:solidFill>
              </a:r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684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userDrawn="1">
  <p:cSld name="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9" name="TNF"/>
          <p:cNvSpPr txBox="1"/>
          <p:nvPr/>
        </p:nvSpPr>
        <p:spPr bwMode="auto">
          <a:xfrm rot="16199999">
            <a:off x="137927" y="4518573"/>
            <a:ext cx="218040" cy="78730"/>
          </a:xfrm>
          <a:prstGeom prst="rect">
            <a:avLst/>
          </a:prstGeom>
          <a:ln w="12700">
            <a:miter lim="400000"/>
          </a:ln>
        </p:spPr>
        <p:txBody>
          <a:bodyPr lIns="11997" tIns="11997" rIns="11997" bIns="11997" anchor="ctr">
            <a:spAutoFit/>
          </a:bodyPr>
          <a:lstStyle>
            <a:lvl1pPr algn="l">
              <a:defRPr sz="1500" spc="59">
                <a:solidFill>
                  <a:srgbClr val="929292"/>
                </a:solidFill>
                <a:latin typeface="Helvetica"/>
                <a:ea typeface="Helvetica"/>
                <a:cs typeface="Helvetica"/>
              </a:defRPr>
            </a:lvl1pPr>
          </a:lstStyle>
          <a:p>
            <a:pPr>
              <a:defRPr/>
            </a:pPr>
            <a:endParaRPr sz="355" dirty="0"/>
          </a:p>
        </p:txBody>
      </p:sp>
      <p:sp>
        <p:nvSpPr>
          <p:cNvPr id="43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4332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593945" y="4503891"/>
            <a:ext cx="1943815" cy="258715"/>
          </a:xfrm>
          <a:prstGeom prst="rect">
            <a:avLst/>
          </a:prstGeom>
        </p:spPr>
        <p:txBody>
          <a:bodyPr/>
          <a:lstStyle/>
          <a:p>
            <a:fld id="{AC88A257-F8C0-443B-A611-E6173A606584}" type="datetimeFigureOut">
              <a:rPr lang="ru-RU" smtClean="0">
                <a:solidFill>
                  <a:prstClr val="black"/>
                </a:solidFill>
              </a:rPr>
              <a:t>04.12.2024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2861731" y="4503891"/>
            <a:ext cx="2915721" cy="25871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101419" y="4503891"/>
            <a:ext cx="1943815" cy="258715"/>
          </a:xfrm>
          <a:prstGeom prst="rect">
            <a:avLst/>
          </a:prstGeom>
        </p:spPr>
        <p:txBody>
          <a:bodyPr/>
          <a:lstStyle/>
          <a:p>
            <a:fld id="{9C33DCA9-CC23-4412-8C6B-BC8EDB532F51}" type="slidenum">
              <a:rPr lang="ru-RU" smtClean="0">
                <a:solidFill>
                  <a:prstClr val="black"/>
                </a:solidFill>
              </a:r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3944" y="258717"/>
            <a:ext cx="7451288" cy="9392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3944" y="1293574"/>
            <a:ext cx="7451288" cy="30832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3944" y="4503888"/>
            <a:ext cx="1943814" cy="258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61727" y="4503888"/>
            <a:ext cx="2915722" cy="258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01418" y="4503888"/>
            <a:ext cx="1943814" cy="258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Полилиния 6">
            <a:extLst>
              <a:ext uri="{FF2B5EF4-FFF2-40B4-BE49-F238E27FC236}">
                <a16:creationId xmlns:a16="http://schemas.microsoft.com/office/drawing/2014/main" id="{A45FAFF9-3D96-4E6B-AC39-27681C590FB9}"/>
              </a:ext>
            </a:extLst>
          </p:cNvPr>
          <p:cNvSpPr/>
          <p:nvPr/>
        </p:nvSpPr>
        <p:spPr>
          <a:xfrm>
            <a:off x="1" y="136511"/>
            <a:ext cx="339537" cy="679047"/>
          </a:xfrm>
          <a:custGeom>
            <a:avLst/>
            <a:gdLst>
              <a:gd name="connsiteX0" fmla="*/ 0 w 479171"/>
              <a:gd name="connsiteY0" fmla="*/ 0 h 958342"/>
              <a:gd name="connsiteX1" fmla="*/ 479171 w 479171"/>
              <a:gd name="connsiteY1" fmla="*/ 479171 h 958342"/>
              <a:gd name="connsiteX2" fmla="*/ 0 w 479171"/>
              <a:gd name="connsiteY2" fmla="*/ 958342 h 958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9171" h="958342">
                <a:moveTo>
                  <a:pt x="0" y="0"/>
                </a:moveTo>
                <a:lnTo>
                  <a:pt x="479171" y="479171"/>
                </a:lnTo>
                <a:lnTo>
                  <a:pt x="0" y="958342"/>
                </a:lnTo>
                <a:close/>
              </a:path>
            </a:pathLst>
          </a:custGeom>
          <a:solidFill>
            <a:srgbClr val="8E23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8" name="Полилиния 7">
            <a:extLst>
              <a:ext uri="{FF2B5EF4-FFF2-40B4-BE49-F238E27FC236}">
                <a16:creationId xmlns:a16="http://schemas.microsoft.com/office/drawing/2014/main" id="{BB26E0FB-A5A5-4C6C-8453-C0582182C67B}"/>
              </a:ext>
            </a:extLst>
          </p:cNvPr>
          <p:cNvSpPr/>
          <p:nvPr/>
        </p:nvSpPr>
        <p:spPr>
          <a:xfrm flipH="1" flipV="1">
            <a:off x="6734292" y="2164205"/>
            <a:ext cx="1904883" cy="2695133"/>
          </a:xfrm>
          <a:custGeom>
            <a:avLst/>
            <a:gdLst>
              <a:gd name="connsiteX0" fmla="*/ 0 w 3295649"/>
              <a:gd name="connsiteY0" fmla="*/ 0 h 4663056"/>
              <a:gd name="connsiteX1" fmla="*/ 1928242 w 3295649"/>
              <a:gd name="connsiteY1" fmla="*/ 0 h 4663056"/>
              <a:gd name="connsiteX2" fmla="*/ 3295649 w 3295649"/>
              <a:gd name="connsiteY2" fmla="*/ 1367407 h 4663056"/>
              <a:gd name="connsiteX3" fmla="*/ 0 w 3295649"/>
              <a:gd name="connsiteY3" fmla="*/ 4663056 h 4663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95649" h="4663056">
                <a:moveTo>
                  <a:pt x="0" y="0"/>
                </a:moveTo>
                <a:lnTo>
                  <a:pt x="1928242" y="0"/>
                </a:lnTo>
                <a:lnTo>
                  <a:pt x="3295649" y="1367407"/>
                </a:lnTo>
                <a:lnTo>
                  <a:pt x="0" y="4663056"/>
                </a:lnTo>
                <a:close/>
              </a:path>
            </a:pathLst>
          </a:custGeom>
          <a:solidFill>
            <a:schemeClr val="bg1">
              <a:lumMod val="7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735" y="195162"/>
            <a:ext cx="948011" cy="127109"/>
          </a:xfrm>
          <a:prstGeom prst="rect">
            <a:avLst/>
          </a:prstGeom>
        </p:spPr>
      </p:pic>
      <p:sp>
        <p:nvSpPr>
          <p:cNvPr id="10" name="Полилиния 6">
            <a:extLst>
              <a:ext uri="{FF2B5EF4-FFF2-40B4-BE49-F238E27FC236}">
                <a16:creationId xmlns:a16="http://schemas.microsoft.com/office/drawing/2014/main" id="{2B85969C-4FF2-48D9-B9F6-AF483EEF1014}"/>
              </a:ext>
            </a:extLst>
          </p:cNvPr>
          <p:cNvSpPr/>
          <p:nvPr userDrawn="1"/>
        </p:nvSpPr>
        <p:spPr>
          <a:xfrm>
            <a:off x="2" y="136515"/>
            <a:ext cx="339538" cy="679047"/>
          </a:xfrm>
          <a:custGeom>
            <a:avLst/>
            <a:gdLst>
              <a:gd name="connsiteX0" fmla="*/ 0 w 479171"/>
              <a:gd name="connsiteY0" fmla="*/ 0 h 958342"/>
              <a:gd name="connsiteX1" fmla="*/ 479171 w 479171"/>
              <a:gd name="connsiteY1" fmla="*/ 479171 h 958342"/>
              <a:gd name="connsiteX2" fmla="*/ 0 w 479171"/>
              <a:gd name="connsiteY2" fmla="*/ 958342 h 958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9171" h="958342">
                <a:moveTo>
                  <a:pt x="0" y="0"/>
                </a:moveTo>
                <a:lnTo>
                  <a:pt x="479171" y="479171"/>
                </a:lnTo>
                <a:lnTo>
                  <a:pt x="0" y="958342"/>
                </a:lnTo>
                <a:close/>
              </a:path>
            </a:pathLst>
          </a:custGeom>
          <a:solidFill>
            <a:srgbClr val="8E23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50"/>
          </a:p>
        </p:txBody>
      </p:sp>
      <p:sp>
        <p:nvSpPr>
          <p:cNvPr id="11" name="Полилиния 7">
            <a:extLst>
              <a:ext uri="{FF2B5EF4-FFF2-40B4-BE49-F238E27FC236}">
                <a16:creationId xmlns:a16="http://schemas.microsoft.com/office/drawing/2014/main" id="{CF1EEEFE-C131-4383-BC07-5DFFD90B680B}"/>
              </a:ext>
            </a:extLst>
          </p:cNvPr>
          <p:cNvSpPr/>
          <p:nvPr userDrawn="1"/>
        </p:nvSpPr>
        <p:spPr>
          <a:xfrm flipH="1" flipV="1">
            <a:off x="7236904" y="2677885"/>
            <a:ext cx="1402271" cy="2181455"/>
          </a:xfrm>
          <a:custGeom>
            <a:avLst/>
            <a:gdLst>
              <a:gd name="connsiteX0" fmla="*/ 0 w 3295649"/>
              <a:gd name="connsiteY0" fmla="*/ 0 h 4663056"/>
              <a:gd name="connsiteX1" fmla="*/ 1928242 w 3295649"/>
              <a:gd name="connsiteY1" fmla="*/ 0 h 4663056"/>
              <a:gd name="connsiteX2" fmla="*/ 3295649 w 3295649"/>
              <a:gd name="connsiteY2" fmla="*/ 1367407 h 4663056"/>
              <a:gd name="connsiteX3" fmla="*/ 0 w 3295649"/>
              <a:gd name="connsiteY3" fmla="*/ 4663056 h 4663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95649" h="4663056">
                <a:moveTo>
                  <a:pt x="0" y="0"/>
                </a:moveTo>
                <a:lnTo>
                  <a:pt x="1928242" y="0"/>
                </a:lnTo>
                <a:lnTo>
                  <a:pt x="3295649" y="1367407"/>
                </a:lnTo>
                <a:lnTo>
                  <a:pt x="0" y="4663056"/>
                </a:lnTo>
                <a:close/>
              </a:path>
            </a:pathLst>
          </a:custGeom>
          <a:solidFill>
            <a:schemeClr val="bg1">
              <a:lumMod val="7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5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3929DF0-1657-4992-A40A-D00C62E5B865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541" y="161976"/>
            <a:ext cx="1106998" cy="1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95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60" r:id="rId14"/>
  </p:sldLayoutIdLst>
  <p:txStyles>
    <p:titleStyle>
      <a:lvl1pPr algn="l" defTabSz="647944" rtl="0" eaLnBrk="1" latinLnBrk="0" hangingPunct="1">
        <a:lnSpc>
          <a:spcPct val="90000"/>
        </a:lnSpc>
        <a:spcBef>
          <a:spcPct val="0"/>
        </a:spcBef>
        <a:buNone/>
        <a:defRPr sz="31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986" indent="-161986" algn="l" defTabSz="647944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485958" indent="-161986" algn="l" defTabSz="647944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09930" indent="-161986" algn="l" defTabSz="647944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indent="-161986" algn="l" defTabSz="647944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457874" indent="-161986" algn="l" defTabSz="647944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781846" indent="-161986" algn="l" defTabSz="647944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2105817" indent="-161986" algn="l" defTabSz="647944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2429789" indent="-161986" algn="l" defTabSz="647944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2753761" indent="-161986" algn="l" defTabSz="647944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7944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1pPr>
      <a:lvl2pPr marL="323972" algn="l" defTabSz="647944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2pPr>
      <a:lvl3pPr marL="647944" algn="l" defTabSz="647944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971916" algn="l" defTabSz="647944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295888" algn="l" defTabSz="647944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619860" algn="l" defTabSz="647944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943832" algn="l" defTabSz="647944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2267803" algn="l" defTabSz="647944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2591775" algn="l" defTabSz="647944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6.png"/><Relationship Id="rId21" Type="http://schemas.openxmlformats.org/officeDocument/2006/relationships/image" Target="../media/image31.png"/><Relationship Id="rId34" Type="http://schemas.openxmlformats.org/officeDocument/2006/relationships/image" Target="../media/image44.png"/><Relationship Id="rId42" Type="http://schemas.openxmlformats.org/officeDocument/2006/relationships/image" Target="../media/image52.png"/><Relationship Id="rId47" Type="http://schemas.openxmlformats.org/officeDocument/2006/relationships/image" Target="../media/image57.png"/><Relationship Id="rId50" Type="http://schemas.openxmlformats.org/officeDocument/2006/relationships/image" Target="../media/image60.png"/><Relationship Id="rId55" Type="http://schemas.openxmlformats.org/officeDocument/2006/relationships/image" Target="../media/image65.png"/><Relationship Id="rId63" Type="http://schemas.openxmlformats.org/officeDocument/2006/relationships/image" Target="../media/image7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image" Target="../media/image39.png"/><Relationship Id="rId11" Type="http://schemas.openxmlformats.org/officeDocument/2006/relationships/image" Target="../media/image21.png"/><Relationship Id="rId24" Type="http://schemas.openxmlformats.org/officeDocument/2006/relationships/image" Target="../media/image34.png"/><Relationship Id="rId32" Type="http://schemas.openxmlformats.org/officeDocument/2006/relationships/image" Target="../media/image42.png"/><Relationship Id="rId37" Type="http://schemas.openxmlformats.org/officeDocument/2006/relationships/image" Target="../media/image47.png"/><Relationship Id="rId40" Type="http://schemas.openxmlformats.org/officeDocument/2006/relationships/image" Target="../media/image50.png"/><Relationship Id="rId45" Type="http://schemas.openxmlformats.org/officeDocument/2006/relationships/image" Target="../media/image55.png"/><Relationship Id="rId53" Type="http://schemas.openxmlformats.org/officeDocument/2006/relationships/image" Target="../media/image63.png"/><Relationship Id="rId58" Type="http://schemas.openxmlformats.org/officeDocument/2006/relationships/image" Target="../media/image68.png"/><Relationship Id="rId66" Type="http://schemas.openxmlformats.org/officeDocument/2006/relationships/image" Target="../media/image75.png"/><Relationship Id="rId5" Type="http://schemas.openxmlformats.org/officeDocument/2006/relationships/image" Target="../media/image15.png"/><Relationship Id="rId61" Type="http://schemas.openxmlformats.org/officeDocument/2006/relationships/image" Target="../media/image71.png"/><Relationship Id="rId19" Type="http://schemas.openxmlformats.org/officeDocument/2006/relationships/image" Target="../media/image29.png"/><Relationship Id="rId14" Type="http://schemas.openxmlformats.org/officeDocument/2006/relationships/image" Target="../media/image24.png"/><Relationship Id="rId22" Type="http://schemas.openxmlformats.org/officeDocument/2006/relationships/image" Target="../media/image32.png"/><Relationship Id="rId27" Type="http://schemas.openxmlformats.org/officeDocument/2006/relationships/image" Target="../media/image37.png"/><Relationship Id="rId30" Type="http://schemas.openxmlformats.org/officeDocument/2006/relationships/image" Target="../media/image40.png"/><Relationship Id="rId35" Type="http://schemas.openxmlformats.org/officeDocument/2006/relationships/image" Target="../media/image45.png"/><Relationship Id="rId43" Type="http://schemas.openxmlformats.org/officeDocument/2006/relationships/image" Target="../media/image53.png"/><Relationship Id="rId48" Type="http://schemas.openxmlformats.org/officeDocument/2006/relationships/image" Target="../media/image58.png"/><Relationship Id="rId56" Type="http://schemas.openxmlformats.org/officeDocument/2006/relationships/image" Target="../media/image66.png"/><Relationship Id="rId64" Type="http://schemas.openxmlformats.org/officeDocument/2006/relationships/image" Target="../media/image74.png"/><Relationship Id="rId8" Type="http://schemas.openxmlformats.org/officeDocument/2006/relationships/image" Target="../media/image18.png"/><Relationship Id="rId51" Type="http://schemas.openxmlformats.org/officeDocument/2006/relationships/image" Target="../media/image61.pn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image" Target="../media/image35.png"/><Relationship Id="rId33" Type="http://schemas.openxmlformats.org/officeDocument/2006/relationships/image" Target="../media/image43.png"/><Relationship Id="rId38" Type="http://schemas.openxmlformats.org/officeDocument/2006/relationships/image" Target="../media/image48.png"/><Relationship Id="rId46" Type="http://schemas.openxmlformats.org/officeDocument/2006/relationships/image" Target="../media/image56.png"/><Relationship Id="rId59" Type="http://schemas.openxmlformats.org/officeDocument/2006/relationships/image" Target="../media/image69.png"/><Relationship Id="rId20" Type="http://schemas.openxmlformats.org/officeDocument/2006/relationships/image" Target="../media/image30.png"/><Relationship Id="rId41" Type="http://schemas.openxmlformats.org/officeDocument/2006/relationships/image" Target="../media/image51.png"/><Relationship Id="rId54" Type="http://schemas.openxmlformats.org/officeDocument/2006/relationships/image" Target="../media/image64.png"/><Relationship Id="rId62" Type="http://schemas.openxmlformats.org/officeDocument/2006/relationships/image" Target="../media/image7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15" Type="http://schemas.openxmlformats.org/officeDocument/2006/relationships/image" Target="../media/image25.png"/><Relationship Id="rId23" Type="http://schemas.openxmlformats.org/officeDocument/2006/relationships/image" Target="../media/image33.png"/><Relationship Id="rId28" Type="http://schemas.openxmlformats.org/officeDocument/2006/relationships/image" Target="../media/image38.png"/><Relationship Id="rId36" Type="http://schemas.openxmlformats.org/officeDocument/2006/relationships/image" Target="../media/image46.png"/><Relationship Id="rId49" Type="http://schemas.openxmlformats.org/officeDocument/2006/relationships/image" Target="../media/image59.png"/><Relationship Id="rId57" Type="http://schemas.openxmlformats.org/officeDocument/2006/relationships/image" Target="../media/image67.png"/><Relationship Id="rId10" Type="http://schemas.openxmlformats.org/officeDocument/2006/relationships/image" Target="../media/image20.png"/><Relationship Id="rId31" Type="http://schemas.openxmlformats.org/officeDocument/2006/relationships/image" Target="../media/image41.png"/><Relationship Id="rId44" Type="http://schemas.openxmlformats.org/officeDocument/2006/relationships/image" Target="../media/image54.png"/><Relationship Id="rId52" Type="http://schemas.openxmlformats.org/officeDocument/2006/relationships/image" Target="../media/image62.png"/><Relationship Id="rId60" Type="http://schemas.openxmlformats.org/officeDocument/2006/relationships/image" Target="../media/image70.png"/><Relationship Id="rId65" Type="http://schemas.openxmlformats.org/officeDocument/2006/relationships/hyperlink" Target="https://pmexcellence.com/pm-guide/" TargetMode="External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9" Type="http://schemas.openxmlformats.org/officeDocument/2006/relationships/image" Target="../media/image49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7.png"/><Relationship Id="rId18" Type="http://schemas.openxmlformats.org/officeDocument/2006/relationships/image" Target="../media/image92.png"/><Relationship Id="rId26" Type="http://schemas.openxmlformats.org/officeDocument/2006/relationships/image" Target="../media/image100.png"/><Relationship Id="rId21" Type="http://schemas.openxmlformats.org/officeDocument/2006/relationships/image" Target="../media/image95.png"/><Relationship Id="rId34" Type="http://schemas.openxmlformats.org/officeDocument/2006/relationships/image" Target="../media/image108.png"/><Relationship Id="rId7" Type="http://schemas.openxmlformats.org/officeDocument/2006/relationships/image" Target="../media/image81.png"/><Relationship Id="rId12" Type="http://schemas.openxmlformats.org/officeDocument/2006/relationships/image" Target="../media/image86.png"/><Relationship Id="rId17" Type="http://schemas.openxmlformats.org/officeDocument/2006/relationships/image" Target="../media/image91.png"/><Relationship Id="rId25" Type="http://schemas.openxmlformats.org/officeDocument/2006/relationships/image" Target="../media/image99.png"/><Relationship Id="rId33" Type="http://schemas.openxmlformats.org/officeDocument/2006/relationships/image" Target="../media/image107.png"/><Relationship Id="rId38" Type="http://schemas.openxmlformats.org/officeDocument/2006/relationships/image" Target="../media/image112.png"/><Relationship Id="rId2" Type="http://schemas.openxmlformats.org/officeDocument/2006/relationships/image" Target="../media/image76.png"/><Relationship Id="rId16" Type="http://schemas.openxmlformats.org/officeDocument/2006/relationships/image" Target="../media/image90.png"/><Relationship Id="rId20" Type="http://schemas.openxmlformats.org/officeDocument/2006/relationships/image" Target="../media/image94.png"/><Relationship Id="rId29" Type="http://schemas.openxmlformats.org/officeDocument/2006/relationships/image" Target="../media/image10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0.png"/><Relationship Id="rId11" Type="http://schemas.openxmlformats.org/officeDocument/2006/relationships/image" Target="../media/image85.png"/><Relationship Id="rId24" Type="http://schemas.openxmlformats.org/officeDocument/2006/relationships/image" Target="../media/image98.png"/><Relationship Id="rId32" Type="http://schemas.openxmlformats.org/officeDocument/2006/relationships/image" Target="../media/image106.png"/><Relationship Id="rId37" Type="http://schemas.openxmlformats.org/officeDocument/2006/relationships/image" Target="../media/image111.png"/><Relationship Id="rId5" Type="http://schemas.openxmlformats.org/officeDocument/2006/relationships/image" Target="../media/image79.png"/><Relationship Id="rId15" Type="http://schemas.openxmlformats.org/officeDocument/2006/relationships/image" Target="../media/image89.png"/><Relationship Id="rId23" Type="http://schemas.openxmlformats.org/officeDocument/2006/relationships/image" Target="../media/image97.png"/><Relationship Id="rId28" Type="http://schemas.openxmlformats.org/officeDocument/2006/relationships/image" Target="../media/image102.png"/><Relationship Id="rId36" Type="http://schemas.openxmlformats.org/officeDocument/2006/relationships/image" Target="../media/image110.png"/><Relationship Id="rId10" Type="http://schemas.openxmlformats.org/officeDocument/2006/relationships/image" Target="../media/image84.png"/><Relationship Id="rId19" Type="http://schemas.openxmlformats.org/officeDocument/2006/relationships/image" Target="../media/image93.png"/><Relationship Id="rId31" Type="http://schemas.openxmlformats.org/officeDocument/2006/relationships/image" Target="../media/image105.png"/><Relationship Id="rId4" Type="http://schemas.openxmlformats.org/officeDocument/2006/relationships/image" Target="../media/image78.png"/><Relationship Id="rId9" Type="http://schemas.openxmlformats.org/officeDocument/2006/relationships/image" Target="../media/image83.png"/><Relationship Id="rId14" Type="http://schemas.openxmlformats.org/officeDocument/2006/relationships/image" Target="../media/image88.png"/><Relationship Id="rId22" Type="http://schemas.openxmlformats.org/officeDocument/2006/relationships/image" Target="../media/image96.png"/><Relationship Id="rId27" Type="http://schemas.openxmlformats.org/officeDocument/2006/relationships/image" Target="../media/image101.png"/><Relationship Id="rId30" Type="http://schemas.openxmlformats.org/officeDocument/2006/relationships/image" Target="../media/image104.png"/><Relationship Id="rId35" Type="http://schemas.openxmlformats.org/officeDocument/2006/relationships/image" Target="../media/image109.png"/><Relationship Id="rId8" Type="http://schemas.openxmlformats.org/officeDocument/2006/relationships/image" Target="../media/image82.png"/><Relationship Id="rId3" Type="http://schemas.openxmlformats.org/officeDocument/2006/relationships/image" Target="../media/image7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microsoft.com/office/2014/relationships/chartEx" Target="../charts/chartEx1.xml"/><Relationship Id="rId7" Type="http://schemas.microsoft.com/office/2014/relationships/chartEx" Target="../charts/chartEx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4.png"/><Relationship Id="rId5" Type="http://schemas.microsoft.com/office/2014/relationships/chartEx" Target="../charts/chartEx2.xml"/><Relationship Id="rId4" Type="http://schemas.openxmlformats.org/officeDocument/2006/relationships/image" Target="../media/image113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13" Type="http://schemas.openxmlformats.org/officeDocument/2006/relationships/image" Target="../media/image127.jpeg"/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12" Type="http://schemas.openxmlformats.org/officeDocument/2006/relationships/image" Target="../media/image126.jpe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0.png"/><Relationship Id="rId11" Type="http://schemas.openxmlformats.org/officeDocument/2006/relationships/image" Target="../media/image125.png"/><Relationship Id="rId5" Type="http://schemas.openxmlformats.org/officeDocument/2006/relationships/image" Target="../media/image119.png"/><Relationship Id="rId10" Type="http://schemas.openxmlformats.org/officeDocument/2006/relationships/image" Target="../media/image124.png"/><Relationship Id="rId4" Type="http://schemas.openxmlformats.org/officeDocument/2006/relationships/image" Target="../media/image118.png"/><Relationship Id="rId9" Type="http://schemas.openxmlformats.org/officeDocument/2006/relationships/image" Target="../media/image123.png"/><Relationship Id="rId14" Type="http://schemas.openxmlformats.org/officeDocument/2006/relationships/image" Target="../media/image12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3" Type="http://schemas.openxmlformats.org/officeDocument/2006/relationships/image" Target="../media/image4.jpeg"/><Relationship Id="rId7" Type="http://schemas.openxmlformats.org/officeDocument/2006/relationships/image" Target="../media/image1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20" b="6692"/>
          <a:stretch>
            <a:fillRect/>
          </a:stretch>
        </p:blipFill>
        <p:spPr>
          <a:xfrm flipH="1">
            <a:off x="361506" y="0"/>
            <a:ext cx="7527851" cy="486332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flipH="1">
            <a:off x="-3" y="0"/>
            <a:ext cx="8632139" cy="4863329"/>
          </a:xfrm>
          <a:prstGeom prst="rect">
            <a:avLst/>
          </a:prstGeom>
          <a:gradFill>
            <a:gsLst>
              <a:gs pos="43000">
                <a:srgbClr val="FFFFFF">
                  <a:alpha val="49000"/>
                </a:srgbClr>
              </a:gs>
              <a:gs pos="24000">
                <a:srgbClr val="FFFFFF"/>
              </a:gs>
              <a:gs pos="68000">
                <a:srgbClr val="FFFFFF">
                  <a:alpha val="86000"/>
                </a:srgbClr>
              </a:gs>
              <a:gs pos="89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5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20" y="966861"/>
            <a:ext cx="2707062" cy="8377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51031" y="1921494"/>
            <a:ext cx="44738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ПРЕДСТАВЛЕНИЕ РЕЗУЛЬТАТОВ </a:t>
            </a:r>
          </a:p>
          <a:p>
            <a:r>
              <a:rPr lang="ru-RU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ИССЛЕДОВАНИЙ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0" y="2866959"/>
            <a:ext cx="1414859" cy="2001904"/>
            <a:chOff x="0" y="2857434"/>
            <a:chExt cx="844799" cy="1195318"/>
          </a:xfrm>
        </p:grpSpPr>
        <p:sp>
          <p:nvSpPr>
            <p:cNvPr id="12" name="Полилиния 11"/>
            <p:cNvSpPr/>
            <p:nvPr/>
          </p:nvSpPr>
          <p:spPr>
            <a:xfrm flipV="1">
              <a:off x="0" y="2857434"/>
              <a:ext cx="844799" cy="1195318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 dirty="0"/>
            </a:p>
          </p:txBody>
        </p:sp>
        <p:sp>
          <p:nvSpPr>
            <p:cNvPr id="13" name="Полилиния 12"/>
            <p:cNvSpPr/>
            <p:nvPr/>
          </p:nvSpPr>
          <p:spPr>
            <a:xfrm flipH="1">
              <a:off x="309418" y="3373607"/>
              <a:ext cx="334386" cy="473127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rgbClr val="8E23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 dirty="0"/>
            </a:p>
          </p:txBody>
        </p:sp>
      </p:grp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55" r="13571" b="6685"/>
          <a:stretch>
            <a:fillRect/>
          </a:stretch>
        </p:blipFill>
        <p:spPr>
          <a:xfrm>
            <a:off x="3329043" y="883322"/>
            <a:ext cx="5083045" cy="3985542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7614646" y="3232176"/>
            <a:ext cx="907466" cy="1530775"/>
            <a:chOff x="7478155" y="3033402"/>
            <a:chExt cx="1084753" cy="1829835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8155" y="3778484"/>
              <a:ext cx="1084753" cy="1084753"/>
            </a:xfrm>
            <a:prstGeom prst="rect">
              <a:avLst/>
            </a:prstGeom>
          </p:spPr>
        </p:pic>
        <p:sp>
          <p:nvSpPr>
            <p:cNvPr id="16" name="Прямоугольник 15"/>
            <p:cNvSpPr/>
            <p:nvPr/>
          </p:nvSpPr>
          <p:spPr>
            <a:xfrm>
              <a:off x="7479572" y="3033402"/>
              <a:ext cx="1082194" cy="7791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000" dirty="0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0090" y="3193337"/>
              <a:ext cx="1045089" cy="634179"/>
            </a:xfrm>
            <a:prstGeom prst="rect">
              <a:avLst/>
            </a:prstGeom>
          </p:spPr>
        </p:pic>
      </p:grpSp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410" y="520700"/>
            <a:ext cx="1593359" cy="2629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98812" y="3997564"/>
            <a:ext cx="582852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1000" b="1" dirty="0">
                <a:solidFill>
                  <a:srgbClr val="8E2311"/>
                </a:solidFill>
                <a:ea typeface="Segoe UI" panose="020B0502040204020203" pitchFamily="34" charset="0"/>
                <a:cs typeface="Arial" panose="020B0604020202020204" pitchFamily="34" charset="0"/>
              </a:rPr>
              <a:t>Александр</a:t>
            </a:r>
            <a:r>
              <a:rPr lang="en-US" sz="1000" b="1" dirty="0">
                <a:solidFill>
                  <a:srgbClr val="8E2311"/>
                </a:solidFill>
                <a:ea typeface="Segoe UI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sz="1000" b="1" dirty="0">
                <a:solidFill>
                  <a:srgbClr val="8E2311"/>
                </a:solidFill>
                <a:ea typeface="Segoe UI" panose="020B0502040204020203" pitchFamily="34" charset="0"/>
                <a:cs typeface="Arial" panose="020B0604020202020204" pitchFamily="34" charset="0"/>
              </a:rPr>
              <a:t>Кутузов, PME</a:t>
            </a:r>
            <a:br>
              <a:rPr lang="ru-RU" sz="1000" dirty="0">
                <a:cs typeface="Arial" panose="020B0604020202020204" pitchFamily="34" charset="0"/>
              </a:rPr>
            </a:br>
            <a:r>
              <a:rPr lang="ru-RU" sz="1000" dirty="0">
                <a:ea typeface="Segoe UI" panose="020B0502040204020203" pitchFamily="34" charset="0"/>
                <a:cs typeface="Arial" panose="020B0604020202020204" pitchFamily="34" charset="0"/>
              </a:rPr>
              <a:t>Приглашенный эксперт по управлению</a:t>
            </a:r>
          </a:p>
          <a:p>
            <a:pPr algn="l"/>
            <a:r>
              <a:rPr lang="ru-RU" sz="1000" dirty="0" err="1">
                <a:ea typeface="Segoe UI" panose="020B0502040204020203" pitchFamily="34" charset="0"/>
                <a:cs typeface="Arial" panose="020B0604020202020204" pitchFamily="34" charset="0"/>
              </a:rPr>
              <a:t>мегапроектами</a:t>
            </a:r>
            <a:r>
              <a:rPr lang="ru-RU" sz="1000" dirty="0">
                <a:ea typeface="Segoe UI" panose="020B0502040204020203" pitchFamily="34" charset="0"/>
                <a:cs typeface="Arial" panose="020B0604020202020204" pitchFamily="34" charset="0"/>
              </a:rPr>
              <a:t> компании PM </a:t>
            </a:r>
            <a:r>
              <a:rPr lang="ru-RU" sz="1000" dirty="0" err="1">
                <a:ea typeface="Segoe UI" panose="020B0502040204020203" pitchFamily="34" charset="0"/>
                <a:cs typeface="Arial" panose="020B0604020202020204" pitchFamily="34" charset="0"/>
              </a:rPr>
              <a:t>Excellence</a:t>
            </a:r>
            <a:endParaRPr lang="ru-RU" sz="1000" dirty="0">
              <a:ea typeface="Segoe UI" panose="020B0502040204020203" pitchFamily="34" charset="0"/>
              <a:cs typeface="Arial" panose="020B0604020202020204" pitchFamily="34" charset="0"/>
            </a:endParaRPr>
          </a:p>
          <a:p>
            <a:pPr algn="l"/>
            <a:endParaRPr lang="ru-RU" sz="1000" dirty="0">
              <a:ea typeface="Segoe UI" panose="020B0502040204020203" pitchFamily="34" charset="0"/>
              <a:cs typeface="Arial" panose="020B0604020202020204" pitchFamily="34" charset="0"/>
            </a:endParaRPr>
          </a:p>
          <a:p>
            <a:pPr algn="l"/>
            <a:endParaRPr lang="en-US" sz="1000" dirty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3661" y="353168"/>
            <a:ext cx="1261884" cy="441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Карта сервисов </a:t>
            </a:r>
          </a:p>
          <a:p>
            <a:endParaRPr lang="en-US" sz="1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01" y="794379"/>
            <a:ext cx="6583372" cy="32662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623110" y="4222841"/>
            <a:ext cx="1134084" cy="2142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679950" y="4222841"/>
            <a:ext cx="1244763" cy="2054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8" name="Рисунок 10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30517" y="2164942"/>
            <a:ext cx="5703741" cy="2414947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565416" y="2567329"/>
            <a:ext cx="1127139" cy="359927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200164" y="2752471"/>
            <a:ext cx="364832" cy="374456"/>
          </a:xfrm>
          <a:prstGeom prst="rect">
            <a:avLst/>
          </a:prstGeom>
        </p:spPr>
      </p:pic>
      <p:pic>
        <p:nvPicPr>
          <p:cNvPr id="81" name="Рисунок 8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179355" y="3525981"/>
            <a:ext cx="1495198" cy="489941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531971" y="2575209"/>
            <a:ext cx="1511819" cy="1131239"/>
          </a:xfrm>
          <a:prstGeom prst="rect">
            <a:avLst/>
          </a:prstGeom>
        </p:spPr>
      </p:pic>
      <p:pic>
        <p:nvPicPr>
          <p:cNvPr id="87" name="Рисунок 8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3301726" y="2728325"/>
            <a:ext cx="1646555" cy="932640"/>
          </a:xfrm>
          <a:prstGeom prst="rect">
            <a:avLst/>
          </a:prstGeom>
        </p:spPr>
      </p:pic>
      <p:pic>
        <p:nvPicPr>
          <p:cNvPr id="80" name="Рисунок 7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3642422" y="2882551"/>
            <a:ext cx="601054" cy="431324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 bwMode="auto">
          <a:xfrm>
            <a:off x="961280" y="2689134"/>
            <a:ext cx="2321973" cy="15555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940723" y="2690443"/>
            <a:ext cx="724152" cy="263164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1192475" y="3088883"/>
            <a:ext cx="2808416" cy="1099744"/>
          </a:xfrm>
          <a:prstGeom prst="rect">
            <a:avLst/>
          </a:prstGeom>
        </p:spPr>
      </p:pic>
      <p:pic>
        <p:nvPicPr>
          <p:cNvPr id="89" name="Рисунок 8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1755997" y="3250419"/>
            <a:ext cx="2460208" cy="984258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 bwMode="auto">
          <a:xfrm>
            <a:off x="1389484" y="3123845"/>
            <a:ext cx="1389335" cy="916016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 bwMode="auto">
          <a:xfrm>
            <a:off x="1540838" y="2791783"/>
            <a:ext cx="1121616" cy="272968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 bwMode="auto">
          <a:xfrm>
            <a:off x="1874328" y="2817938"/>
            <a:ext cx="812779" cy="395454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 bwMode="auto">
          <a:xfrm>
            <a:off x="1621651" y="3223376"/>
            <a:ext cx="1126866" cy="753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 bwMode="auto">
          <a:xfrm>
            <a:off x="1168007" y="2959431"/>
            <a:ext cx="734134" cy="2686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 bwMode="auto">
          <a:xfrm>
            <a:off x="2004415" y="3290259"/>
            <a:ext cx="807638" cy="2713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 bwMode="auto">
          <a:xfrm>
            <a:off x="2691216" y="3740354"/>
            <a:ext cx="706813" cy="25645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 bwMode="auto">
          <a:xfrm>
            <a:off x="3640637" y="3583856"/>
            <a:ext cx="711448" cy="25227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 bwMode="auto">
          <a:xfrm>
            <a:off x="4571986" y="3682599"/>
            <a:ext cx="737764" cy="247736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 bwMode="auto">
          <a:xfrm>
            <a:off x="2940769" y="2787844"/>
            <a:ext cx="622225" cy="14558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 bwMode="auto">
          <a:xfrm>
            <a:off x="2993930" y="2877973"/>
            <a:ext cx="756821" cy="303999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 bwMode="auto">
          <a:xfrm>
            <a:off x="3886182" y="3229019"/>
            <a:ext cx="734134" cy="265886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 bwMode="auto">
          <a:xfrm>
            <a:off x="3252454" y="3074292"/>
            <a:ext cx="689669" cy="389299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 bwMode="auto">
          <a:xfrm>
            <a:off x="2036029" y="2766080"/>
            <a:ext cx="755035" cy="673669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 bwMode="auto">
          <a:xfrm>
            <a:off x="1682537" y="3082317"/>
            <a:ext cx="187737" cy="186075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 bwMode="auto">
          <a:xfrm>
            <a:off x="2144130" y="3222823"/>
            <a:ext cx="155732" cy="177605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 bwMode="auto">
          <a:xfrm>
            <a:off x="1641871" y="3441852"/>
            <a:ext cx="492565" cy="139983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 bwMode="auto">
          <a:xfrm>
            <a:off x="2533200" y="3024649"/>
            <a:ext cx="651797" cy="792656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 bwMode="auto">
          <a:xfrm>
            <a:off x="3690499" y="2935888"/>
            <a:ext cx="328961" cy="338586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 bwMode="auto">
          <a:xfrm>
            <a:off x="2333654" y="2996432"/>
            <a:ext cx="748910" cy="376205"/>
          </a:xfrm>
          <a:prstGeom prst="rect">
            <a:avLst/>
          </a:prstGeom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 bwMode="auto">
          <a:xfrm>
            <a:off x="2874459" y="3048989"/>
            <a:ext cx="349957" cy="447946"/>
          </a:xfrm>
          <a:prstGeom prst="rect">
            <a:avLst/>
          </a:prstGeom>
        </p:spPr>
      </p:pic>
      <p:pic>
        <p:nvPicPr>
          <p:cNvPr id="82" name="Рисунок 81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 bwMode="auto">
          <a:xfrm>
            <a:off x="1988122" y="2894620"/>
            <a:ext cx="1225731" cy="290466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 bwMode="auto">
          <a:xfrm>
            <a:off x="3142300" y="3222824"/>
            <a:ext cx="213475" cy="243222"/>
          </a:xfrm>
          <a:prstGeom prst="rect">
            <a:avLst/>
          </a:prstGeom>
        </p:spPr>
      </p:pic>
      <p:pic>
        <p:nvPicPr>
          <p:cNvPr id="84" name="Рисунок 83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 bwMode="auto">
          <a:xfrm>
            <a:off x="3330076" y="3404443"/>
            <a:ext cx="1089245" cy="271219"/>
          </a:xfrm>
          <a:prstGeom prst="rect">
            <a:avLst/>
          </a:prstGeom>
        </p:spPr>
      </p:pic>
      <p:pic>
        <p:nvPicPr>
          <p:cNvPr id="88" name="Рисунок 87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 bwMode="auto">
          <a:xfrm>
            <a:off x="4278742" y="3625720"/>
            <a:ext cx="664046" cy="17410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 bwMode="auto">
          <a:xfrm>
            <a:off x="2896277" y="3381755"/>
            <a:ext cx="712356" cy="2595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 bwMode="auto">
          <a:xfrm>
            <a:off x="1576704" y="3117364"/>
            <a:ext cx="766802" cy="256811"/>
          </a:xfrm>
          <a:prstGeom prst="rect">
            <a:avLst/>
          </a:prstGeom>
        </p:spPr>
      </p:pic>
      <p:pic>
        <p:nvPicPr>
          <p:cNvPr id="113" name="Рисунок 112"/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 bwMode="auto">
          <a:xfrm>
            <a:off x="1918434" y="4206541"/>
            <a:ext cx="2150993" cy="569354"/>
          </a:xfrm>
          <a:prstGeom prst="rect">
            <a:avLst/>
          </a:prstGeom>
        </p:spPr>
      </p:pic>
      <p:pic>
        <p:nvPicPr>
          <p:cNvPr id="116" name="Рисунок 115"/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 bwMode="auto">
          <a:xfrm>
            <a:off x="3926956" y="3882352"/>
            <a:ext cx="1950901" cy="48658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 bwMode="auto">
          <a:xfrm>
            <a:off x="5802934" y="536169"/>
            <a:ext cx="2642459" cy="4016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defRPr/>
            </a:pPr>
            <a:r>
              <a:rPr lang="ru-RU" sz="990" dirty="0">
                <a:solidFill>
                  <a:srgbClr val="902513"/>
                </a:solidFill>
                <a:latin typeface="Helvetica"/>
                <a:cs typeface="Helvetica"/>
              </a:rPr>
              <a:t>Предпосылки</a:t>
            </a:r>
            <a:endParaRPr sz="640" dirty="0"/>
          </a:p>
          <a:p>
            <a:pPr algn="l">
              <a:defRPr/>
            </a:pPr>
            <a:endParaRPr lang="ru-RU" sz="710" dirty="0"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Font typeface="Arial" panose="020B0604020202020204"/>
              <a:buChar char="•"/>
              <a:defRPr/>
            </a:pPr>
            <a:r>
              <a:rPr lang="ru-RU" sz="710" dirty="0">
                <a:latin typeface="Helvetica"/>
                <a:cs typeface="Helvetica"/>
              </a:rPr>
              <a:t>Богатый практический опыт команды </a:t>
            </a:r>
            <a:r>
              <a:rPr lang="en-US" sz="710" dirty="0">
                <a:latin typeface="Helvetica"/>
                <a:cs typeface="Helvetica"/>
              </a:rPr>
              <a:t>PM Excellence </a:t>
            </a:r>
            <a:endParaRPr lang="ru-RU" sz="710" dirty="0">
              <a:latin typeface="Helvetica"/>
              <a:cs typeface="Helvetica"/>
            </a:endParaRPr>
          </a:p>
          <a:p>
            <a:pPr marL="121285" indent="-121285">
              <a:buClr>
                <a:srgbClr val="902513"/>
              </a:buClr>
              <a:buFont typeface="Arial" panose="020B0604020202020204"/>
              <a:buChar char="•"/>
              <a:defRPr/>
            </a:pPr>
            <a:endParaRPr lang="ru-RU" sz="710" dirty="0"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Font typeface="Arial" panose="020B0604020202020204"/>
              <a:buChar char="•"/>
              <a:defRPr/>
            </a:pPr>
            <a:r>
              <a:rPr lang="ru-RU" sz="710" dirty="0">
                <a:latin typeface="Helvetica"/>
                <a:cs typeface="Helvetica"/>
              </a:rPr>
              <a:t>Большая потребность проектов</a:t>
            </a:r>
            <a:r>
              <a:rPr lang="ru-RU" sz="710" i="1" dirty="0">
                <a:latin typeface="Helvetica"/>
                <a:cs typeface="Helvetica"/>
              </a:rPr>
              <a:t> в практическом руководстве</a:t>
            </a:r>
            <a:r>
              <a:rPr lang="ru-RU" sz="710" dirty="0">
                <a:latin typeface="Helvetica"/>
                <a:cs typeface="Helvetica"/>
              </a:rPr>
              <a:t> по УП (Делай раз, делай два)</a:t>
            </a:r>
            <a:endParaRPr sz="640" dirty="0"/>
          </a:p>
          <a:p>
            <a:pPr marL="121285" indent="-121285">
              <a:buClr>
                <a:srgbClr val="902513"/>
              </a:buClr>
              <a:buFont typeface="Arial" panose="020B0604020202020204"/>
              <a:buChar char="•"/>
              <a:defRPr/>
            </a:pPr>
            <a:endParaRPr lang="ru-RU" sz="710" dirty="0"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Font typeface="Arial" panose="020B0604020202020204"/>
              <a:buChar char="•"/>
              <a:defRPr/>
            </a:pPr>
            <a:r>
              <a:rPr lang="ru-RU" sz="710" dirty="0">
                <a:latin typeface="Helvetica"/>
                <a:cs typeface="Helvetica"/>
              </a:rPr>
              <a:t>Уход </a:t>
            </a:r>
            <a:r>
              <a:rPr lang="en-US" sz="710" dirty="0">
                <a:latin typeface="Helvetica"/>
                <a:cs typeface="Helvetica"/>
              </a:rPr>
              <a:t>PMBOK 7</a:t>
            </a:r>
            <a:r>
              <a:rPr lang="ru-RU" sz="710" dirty="0">
                <a:latin typeface="Helvetica"/>
                <a:cs typeface="Helvetica"/>
              </a:rPr>
              <a:t> от практичной процессной модели к излишне широкому толкованию областей управления проектами </a:t>
            </a:r>
            <a:endParaRPr sz="640" dirty="0"/>
          </a:p>
          <a:p>
            <a:pPr algn="l">
              <a:defRPr/>
            </a:pPr>
            <a:endParaRPr lang="ru-RU" sz="710" dirty="0">
              <a:latin typeface="Helvetica"/>
              <a:cs typeface="Helvetica"/>
            </a:endParaRPr>
          </a:p>
          <a:p>
            <a:pPr algn="l">
              <a:defRPr/>
            </a:pPr>
            <a:r>
              <a:rPr lang="ru-RU" sz="990" dirty="0">
                <a:solidFill>
                  <a:srgbClr val="902513"/>
                </a:solidFill>
                <a:latin typeface="Helvetica"/>
                <a:cs typeface="Helvetica"/>
              </a:rPr>
              <a:t>Принципы создания </a:t>
            </a:r>
            <a:r>
              <a:rPr lang="en-US" sz="990" dirty="0">
                <a:solidFill>
                  <a:srgbClr val="902513"/>
                </a:solidFill>
                <a:latin typeface="Helvetica"/>
                <a:cs typeface="Helvetica"/>
              </a:rPr>
              <a:t>PM Guide </a:t>
            </a:r>
            <a:endParaRPr lang="ru-RU" sz="990" dirty="0">
              <a:solidFill>
                <a:srgbClr val="902513"/>
              </a:solidFill>
              <a:latin typeface="Helvetica"/>
              <a:cs typeface="Helvetica"/>
            </a:endParaRPr>
          </a:p>
          <a:p>
            <a:pPr algn="l">
              <a:defRPr/>
            </a:pPr>
            <a:endParaRPr lang="en-US" sz="990" dirty="0">
              <a:solidFill>
                <a:srgbClr val="902513"/>
              </a:solidFill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AutoNum type="arabicPeriod"/>
              <a:defRPr/>
            </a:pPr>
            <a:r>
              <a:rPr lang="ru-RU" sz="640" dirty="0">
                <a:latin typeface="Helvetica"/>
                <a:cs typeface="Helvetica"/>
              </a:rPr>
              <a:t>«Больше можно, меньше нельзя» Минимально необходимые, но обязательные процессы</a:t>
            </a:r>
            <a:endParaRPr sz="640" dirty="0"/>
          </a:p>
          <a:p>
            <a:pPr marL="243205" indent="-243205">
              <a:buClr>
                <a:srgbClr val="902513"/>
              </a:buClr>
              <a:buAutoNum type="arabicPeriod"/>
              <a:defRPr/>
            </a:pPr>
            <a:endParaRPr lang="ru-RU" sz="640" dirty="0"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AutoNum type="arabicPeriod"/>
              <a:defRPr/>
            </a:pPr>
            <a:r>
              <a:rPr lang="ru-RU" sz="640" dirty="0">
                <a:latin typeface="Helvetica"/>
                <a:cs typeface="Helvetica"/>
              </a:rPr>
              <a:t>Открытость. Стандарт может быть использован без разрешения, но со ссылкой на </a:t>
            </a:r>
            <a:r>
              <a:rPr lang="en-US" sz="640" dirty="0">
                <a:latin typeface="Helvetica"/>
                <a:cs typeface="Helvetica"/>
              </a:rPr>
              <a:t>PM Excellence </a:t>
            </a:r>
            <a:endParaRPr lang="ru-RU" sz="640" dirty="0"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AutoNum type="arabicPeriod"/>
              <a:defRPr/>
            </a:pPr>
            <a:endParaRPr lang="ru-RU" sz="640" dirty="0"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FontTx/>
              <a:buAutoNum type="arabicPeriod"/>
              <a:defRPr/>
            </a:pPr>
            <a:r>
              <a:rPr lang="ru-RU" sz="640" dirty="0">
                <a:latin typeface="Helvetica"/>
                <a:cs typeface="Helvetica"/>
              </a:rPr>
              <a:t>Отражение практики </a:t>
            </a:r>
            <a:r>
              <a:rPr lang="en-US" sz="640" dirty="0">
                <a:latin typeface="Helvetica"/>
                <a:cs typeface="Helvetica"/>
              </a:rPr>
              <a:t>PM Excellence.</a:t>
            </a:r>
            <a:r>
              <a:rPr lang="ru-RU" sz="640" dirty="0">
                <a:latin typeface="Helvetica"/>
                <a:cs typeface="Helvetica"/>
              </a:rPr>
              <a:t> Копирование существующих стандартов и</a:t>
            </a:r>
            <a:r>
              <a:rPr lang="en-US" sz="640" dirty="0">
                <a:latin typeface="Helvetica"/>
                <a:cs typeface="Helvetica"/>
              </a:rPr>
              <a:t>/</a:t>
            </a:r>
            <a:r>
              <a:rPr lang="ru-RU" sz="640" dirty="0">
                <a:latin typeface="Helvetica"/>
                <a:cs typeface="Helvetica"/>
              </a:rPr>
              <a:t>или создание уникальных подходов не является самоцелью создания стандарта. Все положения стандарта являются отражением практики </a:t>
            </a:r>
            <a:r>
              <a:rPr lang="en-US" sz="640" dirty="0">
                <a:latin typeface="Helvetica"/>
                <a:cs typeface="Helvetica"/>
              </a:rPr>
              <a:t>PM Excellence </a:t>
            </a:r>
            <a:endParaRPr lang="ru-RU" sz="640" dirty="0"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FontTx/>
              <a:buAutoNum type="arabicPeriod"/>
              <a:defRPr/>
            </a:pPr>
            <a:endParaRPr lang="ru-RU" sz="640" dirty="0"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AutoNum type="arabicPeriod"/>
              <a:defRPr/>
            </a:pPr>
            <a:r>
              <a:rPr lang="ru-RU" sz="640" dirty="0">
                <a:latin typeface="Helvetica"/>
                <a:cs typeface="Helvetica"/>
              </a:rPr>
              <a:t>Принятие де-факто из-за практической ценности. Мы стремимся к тому, чтобы стандарт был принят к использованию исходя из его практической ценности, а не юридического статуса. Поэтому у нас нет цели принятия стандарта на официальном уровне в государственных структурах.</a:t>
            </a:r>
            <a:endParaRPr sz="640" dirty="0"/>
          </a:p>
          <a:p>
            <a:pPr marL="243205" indent="-243205">
              <a:buClr>
                <a:srgbClr val="902513"/>
              </a:buClr>
              <a:buAutoNum type="arabicPeriod"/>
              <a:defRPr/>
            </a:pPr>
            <a:endParaRPr lang="ru-RU" sz="640" dirty="0">
              <a:latin typeface="Helvetica"/>
              <a:cs typeface="Helvetica"/>
            </a:endParaRPr>
          </a:p>
          <a:p>
            <a:pPr marL="243205" indent="-243205">
              <a:buClr>
                <a:srgbClr val="902513"/>
              </a:buClr>
              <a:buAutoNum type="arabicPeriod"/>
              <a:defRPr/>
            </a:pPr>
            <a:r>
              <a:rPr lang="ru-RU" sz="640" dirty="0">
                <a:latin typeface="Helvetica"/>
                <a:cs typeface="Helvetica"/>
              </a:rPr>
              <a:t>Отправная точка в создании дерева стандартов. подлежит дальнейшему развитию через выпуск новых версий </a:t>
            </a:r>
            <a:endParaRPr sz="640" dirty="0"/>
          </a:p>
          <a:p>
            <a:pPr algn="l">
              <a:defRPr/>
            </a:pPr>
            <a:endParaRPr lang="en-US" sz="640" dirty="0">
              <a:latin typeface="Helvetica"/>
              <a:cs typeface="Helvetica"/>
            </a:endParaRPr>
          </a:p>
        </p:txBody>
      </p:sp>
      <p:pic>
        <p:nvPicPr>
          <p:cNvPr id="117" name="Рисунок 116"/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 bwMode="auto">
          <a:xfrm>
            <a:off x="986752" y="1239072"/>
            <a:ext cx="158720" cy="1647154"/>
          </a:xfrm>
          <a:prstGeom prst="rect">
            <a:avLst/>
          </a:prstGeom>
        </p:spPr>
      </p:pic>
      <p:pic>
        <p:nvPicPr>
          <p:cNvPr id="120" name="Рисунок 119"/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 bwMode="auto">
          <a:xfrm>
            <a:off x="1228056" y="1512624"/>
            <a:ext cx="158720" cy="1647154"/>
          </a:xfrm>
          <a:prstGeom prst="rect">
            <a:avLst/>
          </a:prstGeom>
        </p:spPr>
      </p:pic>
      <p:pic>
        <p:nvPicPr>
          <p:cNvPr id="121" name="Рисунок 120"/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 bwMode="auto">
          <a:xfrm>
            <a:off x="1639420" y="1669956"/>
            <a:ext cx="158720" cy="1647154"/>
          </a:xfrm>
          <a:prstGeom prst="rect">
            <a:avLst/>
          </a:prstGeom>
        </p:spPr>
      </p:pic>
      <p:pic>
        <p:nvPicPr>
          <p:cNvPr id="122" name="Рисунок 121"/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 bwMode="auto">
          <a:xfrm>
            <a:off x="2655894" y="1207233"/>
            <a:ext cx="158720" cy="1647154"/>
          </a:xfrm>
          <a:prstGeom prst="rect">
            <a:avLst/>
          </a:prstGeom>
        </p:spPr>
      </p:pic>
      <p:pic>
        <p:nvPicPr>
          <p:cNvPr id="118" name="Рисунок 117"/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 bwMode="auto">
          <a:xfrm>
            <a:off x="2954637" y="1821381"/>
            <a:ext cx="141084" cy="1779422"/>
          </a:xfrm>
          <a:prstGeom prst="rect">
            <a:avLst/>
          </a:prstGeom>
        </p:spPr>
      </p:pic>
      <p:pic>
        <p:nvPicPr>
          <p:cNvPr id="119" name="Рисунок 118"/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 bwMode="auto">
          <a:xfrm>
            <a:off x="3709367" y="1884410"/>
            <a:ext cx="154310" cy="1946073"/>
          </a:xfrm>
          <a:prstGeom prst="rect">
            <a:avLst/>
          </a:prstGeom>
        </p:spPr>
      </p:pic>
      <p:pic>
        <p:nvPicPr>
          <p:cNvPr id="125" name="Рисунок 124"/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 bwMode="auto">
          <a:xfrm>
            <a:off x="4642985" y="2254495"/>
            <a:ext cx="158720" cy="1647154"/>
          </a:xfrm>
          <a:prstGeom prst="rect">
            <a:avLst/>
          </a:prstGeom>
        </p:spPr>
      </p:pic>
      <p:pic>
        <p:nvPicPr>
          <p:cNvPr id="123" name="Рисунок 122"/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 bwMode="auto">
          <a:xfrm>
            <a:off x="3032079" y="1442363"/>
            <a:ext cx="158720" cy="1647154"/>
          </a:xfrm>
          <a:prstGeom prst="rect">
            <a:avLst/>
          </a:prstGeom>
        </p:spPr>
      </p:pic>
      <p:pic>
        <p:nvPicPr>
          <p:cNvPr id="107" name="Рисунок 106"/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 bwMode="auto">
          <a:xfrm>
            <a:off x="47508" y="474089"/>
            <a:ext cx="5703740" cy="2592913"/>
          </a:xfrm>
          <a:prstGeom prst="rect">
            <a:avLst/>
          </a:prstGeom>
        </p:spPr>
      </p:pic>
      <p:pic>
        <p:nvPicPr>
          <p:cNvPr id="106" name="Рисунок 105"/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 bwMode="auto">
          <a:xfrm>
            <a:off x="2758095" y="1337809"/>
            <a:ext cx="1665112" cy="883904"/>
          </a:xfrm>
          <a:prstGeom prst="rect">
            <a:avLst/>
          </a:prstGeom>
        </p:spPr>
      </p:pic>
      <p:pic>
        <p:nvPicPr>
          <p:cNvPr id="99" name="Рисунок 98"/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 bwMode="auto">
          <a:xfrm>
            <a:off x="1229075" y="1345188"/>
            <a:ext cx="204201" cy="213331"/>
          </a:xfrm>
          <a:prstGeom prst="rect">
            <a:avLst/>
          </a:prstGeom>
        </p:spPr>
      </p:pic>
      <p:pic>
        <p:nvPicPr>
          <p:cNvPr id="100" name="Рисунок 99"/>
          <p:cNvPicPr>
            <a:picLocks noChangeAspect="1"/>
          </p:cNvPicPr>
          <p:nvPr/>
        </p:nvPicPr>
        <p:blipFill>
          <a:blip r:embed="rId49"/>
          <a:stretch>
            <a:fillRect/>
          </a:stretch>
        </p:blipFill>
        <p:spPr bwMode="auto">
          <a:xfrm>
            <a:off x="1488373" y="1214187"/>
            <a:ext cx="1058824" cy="310978"/>
          </a:xfrm>
          <a:prstGeom prst="rect">
            <a:avLst/>
          </a:prstGeom>
        </p:spPr>
      </p:pic>
      <p:pic>
        <p:nvPicPr>
          <p:cNvPr id="101" name="Рисунок 100"/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 bwMode="auto">
          <a:xfrm>
            <a:off x="2202843" y="1495294"/>
            <a:ext cx="866580" cy="235005"/>
          </a:xfrm>
          <a:prstGeom prst="rect">
            <a:avLst/>
          </a:prstGeom>
        </p:spPr>
      </p:pic>
      <p:pic>
        <p:nvPicPr>
          <p:cNvPr id="102" name="Рисунок 101"/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 bwMode="auto">
          <a:xfrm>
            <a:off x="3089571" y="1271174"/>
            <a:ext cx="122852" cy="140284"/>
          </a:xfrm>
          <a:prstGeom prst="rect">
            <a:avLst/>
          </a:prstGeom>
        </p:spPr>
      </p:pic>
      <p:pic>
        <p:nvPicPr>
          <p:cNvPr id="103" name="Рисунок 102"/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 bwMode="auto">
          <a:xfrm>
            <a:off x="1769342" y="1262141"/>
            <a:ext cx="791901" cy="420853"/>
          </a:xfrm>
          <a:prstGeom prst="rect">
            <a:avLst/>
          </a:prstGeom>
        </p:spPr>
      </p:pic>
      <p:pic>
        <p:nvPicPr>
          <p:cNvPr id="104" name="Рисунок 103"/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 bwMode="auto">
          <a:xfrm>
            <a:off x="1756645" y="1570152"/>
            <a:ext cx="107911" cy="123681"/>
          </a:xfrm>
          <a:prstGeom prst="rect">
            <a:avLst/>
          </a:prstGeom>
        </p:spPr>
      </p:pic>
      <p:pic>
        <p:nvPicPr>
          <p:cNvPr id="105" name="Рисунок 104"/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 bwMode="auto">
          <a:xfrm>
            <a:off x="4275503" y="1827401"/>
            <a:ext cx="578569" cy="465677"/>
          </a:xfrm>
          <a:prstGeom prst="rect">
            <a:avLst/>
          </a:prstGeom>
        </p:spPr>
      </p:pic>
      <p:pic>
        <p:nvPicPr>
          <p:cNvPr id="114" name="Рисунок 113"/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 bwMode="auto">
          <a:xfrm>
            <a:off x="3449457" y="635559"/>
            <a:ext cx="746708" cy="569354"/>
          </a:xfrm>
          <a:prstGeom prst="rect">
            <a:avLst/>
          </a:prstGeom>
        </p:spPr>
      </p:pic>
      <p:pic>
        <p:nvPicPr>
          <p:cNvPr id="115" name="Рисунок 114"/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 bwMode="auto">
          <a:xfrm>
            <a:off x="82542" y="915230"/>
            <a:ext cx="1250577" cy="371989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 bwMode="auto">
          <a:xfrm>
            <a:off x="791772" y="1178553"/>
            <a:ext cx="797844" cy="290850"/>
          </a:xfrm>
          <a:prstGeom prst="rect">
            <a:avLst/>
          </a:prstGeom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 bwMode="auto">
          <a:xfrm>
            <a:off x="2441481" y="1061579"/>
            <a:ext cx="1206668" cy="329174"/>
          </a:xfrm>
          <a:prstGeom prst="rect">
            <a:avLst/>
          </a:prstGeom>
        </p:spPr>
      </p:pic>
      <p:pic>
        <p:nvPicPr>
          <p:cNvPr id="94" name="Рисунок 93"/>
          <p:cNvPicPr>
            <a:picLocks noChangeAspect="1"/>
          </p:cNvPicPr>
          <p:nvPr/>
        </p:nvPicPr>
        <p:blipFill>
          <a:blip r:embed="rId59"/>
          <a:stretch>
            <a:fillRect/>
          </a:stretch>
        </p:blipFill>
        <p:spPr bwMode="auto">
          <a:xfrm>
            <a:off x="2973128" y="1404212"/>
            <a:ext cx="752938" cy="283265"/>
          </a:xfrm>
          <a:prstGeom prst="rect">
            <a:avLst/>
          </a:prstGeom>
        </p:spPr>
      </p:pic>
      <p:pic>
        <p:nvPicPr>
          <p:cNvPr id="95" name="Рисунок 94"/>
          <p:cNvPicPr>
            <a:picLocks noChangeAspect="1"/>
          </p:cNvPicPr>
          <p:nvPr/>
        </p:nvPicPr>
        <p:blipFill>
          <a:blip r:embed="rId60"/>
          <a:stretch>
            <a:fillRect/>
          </a:stretch>
        </p:blipFill>
        <p:spPr bwMode="auto">
          <a:xfrm>
            <a:off x="2907692" y="1689598"/>
            <a:ext cx="765485" cy="235200"/>
          </a:xfrm>
          <a:prstGeom prst="rect">
            <a:avLst/>
          </a:prstGeom>
        </p:spPr>
      </p:pic>
      <p:pic>
        <p:nvPicPr>
          <p:cNvPr id="96" name="Рисунок 95"/>
          <p:cNvPicPr>
            <a:picLocks noChangeAspect="1"/>
          </p:cNvPicPr>
          <p:nvPr/>
        </p:nvPicPr>
        <p:blipFill>
          <a:blip r:embed="rId61"/>
          <a:stretch>
            <a:fillRect/>
          </a:stretch>
        </p:blipFill>
        <p:spPr bwMode="auto">
          <a:xfrm>
            <a:off x="3510017" y="1802472"/>
            <a:ext cx="728667" cy="239872"/>
          </a:xfrm>
          <a:prstGeom prst="rect">
            <a:avLst/>
          </a:prstGeom>
        </p:spPr>
      </p:pic>
      <p:pic>
        <p:nvPicPr>
          <p:cNvPr id="97" name="Рисунок 96"/>
          <p:cNvPicPr>
            <a:picLocks noChangeAspect="1"/>
          </p:cNvPicPr>
          <p:nvPr/>
        </p:nvPicPr>
        <p:blipFill>
          <a:blip r:embed="rId62"/>
          <a:stretch>
            <a:fillRect/>
          </a:stretch>
        </p:blipFill>
        <p:spPr bwMode="auto">
          <a:xfrm>
            <a:off x="4514960" y="2117361"/>
            <a:ext cx="718000" cy="285075"/>
          </a:xfrm>
          <a:prstGeom prst="rect">
            <a:avLst/>
          </a:prstGeom>
        </p:spPr>
      </p:pic>
      <p:pic>
        <p:nvPicPr>
          <p:cNvPr id="98" name="Рисунок 97"/>
          <p:cNvPicPr>
            <a:picLocks noChangeAspect="1"/>
          </p:cNvPicPr>
          <p:nvPr/>
        </p:nvPicPr>
        <p:blipFill>
          <a:blip r:embed="rId63"/>
          <a:stretch>
            <a:fillRect/>
          </a:stretch>
        </p:blipFill>
        <p:spPr bwMode="auto">
          <a:xfrm>
            <a:off x="1123140" y="1468847"/>
            <a:ext cx="718834" cy="234145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64"/>
          <a:stretch>
            <a:fillRect/>
          </a:stretch>
        </p:blipFill>
        <p:spPr bwMode="auto">
          <a:xfrm>
            <a:off x="1553722" y="1609596"/>
            <a:ext cx="739851" cy="2445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 bwMode="auto">
          <a:xfrm>
            <a:off x="324081" y="3718802"/>
            <a:ext cx="747320" cy="2014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710">
                <a:latin typeface="Bahnschrift Condensed" panose="020B0502040204020203"/>
              </a:rPr>
              <a:t>v. 1.0 </a:t>
            </a:r>
            <a:r>
              <a:rPr sz="710">
                <a:latin typeface="Bahnschrift Condensed" panose="020B0502040204020203"/>
              </a:rPr>
              <a:t>от 06.1</a:t>
            </a:r>
            <a:r>
              <a:rPr lang="en-US" sz="710">
                <a:latin typeface="Bahnschrift Condensed" panose="020B0502040204020203"/>
              </a:rPr>
              <a:t>0</a:t>
            </a:r>
            <a:r>
              <a:rPr sz="710">
                <a:latin typeface="Bahnschrift Condensed" panose="020B0502040204020203"/>
              </a:rPr>
              <a:t>.2022</a:t>
            </a:r>
            <a:endParaRPr lang="en-US" sz="710">
              <a:latin typeface="Bahnschrift Condensed" panose="020B0502040204020203"/>
            </a:endParaRPr>
          </a:p>
        </p:txBody>
      </p:sp>
      <p:sp>
        <p:nvSpPr>
          <p:cNvPr id="73" name="TextBox 72"/>
          <p:cNvSpPr txBox="1"/>
          <p:nvPr/>
        </p:nvSpPr>
        <p:spPr bwMode="auto">
          <a:xfrm>
            <a:off x="281549" y="4550545"/>
            <a:ext cx="1447832" cy="184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600" u="sng">
                <a:latin typeface="Segoe UI" panose="020B0502040204020203"/>
                <a:cs typeface="Segoe UI" panose="020B0502040204020203"/>
                <a:hlinkClick r:id="rId65" tooltip="https://pmexcellence.com/pm-guide/"/>
              </a:rPr>
              <a:t>https://pmexcellence.com/pm-guide/</a:t>
            </a:r>
            <a:endParaRPr lang="en-US" sz="600">
              <a:latin typeface="Segoe UI" panose="020B0502040204020203"/>
              <a:cs typeface="Segoe UI" panose="020B0502040204020203"/>
            </a:endParaRPr>
          </a:p>
        </p:txBody>
      </p:sp>
      <p:pic>
        <p:nvPicPr>
          <p:cNvPr id="75" name="Рисунок 74"/>
          <p:cNvPicPr>
            <a:picLocks noChangeAspect="1"/>
          </p:cNvPicPr>
          <p:nvPr/>
        </p:nvPicPr>
        <p:blipFill>
          <a:blip r:embed="rId66"/>
          <a:stretch>
            <a:fillRect/>
          </a:stretch>
        </p:blipFill>
        <p:spPr bwMode="auto">
          <a:xfrm>
            <a:off x="322496" y="3878158"/>
            <a:ext cx="695764" cy="695764"/>
          </a:xfrm>
          <a:prstGeom prst="rect">
            <a:avLst/>
          </a:prstGeom>
        </p:spPr>
      </p:pic>
      <p:sp>
        <p:nvSpPr>
          <p:cNvPr id="76" name="Заголовок слайда"/>
          <p:cNvSpPr txBox="1"/>
          <p:nvPr/>
        </p:nvSpPr>
        <p:spPr bwMode="auto">
          <a:xfrm>
            <a:off x="602477" y="360925"/>
            <a:ext cx="6332242" cy="211652"/>
          </a:xfrm>
          <a:prstGeom prst="rect">
            <a:avLst/>
          </a:prstGeom>
          <a:ln w="12700">
            <a:miter lim="400000"/>
          </a:ln>
        </p:spPr>
        <p:txBody>
          <a:bodyPr wrap="square" lIns="17998" tIns="17998" rIns="17998" bIns="17998" anchor="ctr">
            <a:spAutoFit/>
          </a:bodyPr>
          <a:lstStyle>
            <a:lvl1pPr algn="l">
              <a:defRPr sz="5900" b="0">
                <a:solidFill>
                  <a:srgbClr val="0066F4"/>
                </a:solidFill>
                <a:latin typeface="Helvetica"/>
                <a:ea typeface="Helvetica"/>
                <a:cs typeface="Helvetica"/>
              </a:defRPr>
            </a:lvl1pPr>
          </a:lstStyle>
          <a:p>
            <a:pPr>
              <a:lnSpc>
                <a:spcPts val="1490"/>
              </a:lnSpc>
              <a:defRPr/>
            </a:pPr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Стандарт управления проектом </a:t>
            </a:r>
            <a:r>
              <a:rPr lang="en-US" sz="1065" b="1" dirty="0">
                <a:solidFill>
                  <a:srgbClr val="616C7F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PMGUIDE</a:t>
            </a:r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2022</a:t>
            </a:r>
            <a:endParaRPr lang="en-US" sz="1065" b="1" dirty="0">
              <a:solidFill>
                <a:srgbClr val="616C7F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9" name="Заголовок 3"/>
          <p:cNvSpPr txBox="1"/>
          <p:nvPr/>
        </p:nvSpPr>
        <p:spPr bwMode="auto">
          <a:xfrm>
            <a:off x="522440" y="344509"/>
            <a:ext cx="9029950" cy="698787"/>
          </a:xfrm>
          <a:prstGeom prst="rect">
            <a:avLst/>
          </a:prstGeom>
        </p:spPr>
        <p:txBody>
          <a:bodyPr>
            <a:noAutofit/>
          </a:bodyPr>
          <a:lstStyle>
            <a:def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800" b="0" i="0" u="none" strike="noStrike" cap="none" spc="0">
                <a:ln>
                  <a:noFill/>
                </a:ln>
                <a:solidFill>
                  <a:srgbClr val="000000"/>
                </a:solidFill>
              </a:defRPr>
            </a:defPPr>
            <a:lvl1pPr algn="l" defTabSz="914400">
              <a:lnSpc>
                <a:spcPts val="2100"/>
              </a:lnSpc>
              <a:spcBef>
                <a:spcPts val="0"/>
              </a:spcBef>
              <a:defRPr sz="5000" b="0">
                <a:solidFill>
                  <a:srgbClr val="0066F4"/>
                </a:solidFill>
                <a:latin typeface="Helvetica"/>
                <a:ea typeface="Helvetica"/>
                <a:cs typeface="Helvetica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sz="1065" b="1" dirty="0">
                <a:solidFill>
                  <a:srgbClr val="616C7F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PMGATE </a:t>
            </a:r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2023</a:t>
            </a:r>
            <a:endParaRPr sz="1065" b="1" dirty="0">
              <a:solidFill>
                <a:srgbClr val="616C7F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  <a:defRPr/>
            </a:pPr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Стандарт управления программой реализации мегапроекта</a:t>
            </a:r>
            <a:r>
              <a:rPr lang="en-US" sz="1065" b="1" dirty="0">
                <a:solidFill>
                  <a:srgbClr val="616C7F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endParaRPr lang="ru-RU" sz="1065" b="1" dirty="0">
              <a:solidFill>
                <a:srgbClr val="616C7F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 bwMode="auto">
          <a:xfrm>
            <a:off x="1695151" y="4275934"/>
            <a:ext cx="1992103" cy="35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defRPr/>
            </a:pPr>
            <a:r>
              <a:rPr lang="ru-RU" sz="565">
                <a:solidFill>
                  <a:srgbClr val="8C271A"/>
                </a:solidFill>
                <a:latin typeface="Helvetica"/>
                <a:cs typeface="Helvetica"/>
              </a:rPr>
              <a:t>1.</a:t>
            </a:r>
            <a:r>
              <a:rPr lang="en-GB" sz="565">
                <a:solidFill>
                  <a:srgbClr val="8C271A"/>
                </a:solidFill>
                <a:latin typeface="Helvetica"/>
                <a:cs typeface="Helvetica"/>
              </a:rPr>
              <a:t>  </a:t>
            </a:r>
            <a:r>
              <a:rPr lang="ru-RU" sz="565">
                <a:latin typeface="Helvetica"/>
                <a:cs typeface="Helvetica"/>
              </a:rPr>
              <a:t>Получение выгод – основная цель Программы</a:t>
            </a:r>
            <a:endParaRPr lang="en-GB" sz="565">
              <a:latin typeface="Helvetica"/>
              <a:cs typeface="Helvetica"/>
            </a:endParaRPr>
          </a:p>
          <a:p>
            <a:pPr algn="l">
              <a:defRPr/>
            </a:pPr>
            <a:r>
              <a:rPr lang="ru-RU" sz="565">
                <a:solidFill>
                  <a:srgbClr val="8C271A"/>
                </a:solidFill>
                <a:latin typeface="Helvetica"/>
                <a:cs typeface="Helvetica"/>
              </a:rPr>
              <a:t>2.</a:t>
            </a:r>
            <a:r>
              <a:rPr lang="en-GB" sz="565">
                <a:solidFill>
                  <a:srgbClr val="8C271A"/>
                </a:solidFill>
                <a:latin typeface="Helvetica"/>
                <a:cs typeface="Helvetica"/>
              </a:rPr>
              <a:t>  </a:t>
            </a:r>
            <a:r>
              <a:rPr lang="ru-RU" sz="565">
                <a:latin typeface="Helvetica"/>
                <a:cs typeface="Helvetica"/>
              </a:rPr>
              <a:t>Принцип ПФПП при мониторинге Программы</a:t>
            </a:r>
            <a:endParaRPr lang="en-GB" sz="565">
              <a:latin typeface="Helvetica"/>
              <a:cs typeface="Helvetica"/>
            </a:endParaRPr>
          </a:p>
          <a:p>
            <a:pPr algn="l">
              <a:defRPr/>
            </a:pPr>
            <a:r>
              <a:rPr lang="ru-RU" sz="565">
                <a:solidFill>
                  <a:srgbClr val="8C271A"/>
                </a:solidFill>
                <a:latin typeface="Helvetica"/>
                <a:cs typeface="Helvetica"/>
              </a:rPr>
              <a:t>3.</a:t>
            </a:r>
            <a:r>
              <a:rPr lang="en-GB" sz="565">
                <a:solidFill>
                  <a:srgbClr val="8C271A"/>
                </a:solidFill>
                <a:latin typeface="Helvetica"/>
                <a:cs typeface="Helvetica"/>
              </a:rPr>
              <a:t>  </a:t>
            </a:r>
            <a:r>
              <a:rPr lang="ru-RU" sz="565">
                <a:latin typeface="Helvetica"/>
                <a:cs typeface="Helvetica"/>
              </a:rPr>
              <a:t>«Сквозной» принцип управления изменениями</a:t>
            </a:r>
            <a:endParaRPr lang="en-US" sz="565">
              <a:latin typeface="Helvetica"/>
              <a:cs typeface="Helvetica"/>
            </a:endParaRPr>
          </a:p>
        </p:txBody>
      </p:sp>
      <p:sp>
        <p:nvSpPr>
          <p:cNvPr id="119" name="TextBox 118"/>
          <p:cNvSpPr txBox="1"/>
          <p:nvPr/>
        </p:nvSpPr>
        <p:spPr bwMode="auto">
          <a:xfrm>
            <a:off x="3562240" y="4275934"/>
            <a:ext cx="2236955" cy="441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defRPr/>
            </a:pPr>
            <a:r>
              <a:rPr lang="ru-RU" sz="565" dirty="0">
                <a:solidFill>
                  <a:srgbClr val="8C271A"/>
                </a:solidFill>
                <a:latin typeface="Helvetica"/>
                <a:cs typeface="Helvetica"/>
              </a:rPr>
              <a:t>4.</a:t>
            </a:r>
            <a:r>
              <a:rPr lang="en-GB" sz="565" dirty="0">
                <a:solidFill>
                  <a:srgbClr val="8C271A"/>
                </a:solidFill>
                <a:latin typeface="Helvetica"/>
                <a:cs typeface="Helvetica"/>
              </a:rPr>
              <a:t>  </a:t>
            </a:r>
            <a:r>
              <a:rPr lang="ru-RU" sz="565" dirty="0">
                <a:latin typeface="Helvetica"/>
                <a:cs typeface="Helvetica"/>
              </a:rPr>
              <a:t>Принцип компенсации отклонений	</a:t>
            </a:r>
            <a:endParaRPr lang="en-GB" sz="565" dirty="0">
              <a:latin typeface="Helvetica"/>
              <a:cs typeface="Helvetica"/>
            </a:endParaRPr>
          </a:p>
          <a:p>
            <a:pPr algn="l">
              <a:defRPr/>
            </a:pPr>
            <a:r>
              <a:rPr lang="ru-RU" sz="565" dirty="0">
                <a:solidFill>
                  <a:srgbClr val="8C271A"/>
                </a:solidFill>
                <a:latin typeface="Helvetica"/>
                <a:cs typeface="Helvetica"/>
              </a:rPr>
              <a:t>5.</a:t>
            </a:r>
            <a:r>
              <a:rPr lang="en-GB" sz="565" dirty="0">
                <a:solidFill>
                  <a:srgbClr val="8C271A"/>
                </a:solidFill>
                <a:latin typeface="Helvetica"/>
                <a:cs typeface="Helvetica"/>
              </a:rPr>
              <a:t>  </a:t>
            </a:r>
            <a:r>
              <a:rPr lang="ru-RU" sz="565" dirty="0">
                <a:latin typeface="Helvetica"/>
                <a:cs typeface="Helvetica"/>
              </a:rPr>
              <a:t>Принцип постоянного мониторинга рисков</a:t>
            </a:r>
            <a:endParaRPr lang="en-US" sz="565" dirty="0">
              <a:latin typeface="Helvetica"/>
              <a:cs typeface="Helvetica"/>
            </a:endParaRPr>
          </a:p>
          <a:p>
            <a:pPr algn="l">
              <a:defRPr/>
            </a:pPr>
            <a:r>
              <a:rPr lang="ru-RU" sz="565" dirty="0">
                <a:solidFill>
                  <a:srgbClr val="8C271A"/>
                </a:solidFill>
                <a:latin typeface="Helvetica"/>
                <a:cs typeface="Helvetica"/>
              </a:rPr>
              <a:t>6.</a:t>
            </a:r>
            <a:r>
              <a:rPr lang="en-GB" sz="565" dirty="0">
                <a:solidFill>
                  <a:srgbClr val="8C271A"/>
                </a:solidFill>
                <a:latin typeface="Helvetica"/>
                <a:cs typeface="Helvetica"/>
              </a:rPr>
              <a:t> </a:t>
            </a:r>
            <a:r>
              <a:rPr lang="en-GB" sz="565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  <a:r>
              <a:rPr lang="ru-RU" sz="565" dirty="0">
                <a:latin typeface="Helvetica"/>
                <a:cs typeface="Helvetica"/>
              </a:rPr>
              <a:t>Дивергентный и конвергентный подход к выбору</a:t>
            </a:r>
            <a:endParaRPr lang="en-GB" sz="565" dirty="0">
              <a:latin typeface="Helvetica"/>
              <a:cs typeface="Helvetica"/>
            </a:endParaRPr>
          </a:p>
          <a:p>
            <a:pPr algn="l">
              <a:defRPr/>
            </a:pPr>
            <a:r>
              <a:rPr lang="en-GB" sz="565" dirty="0">
                <a:latin typeface="Helvetica"/>
                <a:cs typeface="Helvetica"/>
              </a:rPr>
              <a:t>   </a:t>
            </a:r>
            <a:r>
              <a:rPr lang="ru-RU" sz="565" dirty="0">
                <a:latin typeface="Helvetica"/>
                <a:cs typeface="Helvetica"/>
              </a:rPr>
              <a:t>  варианта реализации целей Программы</a:t>
            </a:r>
            <a:endParaRPr lang="en-US" sz="565" dirty="0">
              <a:latin typeface="Helvetica"/>
              <a:cs typeface="Helvetica"/>
            </a:endParaRPr>
          </a:p>
        </p:txBody>
      </p:sp>
      <p:sp>
        <p:nvSpPr>
          <p:cNvPr id="120" name="TextBox 119"/>
          <p:cNvSpPr txBox="1"/>
          <p:nvPr/>
        </p:nvSpPr>
        <p:spPr bwMode="auto">
          <a:xfrm>
            <a:off x="356933" y="4388326"/>
            <a:ext cx="1274708" cy="2231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850" b="1" dirty="0">
                <a:solidFill>
                  <a:srgbClr val="8C271A"/>
                </a:solidFill>
                <a:latin typeface="Segoe UI" panose="020B0502040204020203"/>
                <a:cs typeface="Segoe UI" panose="020B0502040204020203"/>
              </a:rPr>
              <a:t>Принципы </a:t>
            </a:r>
            <a:r>
              <a:rPr lang="en-US" sz="850" b="1" dirty="0">
                <a:solidFill>
                  <a:srgbClr val="8C271A"/>
                </a:solidFill>
                <a:latin typeface="Segoe UI" panose="020B0502040204020203"/>
                <a:cs typeface="Segoe UI" panose="020B0502040204020203"/>
              </a:rPr>
              <a:t>PM GATE</a:t>
            </a:r>
            <a:endParaRPr sz="640" b="1" dirty="0"/>
          </a:p>
        </p:txBody>
      </p:sp>
      <p:cxnSp>
        <p:nvCxnSpPr>
          <p:cNvPr id="121" name="Прямая соединительная линия 120"/>
          <p:cNvCxnSpPr/>
          <p:nvPr/>
        </p:nvCxnSpPr>
        <p:spPr bwMode="auto">
          <a:xfrm>
            <a:off x="1639016" y="4308482"/>
            <a:ext cx="0" cy="27622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 bwMode="auto">
          <a:xfrm>
            <a:off x="7484005" y="4631560"/>
            <a:ext cx="1023037" cy="2014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tr-TR" sz="710">
                <a:latin typeface="Segoe UI" panose="020B0502040204020203"/>
                <a:cs typeface="Segoe UI" panose="020B0502040204020203"/>
              </a:rPr>
              <a:t>v. 1.0 </a:t>
            </a:r>
            <a:r>
              <a:rPr lang="ru-RU" sz="710">
                <a:latin typeface="Segoe UI" panose="020B0502040204020203"/>
                <a:cs typeface="Segoe UI" panose="020B0502040204020203"/>
              </a:rPr>
              <a:t>от 20.09.2023г.</a:t>
            </a:r>
            <a:endParaRPr lang="en-US" sz="710">
              <a:latin typeface="Segoe UI" panose="020B0502040204020203"/>
              <a:cs typeface="Segoe UI" panose="020B0502040204020203"/>
            </a:endParaRPr>
          </a:p>
        </p:txBody>
      </p:sp>
      <p:pic>
        <p:nvPicPr>
          <p:cNvPr id="123" name="Рисунок 1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833337" y="4080375"/>
            <a:ext cx="556479" cy="5564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 bwMode="auto">
          <a:xfrm>
            <a:off x="6454689" y="499140"/>
            <a:ext cx="19237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800"/>
              </a:lnSpc>
              <a:defRPr/>
            </a:pPr>
            <a:endParaRPr lang="ru-RU" sz="650" dirty="0">
              <a:latin typeface="Helvetica"/>
              <a:cs typeface="Helvetica"/>
            </a:endParaRPr>
          </a:p>
          <a:p>
            <a:pPr algn="l">
              <a:lnSpc>
                <a:spcPts val="800"/>
              </a:lnSpc>
              <a:defRPr/>
            </a:pPr>
            <a:r>
              <a:rPr lang="ru-RU" sz="800" b="1" dirty="0">
                <a:solidFill>
                  <a:srgbClr val="8C271A"/>
                </a:solidFill>
                <a:latin typeface="Segoe UI" panose="020B0502040204020203"/>
                <a:cs typeface="Segoe UI" panose="020B0502040204020203"/>
              </a:rPr>
              <a:t>Концепция создания </a:t>
            </a:r>
            <a:r>
              <a:rPr lang="en-US" sz="800" b="1" dirty="0">
                <a:solidFill>
                  <a:srgbClr val="8C271A"/>
                </a:solidFill>
                <a:latin typeface="Segoe UI" panose="020B0502040204020203"/>
                <a:cs typeface="Segoe UI" panose="020B0502040204020203"/>
              </a:rPr>
              <a:t>PM GATE </a:t>
            </a:r>
            <a:endParaRPr lang="ru-RU" sz="800" b="1" dirty="0">
              <a:solidFill>
                <a:srgbClr val="8C271A"/>
              </a:solidFill>
              <a:latin typeface="Segoe UI" panose="020B0502040204020203"/>
              <a:cs typeface="Segoe UI" panose="020B0502040204020203"/>
            </a:endParaRPr>
          </a:p>
          <a:p>
            <a:pPr algn="l">
              <a:lnSpc>
                <a:spcPts val="800"/>
              </a:lnSpc>
              <a:defRPr/>
            </a:pPr>
            <a:endParaRPr lang="en-US" sz="650" dirty="0">
              <a:solidFill>
                <a:srgbClr val="902513"/>
              </a:solidFill>
              <a:latin typeface="Helvetica"/>
              <a:cs typeface="Helvetica"/>
            </a:endParaRPr>
          </a:p>
          <a:p>
            <a:pPr marL="243205" indent="-243205">
              <a:lnSpc>
                <a:spcPts val="800"/>
              </a:lnSpc>
              <a:buClr>
                <a:srgbClr val="902513"/>
              </a:buClr>
              <a:buAutoNum type="arabicPeriod"/>
              <a:defRPr/>
            </a:pPr>
            <a:r>
              <a:rPr lang="ru-RU" sz="650" dirty="0">
                <a:latin typeface="Helvetica"/>
                <a:cs typeface="Helvetica"/>
              </a:rPr>
              <a:t>«Больше можно, меньше нельзя» Минимально необходимые, но обязательные процессы</a:t>
            </a:r>
            <a:endParaRPr sz="650" dirty="0"/>
          </a:p>
          <a:p>
            <a:pPr marL="243205" indent="-243205">
              <a:lnSpc>
                <a:spcPts val="800"/>
              </a:lnSpc>
              <a:buClr>
                <a:srgbClr val="902513"/>
              </a:buClr>
              <a:buAutoNum type="arabicPeriod"/>
              <a:defRPr/>
            </a:pPr>
            <a:endParaRPr lang="ru-RU" sz="650" dirty="0">
              <a:latin typeface="Helvetica"/>
              <a:cs typeface="Helvetica"/>
            </a:endParaRPr>
          </a:p>
          <a:p>
            <a:pPr marL="243205" indent="-243205">
              <a:lnSpc>
                <a:spcPts val="800"/>
              </a:lnSpc>
              <a:buClr>
                <a:srgbClr val="902513"/>
              </a:buClr>
              <a:buAutoNum type="arabicPeriod"/>
              <a:defRPr/>
            </a:pPr>
            <a:r>
              <a:rPr lang="ru-RU" sz="650" dirty="0">
                <a:latin typeface="Helvetica"/>
                <a:cs typeface="Helvetica"/>
              </a:rPr>
              <a:t>Открытость. Стандарт может быть использован без разрешения, но со ссылкой на </a:t>
            </a:r>
            <a:r>
              <a:rPr lang="en-US" sz="650" dirty="0">
                <a:latin typeface="Helvetica"/>
                <a:cs typeface="Helvetica"/>
              </a:rPr>
              <a:t>PM Excellence </a:t>
            </a:r>
            <a:endParaRPr lang="ru-RU" sz="650" dirty="0">
              <a:latin typeface="Helvetica"/>
              <a:cs typeface="Helvetica"/>
            </a:endParaRPr>
          </a:p>
          <a:p>
            <a:pPr marL="243205" indent="-243205">
              <a:lnSpc>
                <a:spcPts val="800"/>
              </a:lnSpc>
              <a:buClr>
                <a:srgbClr val="902513"/>
              </a:buClr>
              <a:buAutoNum type="arabicPeriod"/>
              <a:defRPr/>
            </a:pPr>
            <a:endParaRPr lang="ru-RU" sz="650" dirty="0">
              <a:latin typeface="Helvetica"/>
              <a:cs typeface="Helvetica"/>
            </a:endParaRPr>
          </a:p>
          <a:p>
            <a:pPr marL="243205" indent="-243205">
              <a:lnSpc>
                <a:spcPts val="800"/>
              </a:lnSpc>
              <a:buClr>
                <a:srgbClr val="902513"/>
              </a:buClr>
              <a:buFontTx/>
              <a:buAutoNum type="arabicPeriod"/>
              <a:defRPr/>
            </a:pPr>
            <a:r>
              <a:rPr lang="ru-RU" sz="650" dirty="0">
                <a:latin typeface="Helvetica"/>
                <a:cs typeface="Helvetica"/>
              </a:rPr>
              <a:t>Отражение практики </a:t>
            </a:r>
            <a:r>
              <a:rPr lang="en-US" sz="650" dirty="0">
                <a:latin typeface="Helvetica"/>
                <a:cs typeface="Helvetica"/>
              </a:rPr>
              <a:t>PM Excellence.</a:t>
            </a:r>
            <a:r>
              <a:rPr lang="ru-RU" sz="650" dirty="0">
                <a:latin typeface="Helvetica"/>
                <a:cs typeface="Helvetica"/>
              </a:rPr>
              <a:t> Копирование существующих стандартов и</a:t>
            </a:r>
            <a:r>
              <a:rPr lang="en-US" sz="650" dirty="0">
                <a:latin typeface="Helvetica"/>
                <a:cs typeface="Helvetica"/>
              </a:rPr>
              <a:t>/</a:t>
            </a:r>
            <a:r>
              <a:rPr lang="ru-RU" sz="650" dirty="0">
                <a:latin typeface="Helvetica"/>
                <a:cs typeface="Helvetica"/>
              </a:rPr>
              <a:t>или создание уникальных подходов не является самоцелью создания стандарта. Все положения стандарта являются отражением практики </a:t>
            </a:r>
            <a:r>
              <a:rPr lang="en-US" sz="650" dirty="0">
                <a:latin typeface="Helvetica"/>
                <a:cs typeface="Helvetica"/>
              </a:rPr>
              <a:t>PM Excellence </a:t>
            </a:r>
            <a:endParaRPr lang="ru-RU" sz="650" dirty="0">
              <a:latin typeface="Helvetica"/>
              <a:cs typeface="Helvetica"/>
            </a:endParaRPr>
          </a:p>
          <a:p>
            <a:pPr marL="243205" indent="-243205">
              <a:lnSpc>
                <a:spcPts val="800"/>
              </a:lnSpc>
              <a:buClr>
                <a:srgbClr val="902513"/>
              </a:buClr>
              <a:buFontTx/>
              <a:buAutoNum type="arabicPeriod"/>
              <a:defRPr/>
            </a:pPr>
            <a:endParaRPr lang="ru-RU" sz="650" dirty="0">
              <a:latin typeface="Helvetica"/>
              <a:cs typeface="Helvetica"/>
            </a:endParaRPr>
          </a:p>
          <a:p>
            <a:pPr marL="243205" indent="-243205">
              <a:lnSpc>
                <a:spcPts val="800"/>
              </a:lnSpc>
              <a:buClr>
                <a:srgbClr val="902513"/>
              </a:buClr>
              <a:buAutoNum type="arabicPeriod"/>
              <a:defRPr/>
            </a:pPr>
            <a:r>
              <a:rPr lang="ru-RU" sz="650" dirty="0">
                <a:latin typeface="Helvetica"/>
                <a:cs typeface="Helvetica"/>
              </a:rPr>
              <a:t>Принятие де-факто из-за практической ценности. Мы стремимся к тому, чтобы стандарт был принят к использованию исходя из его практической ценности, а не юридического статуса. Поэтому у нас нет цели принятия стандарта на официальном уровне в государственных структурах.</a:t>
            </a:r>
            <a:endParaRPr sz="650" dirty="0"/>
          </a:p>
          <a:p>
            <a:pPr marL="243205" indent="-243205">
              <a:lnSpc>
                <a:spcPts val="800"/>
              </a:lnSpc>
              <a:buClr>
                <a:srgbClr val="902513"/>
              </a:buClr>
              <a:buAutoNum type="arabicPeriod"/>
              <a:defRPr/>
            </a:pPr>
            <a:endParaRPr lang="ru-RU" sz="650" dirty="0">
              <a:latin typeface="Helvetica"/>
              <a:cs typeface="Helvetica"/>
            </a:endParaRPr>
          </a:p>
          <a:p>
            <a:pPr marL="243205" indent="-243205">
              <a:lnSpc>
                <a:spcPts val="800"/>
              </a:lnSpc>
              <a:buClr>
                <a:srgbClr val="902513"/>
              </a:buClr>
              <a:buAutoNum type="arabicPeriod"/>
              <a:defRPr/>
            </a:pPr>
            <a:r>
              <a:rPr lang="ru-RU" sz="650" dirty="0">
                <a:latin typeface="Helvetica"/>
                <a:cs typeface="Helvetica"/>
              </a:rPr>
              <a:t>Отправная точка в создании дерева стандартов. Подлежит дальнейшему развитию через выпуск новых версий </a:t>
            </a:r>
            <a:endParaRPr sz="650" dirty="0"/>
          </a:p>
          <a:p>
            <a:pPr algn="l">
              <a:lnSpc>
                <a:spcPts val="800"/>
              </a:lnSpc>
              <a:defRPr/>
            </a:pPr>
            <a:endParaRPr lang="en-US" sz="650" dirty="0">
              <a:latin typeface="Helvetica"/>
              <a:cs typeface="Helvetica"/>
            </a:endParaRPr>
          </a:p>
        </p:txBody>
      </p:sp>
      <p:sp>
        <p:nvSpPr>
          <p:cNvPr id="72" name="TextBox 71"/>
          <p:cNvSpPr txBox="1"/>
          <p:nvPr/>
        </p:nvSpPr>
        <p:spPr bwMode="auto">
          <a:xfrm>
            <a:off x="5495486" y="4275934"/>
            <a:ext cx="2460666" cy="35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defRPr/>
            </a:pPr>
            <a:r>
              <a:rPr lang="ru-RU" sz="565" dirty="0">
                <a:solidFill>
                  <a:srgbClr val="8C271A"/>
                </a:solidFill>
                <a:latin typeface="Helvetica"/>
                <a:cs typeface="Helvetica"/>
              </a:rPr>
              <a:t>7.</a:t>
            </a:r>
            <a:r>
              <a:rPr lang="en-GB" sz="565" dirty="0">
                <a:solidFill>
                  <a:srgbClr val="8C271A"/>
                </a:solidFill>
                <a:latin typeface="Helvetica"/>
                <a:cs typeface="Helvetica"/>
              </a:rPr>
              <a:t>  </a:t>
            </a:r>
            <a:r>
              <a:rPr lang="ru-RU" sz="565" dirty="0">
                <a:latin typeface="Helvetica"/>
                <a:cs typeface="Helvetica"/>
              </a:rPr>
              <a:t>Последовательное уточнение	</a:t>
            </a:r>
            <a:endParaRPr lang="en-GB" sz="565" dirty="0">
              <a:latin typeface="Helvetica"/>
              <a:cs typeface="Helvetica"/>
            </a:endParaRPr>
          </a:p>
          <a:p>
            <a:pPr algn="l">
              <a:defRPr/>
            </a:pPr>
            <a:r>
              <a:rPr lang="ru-RU" sz="565" dirty="0">
                <a:solidFill>
                  <a:srgbClr val="8C271A"/>
                </a:solidFill>
                <a:latin typeface="Helvetica"/>
                <a:cs typeface="Helvetica"/>
              </a:rPr>
              <a:t>8.</a:t>
            </a:r>
            <a:r>
              <a:rPr lang="en-GB" sz="565" dirty="0">
                <a:solidFill>
                  <a:srgbClr val="8C271A"/>
                </a:solidFill>
                <a:latin typeface="Helvetica"/>
                <a:cs typeface="Helvetica"/>
              </a:rPr>
              <a:t>  </a:t>
            </a:r>
            <a:r>
              <a:rPr lang="ru-RU" sz="565" dirty="0">
                <a:latin typeface="Helvetica"/>
                <a:cs typeface="Helvetica"/>
              </a:rPr>
              <a:t>Возможность ступенчатого перехода на этап</a:t>
            </a:r>
            <a:endParaRPr lang="en-GB" sz="565" dirty="0">
              <a:latin typeface="Helvetica"/>
              <a:cs typeface="Helvetica"/>
            </a:endParaRPr>
          </a:p>
          <a:p>
            <a:pPr algn="l">
              <a:defRPr/>
            </a:pPr>
            <a:r>
              <a:rPr lang="ru-RU" sz="565" dirty="0">
                <a:solidFill>
                  <a:srgbClr val="8C271A"/>
                </a:solidFill>
                <a:latin typeface="Helvetica"/>
                <a:cs typeface="Helvetica"/>
              </a:rPr>
              <a:t>9.</a:t>
            </a:r>
            <a:r>
              <a:rPr lang="en-GB" sz="565" dirty="0">
                <a:solidFill>
                  <a:srgbClr val="8C271A"/>
                </a:solidFill>
                <a:latin typeface="Helvetica"/>
                <a:cs typeface="Helvetica"/>
              </a:rPr>
              <a:t>  </a:t>
            </a:r>
            <a:r>
              <a:rPr lang="ru-RU" sz="565" dirty="0">
                <a:latin typeface="Helvetica"/>
                <a:cs typeface="Helvetica"/>
              </a:rPr>
              <a:t>Независимая экспертиза результатов этапа</a:t>
            </a:r>
            <a:endParaRPr lang="en-US" sz="565" dirty="0">
              <a:latin typeface="Helvetica"/>
              <a:cs typeface="Helvetica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522440" y="917425"/>
            <a:ext cx="5752602" cy="3162950"/>
            <a:chOff x="224584" y="917425"/>
            <a:chExt cx="6215676" cy="3417562"/>
          </a:xfrm>
        </p:grpSpPr>
        <p:pic>
          <p:nvPicPr>
            <p:cNvPr id="58" name="Рисунок 5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24584" y="917425"/>
              <a:ext cx="6204870" cy="2791947"/>
            </a:xfrm>
            <a:prstGeom prst="rect">
              <a:avLst/>
            </a:prstGeom>
          </p:spPr>
        </p:pic>
        <p:pic>
          <p:nvPicPr>
            <p:cNvPr id="63" name="Рисунок 6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317154" y="1552455"/>
              <a:ext cx="6043784" cy="1246570"/>
            </a:xfrm>
            <a:prstGeom prst="rect">
              <a:avLst/>
            </a:prstGeom>
          </p:spPr>
        </p:pic>
        <p:pic>
          <p:nvPicPr>
            <p:cNvPr id="62" name="Рисунок 6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3122295" y="1880261"/>
              <a:ext cx="3219561" cy="403559"/>
            </a:xfrm>
            <a:prstGeom prst="rect">
              <a:avLst/>
            </a:prstGeom>
          </p:spPr>
        </p:pic>
        <p:pic>
          <p:nvPicPr>
            <p:cNvPr id="60" name="Рисунок 5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 bwMode="auto">
            <a:xfrm>
              <a:off x="317154" y="2222271"/>
              <a:ext cx="5996702" cy="581475"/>
            </a:xfrm>
            <a:prstGeom prst="rect">
              <a:avLst/>
            </a:prstGeom>
          </p:spPr>
        </p:pic>
        <p:pic>
          <p:nvPicPr>
            <p:cNvPr id="61" name="Рисунок 6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 bwMode="auto">
            <a:xfrm>
              <a:off x="3413133" y="1913388"/>
              <a:ext cx="2935081" cy="210179"/>
            </a:xfrm>
            <a:prstGeom prst="rect">
              <a:avLst/>
            </a:prstGeom>
          </p:spPr>
        </p:pic>
        <p:pic>
          <p:nvPicPr>
            <p:cNvPr id="64" name="Рисунок 6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 bwMode="auto">
            <a:xfrm>
              <a:off x="5245759" y="2862019"/>
              <a:ext cx="1095220" cy="824073"/>
            </a:xfrm>
            <a:prstGeom prst="rect">
              <a:avLst/>
            </a:prstGeom>
          </p:spPr>
        </p:pic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 bwMode="auto">
            <a:xfrm>
              <a:off x="4283228" y="2984455"/>
              <a:ext cx="1081375" cy="726914"/>
            </a:xfrm>
            <a:prstGeom prst="rect">
              <a:avLst/>
            </a:prstGeom>
          </p:spPr>
        </p:pic>
        <p:pic>
          <p:nvPicPr>
            <p:cNvPr id="66" name="Рисунок 65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 bwMode="auto">
            <a:xfrm>
              <a:off x="442241" y="3938448"/>
              <a:ext cx="1067282" cy="396539"/>
            </a:xfrm>
            <a:prstGeom prst="rect">
              <a:avLst/>
            </a:prstGeom>
          </p:spPr>
        </p:pic>
        <p:pic>
          <p:nvPicPr>
            <p:cNvPr id="67" name="Рисунок 66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 bwMode="auto">
            <a:xfrm>
              <a:off x="1447638" y="3884181"/>
              <a:ext cx="1071033" cy="397477"/>
            </a:xfrm>
            <a:prstGeom prst="rect">
              <a:avLst/>
            </a:prstGeom>
          </p:spPr>
        </p:pic>
        <p:pic>
          <p:nvPicPr>
            <p:cNvPr id="68" name="Рисунок 67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 bwMode="auto">
            <a:xfrm>
              <a:off x="2402578" y="3834591"/>
              <a:ext cx="1078532" cy="400290"/>
            </a:xfrm>
            <a:prstGeom prst="rect">
              <a:avLst/>
            </a:prstGeom>
          </p:spPr>
        </p:pic>
        <p:pic>
          <p:nvPicPr>
            <p:cNvPr id="124" name="Рисунок 123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 bwMode="auto">
            <a:xfrm>
              <a:off x="3491681" y="3704703"/>
              <a:ext cx="890574" cy="422319"/>
            </a:xfrm>
            <a:prstGeom prst="rect">
              <a:avLst/>
            </a:prstGeom>
          </p:spPr>
        </p:pic>
        <p:pic>
          <p:nvPicPr>
            <p:cNvPr id="125" name="Рисунок 124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 bwMode="auto">
            <a:xfrm>
              <a:off x="4409736" y="3751454"/>
              <a:ext cx="1072438" cy="396539"/>
            </a:xfrm>
            <a:prstGeom prst="rect">
              <a:avLst/>
            </a:prstGeom>
          </p:spPr>
        </p:pic>
        <p:pic>
          <p:nvPicPr>
            <p:cNvPr id="126" name="Рисунок 125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 bwMode="auto">
            <a:xfrm>
              <a:off x="5651183" y="3715503"/>
              <a:ext cx="532938" cy="345449"/>
            </a:xfrm>
            <a:prstGeom prst="rect">
              <a:avLst/>
            </a:prstGeom>
          </p:spPr>
        </p:pic>
        <p:pic>
          <p:nvPicPr>
            <p:cNvPr id="127" name="Рисунок 126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 bwMode="auto">
            <a:xfrm>
              <a:off x="1307647" y="2783032"/>
              <a:ext cx="984530" cy="186799"/>
            </a:xfrm>
            <a:prstGeom prst="rect">
              <a:avLst/>
            </a:prstGeom>
          </p:spPr>
        </p:pic>
        <p:pic>
          <p:nvPicPr>
            <p:cNvPr id="128" name="Рисунок 127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 bwMode="auto">
            <a:xfrm>
              <a:off x="317154" y="2827093"/>
              <a:ext cx="988591" cy="188153"/>
            </a:xfrm>
            <a:prstGeom prst="rect">
              <a:avLst/>
            </a:prstGeom>
          </p:spPr>
        </p:pic>
        <p:pic>
          <p:nvPicPr>
            <p:cNvPr id="129" name="Рисунок 128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 bwMode="auto">
            <a:xfrm>
              <a:off x="2289766" y="2743524"/>
              <a:ext cx="984530" cy="186799"/>
            </a:xfrm>
            <a:prstGeom prst="rect">
              <a:avLst/>
            </a:prstGeom>
          </p:spPr>
        </p:pic>
        <p:pic>
          <p:nvPicPr>
            <p:cNvPr id="130" name="Рисунок 129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 bwMode="auto">
            <a:xfrm>
              <a:off x="3271449" y="2705492"/>
              <a:ext cx="1011780" cy="186799"/>
            </a:xfrm>
            <a:prstGeom prst="rect">
              <a:avLst/>
            </a:prstGeom>
          </p:spPr>
        </p:pic>
        <p:pic>
          <p:nvPicPr>
            <p:cNvPr id="131" name="Рисунок 130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 bwMode="auto">
            <a:xfrm>
              <a:off x="4283228" y="2663937"/>
              <a:ext cx="957016" cy="186799"/>
            </a:xfrm>
            <a:prstGeom prst="rect">
              <a:avLst/>
            </a:prstGeom>
          </p:spPr>
        </p:pic>
        <p:pic>
          <p:nvPicPr>
            <p:cNvPr id="132" name="Рисунок 131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 bwMode="auto">
            <a:xfrm>
              <a:off x="5240118" y="2631765"/>
              <a:ext cx="943315" cy="180031"/>
            </a:xfrm>
            <a:prstGeom prst="rect">
              <a:avLst/>
            </a:prstGeom>
          </p:spPr>
        </p:pic>
        <p:pic>
          <p:nvPicPr>
            <p:cNvPr id="133" name="Рисунок 132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 bwMode="auto">
            <a:xfrm>
              <a:off x="1192049" y="2734279"/>
              <a:ext cx="235740" cy="235229"/>
            </a:xfrm>
            <a:prstGeom prst="rect">
              <a:avLst/>
            </a:prstGeom>
          </p:spPr>
        </p:pic>
        <p:pic>
          <p:nvPicPr>
            <p:cNvPr id="134" name="Рисунок 133"/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 bwMode="auto">
            <a:xfrm>
              <a:off x="465975" y="1093519"/>
              <a:ext cx="4913386" cy="784923"/>
            </a:xfrm>
            <a:prstGeom prst="rect">
              <a:avLst/>
            </a:prstGeom>
          </p:spPr>
        </p:pic>
        <p:cxnSp>
          <p:nvCxnSpPr>
            <p:cNvPr id="135" name="Прямая соединительная линия 134"/>
            <p:cNvCxnSpPr/>
            <p:nvPr/>
          </p:nvCxnSpPr>
          <p:spPr bwMode="auto">
            <a:xfrm flipH="1" flipV="1">
              <a:off x="1306585" y="2974272"/>
              <a:ext cx="1458" cy="544589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Прямая соединительная линия 135"/>
            <p:cNvCxnSpPr/>
            <p:nvPr/>
          </p:nvCxnSpPr>
          <p:spPr bwMode="auto">
            <a:xfrm flipV="1">
              <a:off x="2388052" y="3514675"/>
              <a:ext cx="1" cy="46041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7" name="Рисунок 136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 bwMode="auto">
            <a:xfrm>
              <a:off x="2190883" y="2697665"/>
              <a:ext cx="235740" cy="235229"/>
            </a:xfrm>
            <a:prstGeom prst="rect">
              <a:avLst/>
            </a:prstGeom>
          </p:spPr>
        </p:pic>
        <p:cxnSp>
          <p:nvCxnSpPr>
            <p:cNvPr id="138" name="Прямая соединительная линия 137"/>
            <p:cNvCxnSpPr/>
            <p:nvPr/>
          </p:nvCxnSpPr>
          <p:spPr bwMode="auto">
            <a:xfrm flipV="1">
              <a:off x="3415428" y="3396193"/>
              <a:ext cx="1" cy="33841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9" name="Рисунок 138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 bwMode="auto">
            <a:xfrm>
              <a:off x="3165182" y="2651329"/>
              <a:ext cx="235229" cy="235229"/>
            </a:xfrm>
            <a:prstGeom prst="rect">
              <a:avLst/>
            </a:prstGeom>
          </p:spPr>
        </p:pic>
        <p:cxnSp>
          <p:nvCxnSpPr>
            <p:cNvPr id="140" name="Прямая соединительная линия 139"/>
            <p:cNvCxnSpPr/>
            <p:nvPr/>
          </p:nvCxnSpPr>
          <p:spPr bwMode="auto">
            <a:xfrm flipV="1">
              <a:off x="4047450" y="3256646"/>
              <a:ext cx="1" cy="26269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1" name="Рисунок 140"/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 bwMode="auto">
            <a:xfrm>
              <a:off x="3723732" y="2624595"/>
              <a:ext cx="290337" cy="235740"/>
            </a:xfrm>
            <a:prstGeom prst="rect">
              <a:avLst/>
            </a:prstGeom>
          </p:spPr>
        </p:pic>
        <p:cxnSp>
          <p:nvCxnSpPr>
            <p:cNvPr id="142" name="Прямая соединительная линия 141"/>
            <p:cNvCxnSpPr/>
            <p:nvPr/>
          </p:nvCxnSpPr>
          <p:spPr bwMode="auto">
            <a:xfrm flipV="1">
              <a:off x="4449346" y="3253165"/>
              <a:ext cx="1" cy="29748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3" name="Рисунок 142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 bwMode="auto">
            <a:xfrm>
              <a:off x="4164238" y="2612167"/>
              <a:ext cx="235229" cy="235739"/>
            </a:xfrm>
            <a:prstGeom prst="rect">
              <a:avLst/>
            </a:prstGeom>
          </p:spPr>
        </p:pic>
        <p:cxnSp>
          <p:nvCxnSpPr>
            <p:cNvPr id="144" name="Прямая соединительная линия 143"/>
            <p:cNvCxnSpPr/>
            <p:nvPr/>
          </p:nvCxnSpPr>
          <p:spPr bwMode="auto">
            <a:xfrm flipV="1">
              <a:off x="5038365" y="3114725"/>
              <a:ext cx="1" cy="16111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5" name="Рисунок 144"/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 bwMode="auto">
            <a:xfrm>
              <a:off x="4646146" y="2590759"/>
              <a:ext cx="290337" cy="235740"/>
            </a:xfrm>
            <a:prstGeom prst="rect">
              <a:avLst/>
            </a:prstGeom>
          </p:spPr>
        </p:pic>
        <p:cxnSp>
          <p:nvCxnSpPr>
            <p:cNvPr id="146" name="Прямая соединительная линия 145"/>
            <p:cNvCxnSpPr/>
            <p:nvPr/>
          </p:nvCxnSpPr>
          <p:spPr bwMode="auto">
            <a:xfrm flipV="1">
              <a:off x="6440259" y="2970851"/>
              <a:ext cx="1" cy="18552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7" name="Рисунок 146"/>
            <p:cNvPicPr>
              <a:picLocks noChangeAspect="1"/>
            </p:cNvPicPr>
            <p:nvPr/>
          </p:nvPicPr>
          <p:blipFill>
            <a:blip r:embed="rId29"/>
            <a:stretch>
              <a:fillRect/>
            </a:stretch>
          </p:blipFill>
          <p:spPr bwMode="auto">
            <a:xfrm>
              <a:off x="6065120" y="2545617"/>
              <a:ext cx="235740" cy="235740"/>
            </a:xfrm>
            <a:prstGeom prst="rect">
              <a:avLst/>
            </a:prstGeom>
          </p:spPr>
        </p:pic>
        <p:cxnSp>
          <p:nvCxnSpPr>
            <p:cNvPr id="148" name="Прямая соединительная линия 147"/>
            <p:cNvCxnSpPr/>
            <p:nvPr/>
          </p:nvCxnSpPr>
          <p:spPr bwMode="auto">
            <a:xfrm flipV="1">
              <a:off x="5460506" y="3112285"/>
              <a:ext cx="1" cy="18552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9" name="Рисунок 148"/>
            <p:cNvPicPr>
              <a:picLocks noChangeAspect="1"/>
            </p:cNvPicPr>
            <p:nvPr/>
          </p:nvPicPr>
          <p:blipFill>
            <a:blip r:embed="rId30"/>
            <a:stretch>
              <a:fillRect/>
            </a:stretch>
          </p:blipFill>
          <p:spPr bwMode="auto">
            <a:xfrm>
              <a:off x="5128033" y="2575768"/>
              <a:ext cx="235229" cy="235739"/>
            </a:xfrm>
            <a:prstGeom prst="rect">
              <a:avLst/>
            </a:prstGeom>
          </p:spPr>
        </p:pic>
        <p:pic>
          <p:nvPicPr>
            <p:cNvPr id="154" name="Рисунок 153"/>
            <p:cNvPicPr>
              <a:picLocks noChangeAspect="1"/>
            </p:cNvPicPr>
            <p:nvPr/>
          </p:nvPicPr>
          <p:blipFill>
            <a:blip r:embed="rId31"/>
            <a:stretch>
              <a:fillRect/>
            </a:stretch>
          </p:blipFill>
          <p:spPr bwMode="auto">
            <a:xfrm>
              <a:off x="3287195" y="3127684"/>
              <a:ext cx="1128691" cy="620170"/>
            </a:xfrm>
            <a:prstGeom prst="rect">
              <a:avLst/>
            </a:prstGeom>
          </p:spPr>
        </p:pic>
        <p:pic>
          <p:nvPicPr>
            <p:cNvPr id="155" name="Рисунок 154"/>
            <p:cNvPicPr>
              <a:picLocks noChangeAspect="1"/>
            </p:cNvPicPr>
            <p:nvPr/>
          </p:nvPicPr>
          <p:blipFill>
            <a:blip r:embed="rId32"/>
            <a:stretch>
              <a:fillRect/>
            </a:stretch>
          </p:blipFill>
          <p:spPr bwMode="auto">
            <a:xfrm>
              <a:off x="2299475" y="3263092"/>
              <a:ext cx="1122362" cy="524793"/>
            </a:xfrm>
            <a:prstGeom prst="rect">
              <a:avLst/>
            </a:prstGeom>
          </p:spPr>
        </p:pic>
        <p:pic>
          <p:nvPicPr>
            <p:cNvPr id="156" name="Рисунок 155"/>
            <p:cNvPicPr>
              <a:picLocks noChangeAspect="1"/>
            </p:cNvPicPr>
            <p:nvPr/>
          </p:nvPicPr>
          <p:blipFill>
            <a:blip r:embed="rId33"/>
            <a:stretch>
              <a:fillRect/>
            </a:stretch>
          </p:blipFill>
          <p:spPr bwMode="auto">
            <a:xfrm>
              <a:off x="1311756" y="3385240"/>
              <a:ext cx="1119198" cy="438006"/>
            </a:xfrm>
            <a:prstGeom prst="rect">
              <a:avLst/>
            </a:prstGeom>
          </p:spPr>
        </p:pic>
        <p:pic>
          <p:nvPicPr>
            <p:cNvPr id="157" name="Рисунок 156"/>
            <p:cNvPicPr>
              <a:picLocks noChangeAspect="1"/>
            </p:cNvPicPr>
            <p:nvPr/>
          </p:nvPicPr>
          <p:blipFill>
            <a:blip r:embed="rId34"/>
            <a:stretch>
              <a:fillRect/>
            </a:stretch>
          </p:blipFill>
          <p:spPr bwMode="auto">
            <a:xfrm>
              <a:off x="317154" y="3527641"/>
              <a:ext cx="1119198" cy="391900"/>
            </a:xfrm>
            <a:prstGeom prst="rect">
              <a:avLst/>
            </a:prstGeom>
          </p:spPr>
        </p:pic>
        <p:pic>
          <p:nvPicPr>
            <p:cNvPr id="158" name="Рисунок 157"/>
            <p:cNvPicPr>
              <a:picLocks noChangeAspect="1"/>
            </p:cNvPicPr>
            <p:nvPr/>
          </p:nvPicPr>
          <p:blipFill>
            <a:blip r:embed="rId35"/>
            <a:stretch>
              <a:fillRect/>
            </a:stretch>
          </p:blipFill>
          <p:spPr bwMode="auto">
            <a:xfrm>
              <a:off x="3898833" y="3064117"/>
              <a:ext cx="1472405" cy="668532"/>
            </a:xfrm>
            <a:prstGeom prst="rect">
              <a:avLst/>
            </a:prstGeom>
          </p:spPr>
        </p:pic>
        <p:pic>
          <p:nvPicPr>
            <p:cNvPr id="159" name="Рисунок 158"/>
            <p:cNvPicPr>
              <a:picLocks noChangeAspect="1"/>
            </p:cNvPicPr>
            <p:nvPr/>
          </p:nvPicPr>
          <p:blipFill>
            <a:blip r:embed="rId36"/>
            <a:stretch>
              <a:fillRect/>
            </a:stretch>
          </p:blipFill>
          <p:spPr bwMode="auto">
            <a:xfrm>
              <a:off x="4865587" y="2932069"/>
              <a:ext cx="1472240" cy="770795"/>
            </a:xfrm>
            <a:prstGeom prst="rect">
              <a:avLst/>
            </a:prstGeom>
          </p:spPr>
        </p:pic>
        <p:pic>
          <p:nvPicPr>
            <p:cNvPr id="161" name="Рисунок 160"/>
            <p:cNvPicPr>
              <a:picLocks noChangeAspect="1"/>
            </p:cNvPicPr>
            <p:nvPr/>
          </p:nvPicPr>
          <p:blipFill>
            <a:blip r:embed="rId37"/>
            <a:stretch>
              <a:fillRect/>
            </a:stretch>
          </p:blipFill>
          <p:spPr bwMode="auto">
            <a:xfrm>
              <a:off x="318995" y="1804701"/>
              <a:ext cx="406891" cy="157075"/>
            </a:xfrm>
            <a:prstGeom prst="rect">
              <a:avLst/>
            </a:prstGeom>
          </p:spPr>
        </p:pic>
        <p:pic>
          <p:nvPicPr>
            <p:cNvPr id="162" name="Рисунок 161"/>
            <p:cNvPicPr>
              <a:picLocks noChangeAspect="1"/>
            </p:cNvPicPr>
            <p:nvPr/>
          </p:nvPicPr>
          <p:blipFill>
            <a:blip r:embed="rId38"/>
            <a:stretch>
              <a:fillRect/>
            </a:stretch>
          </p:blipFill>
          <p:spPr bwMode="auto">
            <a:xfrm>
              <a:off x="316299" y="2519501"/>
              <a:ext cx="238955" cy="102767"/>
            </a:xfrm>
            <a:prstGeom prst="rect">
              <a:avLst/>
            </a:prstGeom>
          </p:spPr>
        </p:pic>
        <p:cxnSp>
          <p:nvCxnSpPr>
            <p:cNvPr id="12" name="Прямая соединительная линия 11"/>
            <p:cNvCxnSpPr/>
            <p:nvPr/>
          </p:nvCxnSpPr>
          <p:spPr bwMode="auto">
            <a:xfrm flipH="1">
              <a:off x="2302960" y="2932894"/>
              <a:ext cx="1029" cy="452347"/>
            </a:xfrm>
            <a:prstGeom prst="line">
              <a:avLst/>
            </a:prstGeom>
            <a:noFill/>
            <a:ln w="952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style>
            <a:lnRef idx="0">
              <a:srgbClr val="000000"/>
            </a:lnRef>
            <a:fillRef idx="0">
              <a:srgbClr val="000000"/>
            </a:fillRef>
            <a:effectRef idx="0">
              <a:srgbClr val="000000"/>
            </a:effectRef>
            <a:fontRef idx="none"/>
          </p:style>
        </p:cxnSp>
        <p:cxnSp>
          <p:nvCxnSpPr>
            <p:cNvPr id="69" name="Прямая соединительная линия 68"/>
            <p:cNvCxnSpPr/>
            <p:nvPr/>
          </p:nvCxnSpPr>
          <p:spPr bwMode="auto">
            <a:xfrm>
              <a:off x="3280929" y="2886558"/>
              <a:ext cx="1" cy="376427"/>
            </a:xfrm>
            <a:prstGeom prst="line">
              <a:avLst/>
            </a:prstGeom>
            <a:noFill/>
            <a:ln w="952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style>
            <a:lnRef idx="0">
              <a:srgbClr val="000000"/>
            </a:lnRef>
            <a:fillRef idx="0">
              <a:srgbClr val="000000"/>
            </a:fillRef>
            <a:effectRef idx="0">
              <a:srgbClr val="000000"/>
            </a:effectRef>
            <a:fontRef idx="none"/>
          </p:style>
        </p:cxnSp>
        <p:cxnSp>
          <p:nvCxnSpPr>
            <p:cNvPr id="70" name="Прямая соединительная линия 69"/>
            <p:cNvCxnSpPr/>
            <p:nvPr/>
          </p:nvCxnSpPr>
          <p:spPr bwMode="auto">
            <a:xfrm>
              <a:off x="3898141" y="2860334"/>
              <a:ext cx="0" cy="285421"/>
            </a:xfrm>
            <a:prstGeom prst="line">
              <a:avLst/>
            </a:prstGeom>
            <a:noFill/>
            <a:ln w="9525" cap="flat">
              <a:solidFill>
                <a:schemeClr val="bg1">
                  <a:lumMod val="50000"/>
                </a:schemeClr>
              </a:solidFill>
              <a:prstDash val="dash"/>
              <a:miter lim="400000"/>
            </a:ln>
            <a:effectLst/>
          </p:spPr>
          <p:style>
            <a:lnRef idx="0">
              <a:srgbClr val="000000"/>
            </a:lnRef>
            <a:fillRef idx="0">
              <a:srgbClr val="000000"/>
            </a:fillRef>
            <a:effectRef idx="0">
              <a:srgbClr val="000000"/>
            </a:effectRef>
            <a:fontRef idx="none"/>
          </p:style>
        </p:cxnSp>
        <p:cxnSp>
          <p:nvCxnSpPr>
            <p:cNvPr id="71" name="Прямая соединительная линия 70"/>
            <p:cNvCxnSpPr/>
            <p:nvPr/>
          </p:nvCxnSpPr>
          <p:spPr bwMode="auto">
            <a:xfrm>
              <a:off x="4278312" y="2844387"/>
              <a:ext cx="0" cy="286449"/>
            </a:xfrm>
            <a:prstGeom prst="line">
              <a:avLst/>
            </a:prstGeom>
            <a:noFill/>
            <a:ln w="952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style>
            <a:lnRef idx="0">
              <a:srgbClr val="000000"/>
            </a:lnRef>
            <a:fillRef idx="0">
              <a:srgbClr val="000000"/>
            </a:fillRef>
            <a:effectRef idx="0">
              <a:srgbClr val="000000"/>
            </a:effectRef>
            <a:fontRef idx="none"/>
          </p:style>
        </p:cxnSp>
        <p:cxnSp>
          <p:nvCxnSpPr>
            <p:cNvPr id="73" name="Прямая соединительная линия 72"/>
            <p:cNvCxnSpPr/>
            <p:nvPr/>
          </p:nvCxnSpPr>
          <p:spPr bwMode="auto">
            <a:xfrm>
              <a:off x="4812178" y="2826499"/>
              <a:ext cx="0" cy="157956"/>
            </a:xfrm>
            <a:prstGeom prst="line">
              <a:avLst/>
            </a:prstGeom>
            <a:noFill/>
            <a:ln w="9525" cap="flat">
              <a:solidFill>
                <a:schemeClr val="bg1">
                  <a:lumMod val="50000"/>
                </a:schemeClr>
              </a:solidFill>
              <a:prstDash val="dash"/>
              <a:miter lim="400000"/>
            </a:ln>
            <a:effectLst/>
          </p:spPr>
          <p:style>
            <a:lnRef idx="0">
              <a:srgbClr val="000000"/>
            </a:lnRef>
            <a:fillRef idx="0">
              <a:srgbClr val="000000"/>
            </a:fillRef>
            <a:effectRef idx="0">
              <a:srgbClr val="000000"/>
            </a:effectRef>
            <a:fontRef idx="none"/>
          </p:style>
        </p:cxnSp>
        <p:cxnSp>
          <p:nvCxnSpPr>
            <p:cNvPr id="75" name="Прямая соединительная линия 74"/>
            <p:cNvCxnSpPr>
              <a:stCxn id="149" idx="2"/>
            </p:cNvCxnSpPr>
            <p:nvPr/>
          </p:nvCxnSpPr>
          <p:spPr bwMode="auto">
            <a:xfrm>
              <a:off x="5245647" y="2811506"/>
              <a:ext cx="0" cy="182455"/>
            </a:xfrm>
            <a:prstGeom prst="line">
              <a:avLst/>
            </a:prstGeom>
            <a:noFill/>
            <a:ln w="952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style>
            <a:lnRef idx="0">
              <a:srgbClr val="000000"/>
            </a:lnRef>
            <a:fillRef idx="0">
              <a:srgbClr val="000000"/>
            </a:fillRef>
            <a:effectRef idx="0">
              <a:srgbClr val="000000"/>
            </a:effectRef>
            <a:fontRef idx="none"/>
          </p:style>
        </p:cxnSp>
        <p:cxnSp>
          <p:nvCxnSpPr>
            <p:cNvPr id="77" name="Прямая соединительная линия 76"/>
            <p:cNvCxnSpPr/>
            <p:nvPr/>
          </p:nvCxnSpPr>
          <p:spPr bwMode="auto">
            <a:xfrm>
              <a:off x="6183433" y="2775856"/>
              <a:ext cx="0" cy="81630"/>
            </a:xfrm>
            <a:prstGeom prst="line">
              <a:avLst/>
            </a:prstGeom>
            <a:noFill/>
            <a:ln w="952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style>
            <a:lnRef idx="0">
              <a:srgbClr val="000000"/>
            </a:lnRef>
            <a:fillRef idx="0">
              <a:srgbClr val="000000"/>
            </a:fillRef>
            <a:effectRef idx="0">
              <a:srgbClr val="000000"/>
            </a:effectRef>
            <a:fontRef idx="none"/>
          </p:style>
        </p:cxn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2"/>
          <a:stretch>
            <a:fillRect/>
          </a:stretch>
        </p:blipFill>
        <p:spPr>
          <a:xfrm flipH="1">
            <a:off x="452799" y="0"/>
            <a:ext cx="8186377" cy="485933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4435" y="0"/>
            <a:ext cx="8643608" cy="4859338"/>
          </a:xfrm>
          <a:prstGeom prst="rect">
            <a:avLst/>
          </a:prstGeom>
          <a:gradFill>
            <a:gsLst>
              <a:gs pos="67000">
                <a:srgbClr val="FFFFFF">
                  <a:alpha val="71000"/>
                </a:srgbClr>
              </a:gs>
              <a:gs pos="38000">
                <a:srgbClr val="FFFFFF"/>
              </a:gs>
              <a:gs pos="100000">
                <a:schemeClr val="bg1">
                  <a:alpha val="13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50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7116915" y="0"/>
            <a:ext cx="1513546" cy="2141538"/>
            <a:chOff x="7785661" y="0"/>
            <a:chExt cx="844799" cy="1195318"/>
          </a:xfrm>
        </p:grpSpPr>
        <p:sp>
          <p:nvSpPr>
            <p:cNvPr id="15" name="Полилиния 14"/>
            <p:cNvSpPr/>
            <p:nvPr/>
          </p:nvSpPr>
          <p:spPr>
            <a:xfrm flipH="1">
              <a:off x="7785661" y="0"/>
              <a:ext cx="844799" cy="1195318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/>
            </a:p>
          </p:txBody>
        </p:sp>
        <p:sp>
          <p:nvSpPr>
            <p:cNvPr id="16" name="Полилиния 15"/>
            <p:cNvSpPr/>
            <p:nvPr/>
          </p:nvSpPr>
          <p:spPr>
            <a:xfrm flipV="1">
              <a:off x="8095080" y="516173"/>
              <a:ext cx="334386" cy="473127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rgbClr val="8E23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0" y="2521220"/>
            <a:ext cx="1652482" cy="2338118"/>
            <a:chOff x="-4435" y="2252715"/>
            <a:chExt cx="1269714" cy="1796535"/>
          </a:xfrm>
        </p:grpSpPr>
        <p:sp>
          <p:nvSpPr>
            <p:cNvPr id="14" name="Полилиния 13"/>
            <p:cNvSpPr/>
            <p:nvPr/>
          </p:nvSpPr>
          <p:spPr>
            <a:xfrm flipV="1">
              <a:off x="-4435" y="2252715"/>
              <a:ext cx="1269714" cy="1796535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/>
            </a:p>
          </p:txBody>
        </p:sp>
        <p:sp>
          <p:nvSpPr>
            <p:cNvPr id="17" name="Полилиния 16"/>
            <p:cNvSpPr/>
            <p:nvPr/>
          </p:nvSpPr>
          <p:spPr>
            <a:xfrm flipH="1">
              <a:off x="371204" y="2723593"/>
              <a:ext cx="502574" cy="711099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rgbClr val="8E23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/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772" y="1557618"/>
            <a:ext cx="3773922" cy="11678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67420" y="2889479"/>
            <a:ext cx="1942736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65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 </a:t>
            </a:r>
            <a:r>
              <a:rPr lang="ru-RU" sz="1465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</a:t>
            </a:r>
            <a:r>
              <a:rPr lang="en-US" sz="1465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 </a:t>
            </a:r>
            <a:r>
              <a:rPr lang="ru-RU" sz="1465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от</a:t>
            </a:r>
            <a:r>
              <a:rPr lang="en-US" sz="1465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2</a:t>
            </a:r>
            <a:r>
              <a:rPr lang="ru-RU" sz="1465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5.11.2024</a:t>
            </a:r>
            <a:endParaRPr lang="en-US" sz="1465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4100" y="349895"/>
            <a:ext cx="4207069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Описание исследования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554687" y="943788"/>
            <a:ext cx="771936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 2024 году компания 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PM Excellence </a:t>
            </a:r>
            <a:r>
              <a:rPr lang="ru-RU" sz="1200" b="1" dirty="0">
                <a:solidFill>
                  <a:srgbClr val="FF0000"/>
                </a:solidFill>
              </a:rPr>
              <a:t>продолжила бенчмарк-исследование лучших практик 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управления крупными и мегапроектами. В исследовании приняли участие внутренние и внешние эксперты 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PM Excellence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участвовавшие в реализации значимых проектов и мегапроектов России.</a:t>
            </a:r>
          </a:p>
          <a:p>
            <a:pPr algn="just"/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 ходе исследования собраны экспертные </a:t>
            </a:r>
            <a:r>
              <a:rPr lang="ru-RU" sz="1200" b="1" dirty="0">
                <a:solidFill>
                  <a:srgbClr val="FF0000"/>
                </a:solidFill>
              </a:rPr>
              <a:t>оценки по 27 бенчмаркам (+10)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 Все оценки давались для проектов с годовым освоением в 10-100, 100-300, 300+ млрд, базой которых является капитальное строительство.  </a:t>
            </a:r>
          </a:p>
          <a:p>
            <a:pPr algn="just"/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При анкетировании перед экспертами ставилась задача - указать минимальное и максимальное значение по каждому бенчмарку. Оценки экспертов отражают желаемые, идеальные для эффективности управления проектами результаты. В ходе опроса эксперты отвечали на вопрос </a:t>
            </a:r>
            <a:r>
              <a:rPr lang="ru-RU" sz="1200" b="1" dirty="0">
                <a:solidFill>
                  <a:srgbClr val="FF0000"/>
                </a:solidFill>
              </a:rPr>
              <a:t>"как должно быть?", 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а не на вопрос "как есть сейчас?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”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en-US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endParaRPr lang="en-US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Планируется что </a:t>
            </a:r>
            <a:r>
              <a:rPr lang="ru-RU" sz="1200" b="1" dirty="0">
                <a:solidFill>
                  <a:srgbClr val="FF0000"/>
                </a:solidFill>
              </a:rPr>
              <a:t>обновления будут выходить дважды в год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 Будет увеличиваться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изменяться количество бенчмарков и расширяться круг экспертов.</a:t>
            </a:r>
          </a:p>
          <a:p>
            <a:pPr algn="just"/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Результаты исследования распространяются </a:t>
            </a:r>
            <a:r>
              <a:rPr lang="ru-RU" sz="1200" b="1" dirty="0">
                <a:solidFill>
                  <a:srgbClr val="FF0000"/>
                </a:solidFill>
              </a:rPr>
              <a:t>свободно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 При использовании ссылка на 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PM Excellence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и 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PM </a:t>
            </a:r>
            <a:r>
              <a:rPr 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Behcmark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1200" b="1" dirty="0">
                <a:solidFill>
                  <a:srgbClr val="FF0000"/>
                </a:solidFill>
              </a:rPr>
              <a:t>обязательна.</a:t>
            </a:r>
          </a:p>
          <a:p>
            <a:pPr algn="just"/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b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16468" y="467940"/>
            <a:ext cx="68906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60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algn="just"/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9457" y="349895"/>
            <a:ext cx="4699304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700" b="1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ru-RU" sz="1065" dirty="0"/>
              <a:t>Бенчмарки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938496"/>
              </p:ext>
            </p:extLst>
          </p:nvPr>
        </p:nvGraphicFramePr>
        <p:xfrm>
          <a:off x="623888" y="709996"/>
          <a:ext cx="7762138" cy="349054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192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4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4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1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842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1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842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842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1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18277">
                <a:tc rowSpan="3">
                  <a:txBody>
                    <a:bodyPr/>
                    <a:lstStyle/>
                    <a:p>
                      <a:pPr algn="l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Название бенчмарка (проект средней уникальности, не более 30% работ являются уникальными)</a:t>
                      </a:r>
                    </a:p>
                  </a:txBody>
                  <a:tcPr marL="34007" marR="0" marT="0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Проект с освоением (млрд </a:t>
                      </a:r>
                      <a:r>
                        <a:rPr lang="ru-RU" sz="900" b="1" u="none" strike="noStrike" kern="1200" baseline="0" dirty="0" err="1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руб</a:t>
                      </a:r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):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2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10-100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100-30</a:t>
                      </a:r>
                      <a:r>
                        <a:rPr lang="en-US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ru-RU" sz="900" b="1" u="none" strike="noStrike" kern="1200" baseline="0" dirty="0">
                        <a:solidFill>
                          <a:srgbClr val="8E231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300+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48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мин*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макс**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сред***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мин*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макс**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сред***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мин*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макс**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сред***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554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Затраты на УП в % от бюджета проекта (З/п команды, ИСУП, внешние подрядчики и т.д.) на протяжении всего проекта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2,7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5,1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3,9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1,8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2,6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1,3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2,4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1,8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3117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рабочего персонала (в чел.), приходящееся на 1 инженерно-технического работника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32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6554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ключевых контрольных точек 1 уровня в проекте (уровень контроля заказчика, на стадии определения)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строк в КСМ на одного планировщика (без сбора факта, только занесение: трудозатрат, сроков, </a:t>
                      </a:r>
                      <a:r>
                        <a:rPr lang="ru-RU" sz="900" b="0" i="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физобъёмов</a:t>
                      </a:r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на уровне элементарных работ; ПИР, СМР, ПНР, МТО)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1665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3779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2722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1823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4006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2915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1965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4187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3076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Зарплата руководителя проекта (без региональных надбавок, без учета компенсаций, премий, чистыми, от 5 лет опыта, </a:t>
                      </a:r>
                      <a:r>
                        <a:rPr lang="ru-RU" sz="9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тыс. рублей</a:t>
                      </a:r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335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605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470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544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984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764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748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1602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1174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Зарплата руководителя проектного офиса (без региональных надбавок, без учета компенсаций, премий, чистыми, от 5 лет опыта, </a:t>
                      </a:r>
                      <a:r>
                        <a:rPr lang="ru-RU" sz="9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тыс. рублей</a:t>
                      </a:r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440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357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366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613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490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529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863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696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Зарплата ведущего планировщика (без региональных надбавок, без учета компенсаций, премий, чистыми, от 5 лет опыта, </a:t>
                      </a:r>
                      <a:r>
                        <a:rPr lang="ru-RU" sz="9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тыс. рублей</a:t>
                      </a:r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290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238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238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376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316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496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406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участников КУП на стадии проектирования, которые вовлечены в проект, в т.ч. с частичной занятостью в проектной матрице, в единицах полной занятости (FTE)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54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Количество участников КУП на стадии реализации, которые вовлечены в проект, в т.ч. с частичной занятостью в проектной матрице, в единицах полной занятости (FTE)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49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54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147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9457" y="4252897"/>
            <a:ext cx="77189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</a:t>
            </a:r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среднее значение оценок «минимально» </a:t>
            </a:r>
          </a:p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** -  среднее значение оценок «максимально» </a:t>
            </a:r>
          </a:p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*** - среднее значение оценок «минимально» и «максимально»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053011"/>
              </p:ext>
            </p:extLst>
          </p:nvPr>
        </p:nvGraphicFramePr>
        <p:xfrm>
          <a:off x="623892" y="797440"/>
          <a:ext cx="7874969" cy="34161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3669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1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4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40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1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740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740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1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19255">
                <a:tc rowSpan="3">
                  <a:txBody>
                    <a:bodyPr/>
                    <a:lstStyle/>
                    <a:p>
                      <a:pPr algn="l" fontAlgn="b"/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Название бенчмарка (проект средней уникальности, не более 30% работ являются уникальными)</a:t>
                      </a:r>
                    </a:p>
                  </a:txBody>
                  <a:tcPr marL="34007" marR="0" marT="0" marB="0" anchor="ctr">
                    <a:noFill/>
                  </a:tcPr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Проект с освоением (млрд </a:t>
                      </a:r>
                      <a:r>
                        <a:rPr lang="ru-RU" sz="1000" b="1" u="none" strike="noStrike" kern="1200" baseline="0" dirty="0" err="1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руб</a:t>
                      </a:r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):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2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10-100</a:t>
                      </a: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100-30</a:t>
                      </a:r>
                      <a:r>
                        <a:rPr lang="en-US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ru-RU" sz="1000" b="1" u="none" strike="noStrike" kern="1200" baseline="0" dirty="0">
                        <a:solidFill>
                          <a:srgbClr val="8E231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300+</a:t>
                      </a: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2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сред***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сред***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сред***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733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 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премиальных к зарплате руководителю проекта (без региональных надбавок, от 5 лет опыта) 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56</a:t>
                      </a:r>
                      <a:endParaRPr lang="ru-RU" sz="1000" b="0" i="0" u="none" strike="noStrike" kern="1200" dirty="0">
                        <a:solidFill>
                          <a:srgbClr val="616C7F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68</a:t>
                      </a:r>
                      <a:endParaRPr lang="ru-RU" sz="1000" b="0" i="0" u="none" strike="noStrike" kern="1200" dirty="0">
                        <a:solidFill>
                          <a:srgbClr val="616C7F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733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премиальных к зарплате руководителю проекта офиса (без региональных надбавок, от 5 лет опыта)  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5961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 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премиальных к зарплате ведущему планировщику  (без региональных надбавок, от 5 лет опыта) 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414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Размер необходимых резервов </a:t>
                      </a:r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 % 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 бюджета на весь проект 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6445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Размер необходимых резервов </a:t>
                      </a:r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 % 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 длительности на весь проект 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797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от рабочего времени, который должен приходится на совещания у всей команды УП на любой стадии (усредненная оценка) 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6797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рисков, отслеживаемых в реестре рисков на постоянной основе, на стадии реализации в реестре рисков проекта для проекта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%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времени, который команда УП должна (усредненно) тратить на планирование 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13028" y="349895"/>
            <a:ext cx="4699304" cy="256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Бенчмарки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3028" y="4351507"/>
            <a:ext cx="77189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</a:t>
            </a:r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среднее значение оценок «минимально» </a:t>
            </a:r>
          </a:p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** -  среднее значение оценок «максимально» </a:t>
            </a:r>
          </a:p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*** - среднее значение оценок «минимально» и «максимально» </a:t>
            </a:r>
          </a:p>
        </p:txBody>
      </p:sp>
    </p:spTree>
    <p:extLst>
      <p:ext uri="{BB962C8B-B14F-4D97-AF65-F5344CB8AC3E}">
        <p14:creationId xmlns:p14="http://schemas.microsoft.com/office/powerpoint/2010/main" val="182555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502229"/>
              </p:ext>
            </p:extLst>
          </p:nvPr>
        </p:nvGraphicFramePr>
        <p:xfrm>
          <a:off x="159713" y="514570"/>
          <a:ext cx="8188292" cy="381875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9482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19255">
                <a:tc rowSpan="3">
                  <a:txBody>
                    <a:bodyPr/>
                    <a:lstStyle/>
                    <a:p>
                      <a:pPr algn="l" fontAlgn="b"/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Название бенчмарка (проект средней уникальности, не более 30% работ являются уникальными)</a:t>
                      </a:r>
                    </a:p>
                  </a:txBody>
                  <a:tcPr marL="34007" marR="0" marT="0" marB="0" anchor="ctr">
                    <a:noFill/>
                  </a:tcPr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Проект с освоением (млрд </a:t>
                      </a:r>
                      <a:r>
                        <a:rPr lang="ru-RU" sz="1000" b="1" u="none" strike="noStrike" kern="1200" baseline="0" dirty="0" err="1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руб</a:t>
                      </a:r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):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2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10-100</a:t>
                      </a: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100-30</a:t>
                      </a:r>
                      <a:r>
                        <a:rPr lang="en-US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ru-RU" sz="1000" b="1" u="none" strike="noStrike" kern="1200" baseline="0" dirty="0">
                        <a:solidFill>
                          <a:srgbClr val="8E231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300+</a:t>
                      </a: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2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сред***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сред***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макс**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сред***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733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 допустимое время в часах на внесение фактических данных (ПИР, СМР, МТО) в детальную КСМ (4-5 уровень детализации) при еженедельном обновлении (не более чем)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7,3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9,6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7,2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733">
                <a:tc>
                  <a:txBody>
                    <a:bodyPr/>
                    <a:lstStyle/>
                    <a:p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 допустимое время в часах на формирование СМГ из детальной КСМ (4-5 уровень, не более чем)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2,3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6,8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5961">
                <a:tc>
                  <a:txBody>
                    <a:bodyPr/>
                    <a:lstStyle/>
                    <a:p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 допустимая трудоемкость в ч/ч формирования отчетной информации на основании данных из КСМ  (4-5 уровень детализации)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7,4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9,8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7,4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4149">
                <a:tc>
                  <a:txBody>
                    <a:bodyPr/>
                    <a:lstStyle/>
                    <a:p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Минимальный % регламентации бизнес-процессов управления при реализации крупного проекта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6445">
                <a:tc>
                  <a:txBody>
                    <a:bodyPr/>
                    <a:lstStyle/>
                    <a:p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Максимальный % регламентации бизнес-процессов управления при реализации крупного проекта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797">
                <a:tc>
                  <a:txBody>
                    <a:bodyPr/>
                    <a:lstStyle/>
                    <a:p>
                      <a:pPr marL="0" marR="0" lvl="0" indent="0" algn="l" defTabSz="64794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Минимальный % рабочего времени, в течении которого РП находится на  строительной площадке на стадии реализации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6797">
                <a:tc>
                  <a:txBody>
                    <a:bodyPr/>
                    <a:lstStyle/>
                    <a:p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Минимальный % рабочего времени, который РП должен тратить на развитие и мотивацию персонала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9436">
                <a:tc>
                  <a:txBody>
                    <a:bodyPr/>
                    <a:lstStyle/>
                    <a:p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Минимальный % затрат на проектирование от всей стоимости проекта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79436">
                <a:tc>
                  <a:txBody>
                    <a:bodyPr/>
                    <a:lstStyle/>
                    <a:p>
                      <a:pPr marL="0" marR="0" lvl="0" indent="0" algn="l" defTabSz="6479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Минимальный % затрат на инжиниринговое сопровождение от всей стоимости проекта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7,6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6,1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6,7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7153169"/>
                  </a:ext>
                </a:extLst>
              </a:tr>
              <a:tr h="79436">
                <a:tc>
                  <a:txBody>
                    <a:bodyPr/>
                    <a:lstStyle/>
                    <a:p>
                      <a:pPr marL="0" marR="0" lvl="0" indent="0" algn="l" defTabSz="6479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Минимальный % затрат на цифровизацию (включая ИСУП) в % от бюджета (не меньше чем)</a:t>
                      </a:r>
                    </a:p>
                  </a:txBody>
                  <a:tcPr marL="34007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4,6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8,3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6,4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4,3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7,4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5,9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4,4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7,1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5,8</a:t>
                      </a:r>
                    </a:p>
                  </a:txBody>
                  <a:tcPr marL="2571" marR="2571" marT="2571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8617264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23914" y="258025"/>
            <a:ext cx="4699304" cy="256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Бенчмарки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3963" y="4333323"/>
            <a:ext cx="77189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</a:t>
            </a:r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среднее значение оценок «минимально» </a:t>
            </a:r>
          </a:p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** -  среднее значение оценок «максимально» </a:t>
            </a:r>
          </a:p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*** - среднее значение оценок «минимально» и «максимально» </a:t>
            </a:r>
          </a:p>
        </p:txBody>
      </p:sp>
    </p:spTree>
    <p:extLst>
      <p:ext uri="{BB962C8B-B14F-4D97-AF65-F5344CB8AC3E}">
        <p14:creationId xmlns:p14="http://schemas.microsoft.com/office/powerpoint/2010/main" val="1102945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7AAC900-9F3A-4627-86E0-CEE5BB99E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917" y="1721261"/>
            <a:ext cx="2166455" cy="17750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14145" y="174600"/>
            <a:ext cx="5127993" cy="255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63" b="1" dirty="0">
                <a:latin typeface="Segoe UI" panose="020B0502040204020203" pitchFamily="34" charset="0"/>
                <a:cs typeface="Segoe UI" panose="020B0502040204020203" pitchFamily="34" charset="0"/>
              </a:rPr>
              <a:t>Описание идеи исследования</a:t>
            </a:r>
          </a:p>
        </p:txBody>
      </p: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C7C147B7-A7F3-4FD6-977B-82B966E51719}"/>
              </a:ext>
            </a:extLst>
          </p:cNvPr>
          <p:cNvCxnSpPr>
            <a:cxnSpLocks/>
          </p:cNvCxnSpPr>
          <p:nvPr/>
        </p:nvCxnSpPr>
        <p:spPr>
          <a:xfrm>
            <a:off x="3760301" y="2953909"/>
            <a:ext cx="874527" cy="107228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2EF75C4E-AF7E-4CC5-81DF-2DBD9DDFA6C2}"/>
              </a:ext>
            </a:extLst>
          </p:cNvPr>
          <p:cNvSpPr txBox="1"/>
          <p:nvPr/>
        </p:nvSpPr>
        <p:spPr>
          <a:xfrm>
            <a:off x="5447527" y="2698841"/>
            <a:ext cx="718790" cy="33739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Медианные значения</a:t>
            </a:r>
          </a:p>
        </p:txBody>
      </p: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55D7592D-99FD-4947-B8B4-F5BF3AD898AB}"/>
              </a:ext>
            </a:extLst>
          </p:cNvPr>
          <p:cNvCxnSpPr>
            <a:cxnSpLocks/>
          </p:cNvCxnSpPr>
          <p:nvPr/>
        </p:nvCxnSpPr>
        <p:spPr>
          <a:xfrm flipH="1">
            <a:off x="5016409" y="2853837"/>
            <a:ext cx="431117" cy="333138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D9D588F5-3C51-42EC-ADF8-B77B7543B8E7}"/>
              </a:ext>
            </a:extLst>
          </p:cNvPr>
          <p:cNvSpPr txBox="1"/>
          <p:nvPr/>
        </p:nvSpPr>
        <p:spPr>
          <a:xfrm>
            <a:off x="2967464" y="1524999"/>
            <a:ext cx="958989" cy="45501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Верхние и нижние границы выбросов</a:t>
            </a:r>
          </a:p>
        </p:txBody>
      </p:sp>
      <p:cxnSp>
        <p:nvCxnSpPr>
          <p:cNvPr id="44" name="Прямая со стрелкой 43">
            <a:extLst>
              <a:ext uri="{FF2B5EF4-FFF2-40B4-BE49-F238E27FC236}">
                <a16:creationId xmlns:a16="http://schemas.microsoft.com/office/drawing/2014/main" id="{2B275BBB-987A-4D4C-AB36-BA661650F6F4}"/>
              </a:ext>
            </a:extLst>
          </p:cNvPr>
          <p:cNvCxnSpPr>
            <a:cxnSpLocks/>
          </p:cNvCxnSpPr>
          <p:nvPr/>
        </p:nvCxnSpPr>
        <p:spPr>
          <a:xfrm flipV="1">
            <a:off x="3548528" y="3142060"/>
            <a:ext cx="704708" cy="435131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0E399832-A330-4667-B4EF-1A4470BB6D26}"/>
              </a:ext>
            </a:extLst>
          </p:cNvPr>
          <p:cNvSpPr txBox="1"/>
          <p:nvPr/>
        </p:nvSpPr>
        <p:spPr>
          <a:xfrm>
            <a:off x="3014193" y="3577193"/>
            <a:ext cx="1179160" cy="45501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Верхний квантиль </a:t>
            </a:r>
            <a:endParaRPr lang="en-US" sz="69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(75% оценок экспертов ниже квантиля)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586A1DD-974E-45D4-A1E1-4DBA2DBA43DD}"/>
              </a:ext>
            </a:extLst>
          </p:cNvPr>
          <p:cNvSpPr txBox="1"/>
          <p:nvPr/>
        </p:nvSpPr>
        <p:spPr>
          <a:xfrm>
            <a:off x="4434573" y="3577192"/>
            <a:ext cx="1302798" cy="45501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Нижний квантиль </a:t>
            </a:r>
            <a:endParaRPr lang="en-US" sz="69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(25% оценок экспертов </a:t>
            </a:r>
            <a:endParaRPr lang="en-US" sz="69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ниже квантиля)</a:t>
            </a:r>
          </a:p>
        </p:txBody>
      </p:sp>
      <p:cxnSp>
        <p:nvCxnSpPr>
          <p:cNvPr id="50" name="Прямая со стрелкой 49">
            <a:extLst>
              <a:ext uri="{FF2B5EF4-FFF2-40B4-BE49-F238E27FC236}">
                <a16:creationId xmlns:a16="http://schemas.microsoft.com/office/drawing/2014/main" id="{E2519154-8160-42AF-82BE-BB21F7E2954D}"/>
              </a:ext>
            </a:extLst>
          </p:cNvPr>
          <p:cNvCxnSpPr>
            <a:cxnSpLocks/>
            <a:stCxn id="49" idx="0"/>
          </p:cNvCxnSpPr>
          <p:nvPr/>
        </p:nvCxnSpPr>
        <p:spPr>
          <a:xfrm flipH="1" flipV="1">
            <a:off x="4494456" y="3267898"/>
            <a:ext cx="591516" cy="309294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>
            <a:extLst>
              <a:ext uri="{FF2B5EF4-FFF2-40B4-BE49-F238E27FC236}">
                <a16:creationId xmlns:a16="http://schemas.microsoft.com/office/drawing/2014/main" id="{C32E9EA8-E170-4098-A03D-3C35B65EE86A}"/>
              </a:ext>
            </a:extLst>
          </p:cNvPr>
          <p:cNvCxnSpPr>
            <a:cxnSpLocks/>
          </p:cNvCxnSpPr>
          <p:nvPr/>
        </p:nvCxnSpPr>
        <p:spPr>
          <a:xfrm>
            <a:off x="3679224" y="1803895"/>
            <a:ext cx="994167" cy="1447889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>
            <a:extLst>
              <a:ext uri="{FF2B5EF4-FFF2-40B4-BE49-F238E27FC236}">
                <a16:creationId xmlns:a16="http://schemas.microsoft.com/office/drawing/2014/main" id="{DD0350D5-6105-4093-BC4C-08A5CE2B1B73}"/>
              </a:ext>
            </a:extLst>
          </p:cNvPr>
          <p:cNvCxnSpPr>
            <a:cxnSpLocks/>
          </p:cNvCxnSpPr>
          <p:nvPr/>
        </p:nvCxnSpPr>
        <p:spPr>
          <a:xfrm>
            <a:off x="3673332" y="1827634"/>
            <a:ext cx="976863" cy="906276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F1851E48-4940-4BFE-954F-F7AD58669C9C}"/>
              </a:ext>
            </a:extLst>
          </p:cNvPr>
          <p:cNvSpPr txBox="1"/>
          <p:nvPr/>
        </p:nvSpPr>
        <p:spPr>
          <a:xfrm>
            <a:off x="3101845" y="2802199"/>
            <a:ext cx="658454" cy="33739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Средние значения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737EB24C-70B7-48C3-A061-346FF3486EB2}"/>
              </a:ext>
            </a:extLst>
          </p:cNvPr>
          <p:cNvSpPr txBox="1"/>
          <p:nvPr/>
        </p:nvSpPr>
        <p:spPr>
          <a:xfrm>
            <a:off x="2967464" y="737011"/>
            <a:ext cx="3238150" cy="234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21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Пример интерпретации диаграммы «Ящик с усами»</a:t>
            </a:r>
            <a:endParaRPr lang="ru-RU" sz="921" b="1" dirty="0">
              <a:solidFill>
                <a:srgbClr val="616C7F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48E16E3-D9A3-4D39-9959-A1FF0D70159B}"/>
              </a:ext>
            </a:extLst>
          </p:cNvPr>
          <p:cNvSpPr txBox="1"/>
          <p:nvPr/>
        </p:nvSpPr>
        <p:spPr>
          <a:xfrm>
            <a:off x="4247768" y="1280837"/>
            <a:ext cx="622640" cy="340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12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5,29</a:t>
            </a:r>
            <a:endParaRPr lang="ru-RU" sz="1612" b="1" dirty="0">
              <a:solidFill>
                <a:srgbClr val="8E2311"/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91EA61C-C1AF-4CF3-BD38-4A6ECAE6FF1B}"/>
              </a:ext>
            </a:extLst>
          </p:cNvPr>
          <p:cNvSpPr txBox="1"/>
          <p:nvPr/>
        </p:nvSpPr>
        <p:spPr>
          <a:xfrm>
            <a:off x="4690635" y="1414967"/>
            <a:ext cx="568249" cy="234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21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3,73</a:t>
            </a:r>
            <a:endParaRPr lang="ru-RU" sz="1037" dirty="0">
              <a:solidFill>
                <a:srgbClr val="616C7F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FE6644F-42C7-4E0E-92DC-C97EB3A5DE9E}"/>
              </a:ext>
            </a:extLst>
          </p:cNvPr>
          <p:cNvSpPr txBox="1"/>
          <p:nvPr/>
        </p:nvSpPr>
        <p:spPr>
          <a:xfrm>
            <a:off x="4690635" y="1241190"/>
            <a:ext cx="568249" cy="234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21" b="1" dirty="0">
                <a:solidFill>
                  <a:srgbClr val="B6BFCE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6,65</a:t>
            </a:r>
            <a:endParaRPr lang="ru-RU" sz="921" b="1" dirty="0">
              <a:solidFill>
                <a:srgbClr val="B6BFCE"/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9823D11-CA92-4B71-9E02-820AA5D61897}"/>
              </a:ext>
            </a:extLst>
          </p:cNvPr>
          <p:cNvSpPr txBox="1"/>
          <p:nvPr/>
        </p:nvSpPr>
        <p:spPr>
          <a:xfrm>
            <a:off x="2967464" y="1099544"/>
            <a:ext cx="958989" cy="33739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Среднее значение среди всех оценок</a:t>
            </a:r>
          </a:p>
        </p:txBody>
      </p: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0D5B908D-2F17-4A99-9928-FE06D7231196}"/>
              </a:ext>
            </a:extLst>
          </p:cNvPr>
          <p:cNvCxnSpPr>
            <a:cxnSpLocks/>
            <a:endCxn id="21" idx="1"/>
          </p:cNvCxnSpPr>
          <p:nvPr/>
        </p:nvCxnSpPr>
        <p:spPr>
          <a:xfrm>
            <a:off x="3921939" y="1184152"/>
            <a:ext cx="325829" cy="266892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1AEB762D-0686-4AAE-802C-EF72976F0B72}"/>
              </a:ext>
            </a:extLst>
          </p:cNvPr>
          <p:cNvSpPr txBox="1"/>
          <p:nvPr/>
        </p:nvSpPr>
        <p:spPr>
          <a:xfrm>
            <a:off x="5043987" y="1040732"/>
            <a:ext cx="1122330" cy="45501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Среднее значение среди максимальных оценок</a:t>
            </a:r>
          </a:p>
        </p:txBody>
      </p: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BF6E20F3-4F40-4685-B586-00CE469F8494}"/>
              </a:ext>
            </a:extLst>
          </p:cNvPr>
          <p:cNvCxnSpPr>
            <a:cxnSpLocks/>
          </p:cNvCxnSpPr>
          <p:nvPr/>
        </p:nvCxnSpPr>
        <p:spPr>
          <a:xfrm flipH="1">
            <a:off x="4846970" y="1184152"/>
            <a:ext cx="197019" cy="87738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1CA47D39-90C4-436A-866F-2732E433E9E2}"/>
              </a:ext>
            </a:extLst>
          </p:cNvPr>
          <p:cNvSpPr txBox="1"/>
          <p:nvPr/>
        </p:nvSpPr>
        <p:spPr>
          <a:xfrm>
            <a:off x="5044556" y="1528680"/>
            <a:ext cx="1122330" cy="45501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91" dirty="0">
                <a:latin typeface="Segoe UI" panose="020B0502040204020203" pitchFamily="34" charset="0"/>
                <a:cs typeface="Segoe UI" panose="020B0502040204020203" pitchFamily="34" charset="0"/>
              </a:rPr>
              <a:t>Среднее значение среди минимальных оценок</a:t>
            </a:r>
          </a:p>
        </p:txBody>
      </p:sp>
      <p:cxnSp>
        <p:nvCxnSpPr>
          <p:cNvPr id="35" name="Прямая со стрелкой 34">
            <a:extLst>
              <a:ext uri="{FF2B5EF4-FFF2-40B4-BE49-F238E27FC236}">
                <a16:creationId xmlns:a16="http://schemas.microsoft.com/office/drawing/2014/main" id="{5452B07F-134D-4FA3-B1DA-DBB9F4165E5A}"/>
              </a:ext>
            </a:extLst>
          </p:cNvPr>
          <p:cNvCxnSpPr>
            <a:cxnSpLocks/>
          </p:cNvCxnSpPr>
          <p:nvPr/>
        </p:nvCxnSpPr>
        <p:spPr>
          <a:xfrm flipH="1" flipV="1">
            <a:off x="4828772" y="1579178"/>
            <a:ext cx="187636" cy="81149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9124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57" name="Диаграмма 56">
                <a:extLst>
                  <a:ext uri="{FF2B5EF4-FFF2-40B4-BE49-F238E27FC236}">
                    <a16:creationId xmlns:a16="http://schemas.microsoft.com/office/drawing/2014/main" id="{B3EC5EDC-DB34-472F-AB15-DE15C5D362B8}"/>
                  </a:ext>
                </a:extLst>
              </p:cNvPr>
              <p:cNvGraphicFramePr/>
              <p:nvPr/>
            </p:nvGraphicFramePr>
            <p:xfrm>
              <a:off x="3614466" y="1745185"/>
              <a:ext cx="1741604" cy="1628231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 xmlns="">
          <p:pic>
            <p:nvPicPr>
              <p:cNvPr id="57" name="Диаграмма 56">
                <a:extLst>
                  <a:ext uri="{FF2B5EF4-FFF2-40B4-BE49-F238E27FC236}">
                    <a16:creationId xmlns:a16="http://schemas.microsoft.com/office/drawing/2014/main" id="{B3EC5EDC-DB34-472F-AB15-DE15C5D362B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14466" y="1745185"/>
                <a:ext cx="1741604" cy="162823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56" name="Диаграмма 55">
                <a:extLst>
                  <a:ext uri="{FF2B5EF4-FFF2-40B4-BE49-F238E27FC236}">
                    <a16:creationId xmlns:a16="http://schemas.microsoft.com/office/drawing/2014/main" id="{D937933E-E492-410F-99E0-DF2CED7B3030}"/>
                  </a:ext>
                </a:extLst>
              </p:cNvPr>
              <p:cNvGraphicFramePr/>
              <p:nvPr/>
            </p:nvGraphicFramePr>
            <p:xfrm>
              <a:off x="1513096" y="1738232"/>
              <a:ext cx="1766122" cy="1640425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 xmlns="">
          <p:pic>
            <p:nvPicPr>
              <p:cNvPr id="56" name="Диаграмма 55">
                <a:extLst>
                  <a:ext uri="{FF2B5EF4-FFF2-40B4-BE49-F238E27FC236}">
                    <a16:creationId xmlns:a16="http://schemas.microsoft.com/office/drawing/2014/main" id="{D937933E-E492-410F-99E0-DF2CED7B303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13096" y="1738232"/>
                <a:ext cx="1766122" cy="1640425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26" name="Таблица 14">
            <a:extLst>
              <a:ext uri="{FF2B5EF4-FFF2-40B4-BE49-F238E27FC236}">
                <a16:creationId xmlns:a16="http://schemas.microsoft.com/office/drawing/2014/main" id="{3A9547F8-3641-45BB-AD45-A1382B8CC91A}"/>
              </a:ext>
            </a:extLst>
          </p:cNvPr>
          <p:cNvGraphicFramePr>
            <a:graphicFrameLocks noGrp="1"/>
          </p:cNvGraphicFramePr>
          <p:nvPr/>
        </p:nvGraphicFramePr>
        <p:xfrm>
          <a:off x="1026126" y="3448808"/>
          <a:ext cx="2253091" cy="8463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2437">
                  <a:extLst>
                    <a:ext uri="{9D8B030D-6E8A-4147-A177-3AD203B41FA5}">
                      <a16:colId xmlns:a16="http://schemas.microsoft.com/office/drawing/2014/main" val="1849979472"/>
                    </a:ext>
                  </a:extLst>
                </a:gridCol>
                <a:gridCol w="407275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420413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472966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247017">
                <a:tc>
                  <a:txBody>
                    <a:bodyPr/>
                    <a:lstStyle/>
                    <a:p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Мера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2,7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5,1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3,9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Медиана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Нижний квантиль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2,1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Верхний квантиль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3,8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5,9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graphicFrame>
        <p:nvGraphicFramePr>
          <p:cNvPr id="27" name="Таблица 14">
            <a:extLst>
              <a:ext uri="{FF2B5EF4-FFF2-40B4-BE49-F238E27FC236}">
                <a16:creationId xmlns:a16="http://schemas.microsoft.com/office/drawing/2014/main" id="{C61EA7FF-CFA0-48D2-A7C4-6E374C75BA86}"/>
              </a:ext>
            </a:extLst>
          </p:cNvPr>
          <p:cNvGraphicFramePr>
            <a:graphicFrameLocks noGrp="1"/>
          </p:cNvGraphicFramePr>
          <p:nvPr/>
        </p:nvGraphicFramePr>
        <p:xfrm>
          <a:off x="4068212" y="3432708"/>
          <a:ext cx="1291649" cy="851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8670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422942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460037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247017">
                <a:tc>
                  <a:txBody>
                    <a:bodyPr/>
                    <a:lstStyle/>
                    <a:p>
                      <a:pPr algn="ctr"/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1,8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3,5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2,6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155488"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1,5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2,8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3,4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graphicFrame>
        <p:nvGraphicFramePr>
          <p:cNvPr id="38" name="Таблица 14">
            <a:extLst>
              <a:ext uri="{FF2B5EF4-FFF2-40B4-BE49-F238E27FC236}">
                <a16:creationId xmlns:a16="http://schemas.microsoft.com/office/drawing/2014/main" id="{D1CEA17A-7F23-4C76-B2D2-07E5C544DC76}"/>
              </a:ext>
            </a:extLst>
          </p:cNvPr>
          <p:cNvGraphicFramePr>
            <a:graphicFrameLocks noGrp="1"/>
          </p:cNvGraphicFramePr>
          <p:nvPr/>
        </p:nvGraphicFramePr>
        <p:xfrm>
          <a:off x="6169233" y="3431867"/>
          <a:ext cx="1291649" cy="8463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8670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422942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460037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24701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60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1,3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2,4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1,8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1,5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0,5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0,8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149830"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1,5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2,9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 marL="52643" marR="52643" marT="26322" marB="2632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0E611904-7DEA-41FC-B5F9-95D7285EAEC6}"/>
              </a:ext>
            </a:extLst>
          </p:cNvPr>
          <p:cNvCxnSpPr>
            <a:cxnSpLocks/>
          </p:cNvCxnSpPr>
          <p:nvPr/>
        </p:nvCxnSpPr>
        <p:spPr>
          <a:xfrm flipV="1">
            <a:off x="1077078" y="3659789"/>
            <a:ext cx="6408223" cy="21110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4C709478-6D99-43DD-A6B0-022446E69C7D}"/>
              </a:ext>
            </a:extLst>
          </p:cNvPr>
          <p:cNvCxnSpPr>
            <a:cxnSpLocks/>
          </p:cNvCxnSpPr>
          <p:nvPr/>
        </p:nvCxnSpPr>
        <p:spPr>
          <a:xfrm flipV="1">
            <a:off x="1098237" y="3816039"/>
            <a:ext cx="6408223" cy="21110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F1C29CBD-C003-4F9A-9C0F-AE395EFDCCC1}"/>
              </a:ext>
            </a:extLst>
          </p:cNvPr>
          <p:cNvCxnSpPr>
            <a:cxnSpLocks/>
          </p:cNvCxnSpPr>
          <p:nvPr/>
        </p:nvCxnSpPr>
        <p:spPr>
          <a:xfrm flipV="1">
            <a:off x="1077077" y="3962031"/>
            <a:ext cx="6408223" cy="21110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>
            <a:extLst>
              <a:ext uri="{FF2B5EF4-FFF2-40B4-BE49-F238E27FC236}">
                <a16:creationId xmlns:a16="http://schemas.microsoft.com/office/drawing/2014/main" id="{EC8DFF38-6EA1-4A61-9269-7261E50A6DEF}"/>
              </a:ext>
            </a:extLst>
          </p:cNvPr>
          <p:cNvCxnSpPr>
            <a:cxnSpLocks/>
          </p:cNvCxnSpPr>
          <p:nvPr/>
        </p:nvCxnSpPr>
        <p:spPr>
          <a:xfrm flipV="1">
            <a:off x="1077076" y="4117919"/>
            <a:ext cx="6408223" cy="21110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A748BDD5-D5B0-4728-8A75-13F40119CA06}"/>
              </a:ext>
            </a:extLst>
          </p:cNvPr>
          <p:cNvSpPr txBox="1"/>
          <p:nvPr/>
        </p:nvSpPr>
        <p:spPr>
          <a:xfrm>
            <a:off x="6611524" y="1311383"/>
            <a:ext cx="568249" cy="234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21" b="1" dirty="0">
                <a:solidFill>
                  <a:srgbClr val="B6BFCE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2,</a:t>
            </a:r>
            <a:r>
              <a:rPr lang="ru-RU" sz="921" b="1" dirty="0">
                <a:solidFill>
                  <a:srgbClr val="B6BFCE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4</a:t>
            </a:r>
            <a:endParaRPr lang="ru-RU" sz="1037" dirty="0">
              <a:solidFill>
                <a:srgbClr val="B6BFCE"/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B346DE6-B185-4AD7-9FCE-58F5C8E9D979}"/>
              </a:ext>
            </a:extLst>
          </p:cNvPr>
          <p:cNvSpPr txBox="1"/>
          <p:nvPr/>
        </p:nvSpPr>
        <p:spPr>
          <a:xfrm>
            <a:off x="4495031" y="1470011"/>
            <a:ext cx="568249" cy="23403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921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1,8</a:t>
            </a:r>
            <a:endParaRPr lang="ru-RU" sz="1037" dirty="0">
              <a:solidFill>
                <a:srgbClr val="616C7F"/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CA9B63D-0E19-493E-BD77-4776E4D1B012}"/>
              </a:ext>
            </a:extLst>
          </p:cNvPr>
          <p:cNvSpPr txBox="1"/>
          <p:nvPr/>
        </p:nvSpPr>
        <p:spPr>
          <a:xfrm>
            <a:off x="6182525" y="1285031"/>
            <a:ext cx="568249" cy="493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12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1,</a:t>
            </a:r>
            <a:r>
              <a:rPr lang="ru-RU" sz="1612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8</a:t>
            </a:r>
          </a:p>
          <a:p>
            <a:pPr algn="ctr"/>
            <a:r>
              <a:rPr lang="ru-RU" sz="992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(-0,1)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66186BD-E63F-47E4-A940-2DAA5061AD68}"/>
              </a:ext>
            </a:extLst>
          </p:cNvPr>
          <p:cNvSpPr txBox="1"/>
          <p:nvPr/>
        </p:nvSpPr>
        <p:spPr>
          <a:xfrm>
            <a:off x="4505907" y="1310927"/>
            <a:ext cx="568249" cy="234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21" b="1" dirty="0">
                <a:solidFill>
                  <a:srgbClr val="B6BFCE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3,5</a:t>
            </a:r>
            <a:endParaRPr lang="ru-RU" sz="1037" dirty="0">
              <a:solidFill>
                <a:srgbClr val="B6BFCE"/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8F81AD1-CF7C-4472-BB13-5906B1CD8615}"/>
              </a:ext>
            </a:extLst>
          </p:cNvPr>
          <p:cNvSpPr txBox="1"/>
          <p:nvPr/>
        </p:nvSpPr>
        <p:spPr>
          <a:xfrm>
            <a:off x="6611524" y="1468420"/>
            <a:ext cx="568249" cy="234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21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1,</a:t>
            </a:r>
            <a:r>
              <a:rPr lang="ru-RU" sz="921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</a:t>
            </a:r>
            <a:endParaRPr lang="ru-RU" sz="1037" dirty="0"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85BAB62-82FF-4A92-AA2E-E561B1DD2E43}"/>
              </a:ext>
            </a:extLst>
          </p:cNvPr>
          <p:cNvSpPr txBox="1"/>
          <p:nvPr/>
        </p:nvSpPr>
        <p:spPr>
          <a:xfrm>
            <a:off x="2087025" y="1275118"/>
            <a:ext cx="568249" cy="493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12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3,9</a:t>
            </a:r>
          </a:p>
          <a:p>
            <a:pPr algn="ctr"/>
            <a:r>
              <a:rPr lang="ru-RU" sz="992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(-1,4)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F7BB5DF-A807-42E7-87C3-4CE263F376D6}"/>
              </a:ext>
            </a:extLst>
          </p:cNvPr>
          <p:cNvSpPr txBox="1"/>
          <p:nvPr/>
        </p:nvSpPr>
        <p:spPr>
          <a:xfrm>
            <a:off x="2551563" y="1480257"/>
            <a:ext cx="568249" cy="234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21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2,7</a:t>
            </a:r>
            <a:endParaRPr lang="ru-RU" sz="1037" dirty="0">
              <a:solidFill>
                <a:srgbClr val="616C7F"/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9761E83-8AD9-4E15-9875-F415F9C91BE2}"/>
              </a:ext>
            </a:extLst>
          </p:cNvPr>
          <p:cNvSpPr txBox="1"/>
          <p:nvPr/>
        </p:nvSpPr>
        <p:spPr>
          <a:xfrm>
            <a:off x="2551563" y="1320075"/>
            <a:ext cx="568249" cy="234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21" b="1" dirty="0">
                <a:solidFill>
                  <a:srgbClr val="B6BFCE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5,1</a:t>
            </a: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58" name="Диаграмма 57">
                <a:extLst>
                  <a:ext uri="{FF2B5EF4-FFF2-40B4-BE49-F238E27FC236}">
                    <a16:creationId xmlns:a16="http://schemas.microsoft.com/office/drawing/2014/main" id="{CB99340C-60D1-49F7-BB4B-ED4AAAF52649}"/>
                  </a:ext>
                </a:extLst>
              </p:cNvPr>
              <p:cNvGraphicFramePr/>
              <p:nvPr/>
            </p:nvGraphicFramePr>
            <p:xfrm>
              <a:off x="5665382" y="1745185"/>
              <a:ext cx="1795500" cy="1628231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7"/>
              </a:graphicData>
            </a:graphic>
          </p:graphicFrame>
        </mc:Choice>
        <mc:Fallback xmlns="">
          <p:pic>
            <p:nvPicPr>
              <p:cNvPr id="58" name="Диаграмма 57">
                <a:extLst>
                  <a:ext uri="{FF2B5EF4-FFF2-40B4-BE49-F238E27FC236}">
                    <a16:creationId xmlns:a16="http://schemas.microsoft.com/office/drawing/2014/main" id="{CB99340C-60D1-49F7-BB4B-ED4AAAF5264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665382" y="1745185"/>
                <a:ext cx="1795500" cy="1628231"/>
              </a:xfrm>
              <a:prstGeom prst="rect">
                <a:avLst/>
              </a:prstGeom>
            </p:spPr>
          </p:pic>
        </mc:Fallback>
      </mc:AlternateContent>
      <p:sp>
        <p:nvSpPr>
          <p:cNvPr id="43" name="TextBox 42">
            <a:extLst>
              <a:ext uri="{FF2B5EF4-FFF2-40B4-BE49-F238E27FC236}">
                <a16:creationId xmlns:a16="http://schemas.microsoft.com/office/drawing/2014/main" id="{67171B13-AFEA-4F50-B36F-17DFEC0B59EC}"/>
              </a:ext>
            </a:extLst>
          </p:cNvPr>
          <p:cNvSpPr txBox="1"/>
          <p:nvPr/>
        </p:nvSpPr>
        <p:spPr>
          <a:xfrm>
            <a:off x="4038886" y="1279040"/>
            <a:ext cx="568249" cy="493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12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2,6</a:t>
            </a:r>
          </a:p>
          <a:p>
            <a:pPr algn="ctr"/>
            <a:r>
              <a:rPr lang="ru-RU" sz="992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(-0,7)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684C291-0DAF-4C15-A574-1EE8CC6B0D99}"/>
              </a:ext>
            </a:extLst>
          </p:cNvPr>
          <p:cNvSpPr txBox="1"/>
          <p:nvPr/>
        </p:nvSpPr>
        <p:spPr>
          <a:xfrm>
            <a:off x="1021601" y="189204"/>
            <a:ext cx="5178666" cy="583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63" b="1" dirty="0">
                <a:latin typeface="Segoe UI" panose="020B0502040204020203" pitchFamily="34" charset="0"/>
                <a:cs typeface="Segoe UI" panose="020B0502040204020203" pitchFamily="34" charset="0"/>
              </a:rPr>
              <a:t>Затраты на УП в % от бюджета проекта (З/п команды, ИСУП, внешние подрядчики и т.д.) на протяжении всего проекта</a:t>
            </a:r>
          </a:p>
          <a:p>
            <a:endParaRPr lang="ru-RU" sz="1063" b="1" dirty="0">
              <a:solidFill>
                <a:srgbClr val="616C7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3C059AC-0005-4545-B172-7289FE63F8AB}"/>
              </a:ext>
            </a:extLst>
          </p:cNvPr>
          <p:cNvSpPr txBox="1"/>
          <p:nvPr/>
        </p:nvSpPr>
        <p:spPr>
          <a:xfrm>
            <a:off x="1438466" y="1111383"/>
            <a:ext cx="585417" cy="1905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638" b="1" i="1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Млрд руб.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C8AC07A-EAA2-ED32-5922-70D03CEC2C4B}"/>
              </a:ext>
            </a:extLst>
          </p:cNvPr>
          <p:cNvSpPr txBox="1"/>
          <p:nvPr/>
        </p:nvSpPr>
        <p:spPr>
          <a:xfrm>
            <a:off x="6466650" y="337454"/>
            <a:ext cx="130356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34" b="1" dirty="0">
                <a:solidFill>
                  <a:srgbClr val="64636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</a:t>
            </a:r>
            <a:r>
              <a:rPr lang="ru-MD" sz="1134" b="1" dirty="0">
                <a:solidFill>
                  <a:srgbClr val="64636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2.0 от 25.11.24</a:t>
            </a:r>
            <a:endParaRPr lang="en-US" sz="1134" b="1" dirty="0">
              <a:solidFill>
                <a:srgbClr val="646363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2DC57D7D-7CAE-9E39-AFE9-D164B2BD673F}"/>
              </a:ext>
            </a:extLst>
          </p:cNvPr>
          <p:cNvGrpSpPr/>
          <p:nvPr/>
        </p:nvGrpSpPr>
        <p:grpSpPr>
          <a:xfrm>
            <a:off x="5717283" y="4439097"/>
            <a:ext cx="2667764" cy="522002"/>
            <a:chOff x="4966177" y="1101206"/>
            <a:chExt cx="2205727" cy="736703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9B8DCBB-964F-A1CC-1C99-DFDFA086EE1D}"/>
                </a:ext>
              </a:extLst>
            </p:cNvPr>
            <p:cNvSpPr txBox="1"/>
            <p:nvPr/>
          </p:nvSpPr>
          <p:spPr>
            <a:xfrm>
              <a:off x="4966177" y="1124207"/>
              <a:ext cx="409938" cy="4383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709" b="1" dirty="0">
                  <a:solidFill>
                    <a:srgbClr val="8E2311"/>
                  </a:solidFill>
                  <a:latin typeface="Russo One" panose="02000503050000020004" pitchFamily="2" charset="0"/>
                  <a:cs typeface="Segoe UI" panose="020B0502040204020203" pitchFamily="34" charset="0"/>
                </a:rPr>
                <a:t>(+1)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A531488-7D4A-ACBD-26E3-F7832E74C90E}"/>
                </a:ext>
              </a:extLst>
            </p:cNvPr>
            <p:cNvSpPr txBox="1"/>
            <p:nvPr/>
          </p:nvSpPr>
          <p:spPr>
            <a:xfrm>
              <a:off x="5246453" y="1101206"/>
              <a:ext cx="1925451" cy="736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70000"/>
                </a:lnSpc>
              </a:pPr>
              <a:r>
                <a:rPr lang="ru-MD" sz="99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Изменение среднего по </a:t>
              </a:r>
              <a:r>
                <a:rPr lang="ru-MD" sz="992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сра</a:t>
              </a:r>
              <a:r>
                <a:rPr lang="ru-RU" sz="99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в</a:t>
              </a:r>
              <a:r>
                <a:rPr lang="ru-MD" sz="99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нению </a:t>
              </a:r>
              <a:r>
                <a:rPr lang="en-US" sz="99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c PM Benchmark 1.0</a:t>
              </a:r>
              <a:endParaRPr lang="ru-RU" sz="992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8E526F92-32C5-A5B9-5D2A-CB2331381634}"/>
              </a:ext>
            </a:extLst>
          </p:cNvPr>
          <p:cNvGrpSpPr/>
          <p:nvPr/>
        </p:nvGrpSpPr>
        <p:grpSpPr>
          <a:xfrm>
            <a:off x="4464742" y="4439210"/>
            <a:ext cx="1358069" cy="308226"/>
            <a:chOff x="9431197" y="1151978"/>
            <a:chExt cx="1916648" cy="435001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D5D9A821-D0C1-7147-3B2B-FAE681C2C589}"/>
                </a:ext>
              </a:extLst>
            </p:cNvPr>
            <p:cNvSpPr txBox="1"/>
            <p:nvPr/>
          </p:nvSpPr>
          <p:spPr>
            <a:xfrm>
              <a:off x="9518418" y="1151978"/>
              <a:ext cx="1829427" cy="43500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70000"/>
                </a:lnSpc>
              </a:pPr>
              <a:r>
                <a:rPr lang="ru-MD" sz="99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Средние значения (в процентах)</a:t>
              </a:r>
              <a:endParaRPr lang="ru-RU" sz="992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grpSp>
          <p:nvGrpSpPr>
            <p:cNvPr id="32" name="Группа 31">
              <a:extLst>
                <a:ext uri="{FF2B5EF4-FFF2-40B4-BE49-F238E27FC236}">
                  <a16:creationId xmlns:a16="http://schemas.microsoft.com/office/drawing/2014/main" id="{9295053B-9A5E-8DC7-DCDD-704591ABF7F1}"/>
                </a:ext>
              </a:extLst>
            </p:cNvPr>
            <p:cNvGrpSpPr/>
            <p:nvPr/>
          </p:nvGrpSpPr>
          <p:grpSpPr>
            <a:xfrm>
              <a:off x="9431197" y="1321947"/>
              <a:ext cx="87222" cy="82016"/>
              <a:chOff x="7386680" y="1480196"/>
              <a:chExt cx="133625" cy="125650"/>
            </a:xfrm>
          </p:grpSpPr>
          <p:cxnSp>
            <p:nvCxnSpPr>
              <p:cNvPr id="33" name="Прямая соединительная линия 32">
                <a:extLst>
                  <a:ext uri="{FF2B5EF4-FFF2-40B4-BE49-F238E27FC236}">
                    <a16:creationId xmlns:a16="http://schemas.microsoft.com/office/drawing/2014/main" id="{354B0504-5631-BE3F-D98F-74DE190116A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386680" y="1480196"/>
                <a:ext cx="133625" cy="125650"/>
              </a:xfrm>
              <a:prstGeom prst="line">
                <a:avLst/>
              </a:prstGeom>
              <a:ln w="12700">
                <a:solidFill>
                  <a:srgbClr val="646363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1" name="Прямая соединительная линия 60">
                <a:extLst>
                  <a:ext uri="{FF2B5EF4-FFF2-40B4-BE49-F238E27FC236}">
                    <a16:creationId xmlns:a16="http://schemas.microsoft.com/office/drawing/2014/main" id="{A1CD9B93-9213-1822-A3D7-EB73F9BC52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86680" y="1480196"/>
                <a:ext cx="133625" cy="125650"/>
              </a:xfrm>
              <a:prstGeom prst="line">
                <a:avLst/>
              </a:prstGeom>
              <a:ln w="12700">
                <a:solidFill>
                  <a:srgbClr val="646363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id="{AD556DD9-FB04-C6D0-12B6-52F74A074522}"/>
              </a:ext>
            </a:extLst>
          </p:cNvPr>
          <p:cNvGrpSpPr/>
          <p:nvPr/>
        </p:nvGrpSpPr>
        <p:grpSpPr>
          <a:xfrm>
            <a:off x="1756281" y="4442535"/>
            <a:ext cx="985008" cy="245003"/>
            <a:chOff x="6954127" y="916009"/>
            <a:chExt cx="1390145" cy="345773"/>
          </a:xfrm>
        </p:grpSpPr>
        <p:sp>
          <p:nvSpPr>
            <p:cNvPr id="63" name="Прямоугольник 62">
              <a:extLst>
                <a:ext uri="{FF2B5EF4-FFF2-40B4-BE49-F238E27FC236}">
                  <a16:creationId xmlns:a16="http://schemas.microsoft.com/office/drawing/2014/main" id="{76DA37A5-1D0F-821D-0411-E34ACE127315}"/>
                </a:ext>
              </a:extLst>
            </p:cNvPr>
            <p:cNvSpPr/>
            <p:nvPr/>
          </p:nvSpPr>
          <p:spPr>
            <a:xfrm>
              <a:off x="6954127" y="1034304"/>
              <a:ext cx="87222" cy="8722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992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C3621B87-077C-9CDC-7345-FCF323102109}"/>
                </a:ext>
              </a:extLst>
            </p:cNvPr>
            <p:cNvSpPr txBox="1"/>
            <p:nvPr/>
          </p:nvSpPr>
          <p:spPr>
            <a:xfrm>
              <a:off x="6997738" y="916009"/>
              <a:ext cx="1346534" cy="3457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MD" sz="99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Минимально</a:t>
              </a:r>
              <a:endParaRPr lang="ru-RU" sz="992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id="{968547D2-A513-B734-0AB7-4E30F49F9635}"/>
              </a:ext>
            </a:extLst>
          </p:cNvPr>
          <p:cNvGrpSpPr/>
          <p:nvPr/>
        </p:nvGrpSpPr>
        <p:grpSpPr>
          <a:xfrm>
            <a:off x="2729449" y="4456407"/>
            <a:ext cx="726280" cy="245003"/>
            <a:chOff x="6954127" y="1099732"/>
            <a:chExt cx="1025001" cy="345773"/>
          </a:xfrm>
        </p:grpSpPr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id="{0626452E-E50B-E4A8-EF60-CEF13A3A5921}"/>
                </a:ext>
              </a:extLst>
            </p:cNvPr>
            <p:cNvSpPr/>
            <p:nvPr/>
          </p:nvSpPr>
          <p:spPr>
            <a:xfrm>
              <a:off x="6954127" y="1207726"/>
              <a:ext cx="87222" cy="87222"/>
            </a:xfrm>
            <a:prstGeom prst="rect">
              <a:avLst/>
            </a:prstGeom>
            <a:solidFill>
              <a:srgbClr val="8E2311"/>
            </a:solidFill>
            <a:ln>
              <a:solidFill>
                <a:srgbClr val="6419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992"/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1657246B-87E3-CEFC-384F-BE6B90F3D6D9}"/>
                </a:ext>
              </a:extLst>
            </p:cNvPr>
            <p:cNvSpPr txBox="1"/>
            <p:nvPr/>
          </p:nvSpPr>
          <p:spPr>
            <a:xfrm>
              <a:off x="7014925" y="1099732"/>
              <a:ext cx="964203" cy="3457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MD" sz="99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Среднее</a:t>
              </a:r>
              <a:endParaRPr lang="ru-RU" sz="992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72" name="Группа 71">
            <a:extLst>
              <a:ext uri="{FF2B5EF4-FFF2-40B4-BE49-F238E27FC236}">
                <a16:creationId xmlns:a16="http://schemas.microsoft.com/office/drawing/2014/main" id="{2A8B24FC-2AC2-FC35-DC1E-51A39FF0D602}"/>
              </a:ext>
            </a:extLst>
          </p:cNvPr>
          <p:cNvGrpSpPr/>
          <p:nvPr/>
        </p:nvGrpSpPr>
        <p:grpSpPr>
          <a:xfrm>
            <a:off x="3442190" y="4470278"/>
            <a:ext cx="1035659" cy="245003"/>
            <a:chOff x="6954127" y="1280032"/>
            <a:chExt cx="1461629" cy="345773"/>
          </a:xfrm>
        </p:grpSpPr>
        <p:sp>
          <p:nvSpPr>
            <p:cNvPr id="73" name="Прямоугольник 72">
              <a:extLst>
                <a:ext uri="{FF2B5EF4-FFF2-40B4-BE49-F238E27FC236}">
                  <a16:creationId xmlns:a16="http://schemas.microsoft.com/office/drawing/2014/main" id="{2E44A746-166A-9B00-962C-05E8F0CE7D84}"/>
                </a:ext>
              </a:extLst>
            </p:cNvPr>
            <p:cNvSpPr/>
            <p:nvPr/>
          </p:nvSpPr>
          <p:spPr>
            <a:xfrm>
              <a:off x="6954127" y="1386606"/>
              <a:ext cx="87222" cy="87222"/>
            </a:xfrm>
            <a:prstGeom prst="rect">
              <a:avLst/>
            </a:prstGeom>
            <a:solidFill>
              <a:srgbClr val="B6BFCE"/>
            </a:solidFill>
            <a:ln>
              <a:solidFill>
                <a:srgbClr val="9EAAB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992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14C63BBE-E5D2-29BE-89EE-0057E3712870}"/>
                </a:ext>
              </a:extLst>
            </p:cNvPr>
            <p:cNvSpPr txBox="1"/>
            <p:nvPr/>
          </p:nvSpPr>
          <p:spPr>
            <a:xfrm>
              <a:off x="7014925" y="1280032"/>
              <a:ext cx="1400831" cy="3457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MD" sz="99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Максимально</a:t>
              </a:r>
              <a:endParaRPr lang="ru-RU" sz="992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75" name="TextBox 74">
            <a:extLst>
              <a:ext uri="{FF2B5EF4-FFF2-40B4-BE49-F238E27FC236}">
                <a16:creationId xmlns:a16="http://schemas.microsoft.com/office/drawing/2014/main" id="{6F36F8E7-4E00-1992-9B75-C7290E08DC5C}"/>
              </a:ext>
            </a:extLst>
          </p:cNvPr>
          <p:cNvSpPr txBox="1"/>
          <p:nvPr/>
        </p:nvSpPr>
        <p:spPr>
          <a:xfrm>
            <a:off x="1077077" y="4428664"/>
            <a:ext cx="694421" cy="2450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92" b="1" dirty="0">
                <a:solidFill>
                  <a:srgbClr val="64636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Легенда</a:t>
            </a:r>
            <a:endParaRPr lang="en-US" sz="992" b="1" dirty="0">
              <a:solidFill>
                <a:srgbClr val="646363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6" name="Прямая соединительная линия 75">
            <a:extLst>
              <a:ext uri="{FF2B5EF4-FFF2-40B4-BE49-F238E27FC236}">
                <a16:creationId xmlns:a16="http://schemas.microsoft.com/office/drawing/2014/main" id="{CE0EE3EA-B2C1-7E55-B449-2DD75B0E5AF9}"/>
              </a:ext>
            </a:extLst>
          </p:cNvPr>
          <p:cNvCxnSpPr/>
          <p:nvPr/>
        </p:nvCxnSpPr>
        <p:spPr>
          <a:xfrm>
            <a:off x="1077076" y="4418921"/>
            <a:ext cx="0" cy="269438"/>
          </a:xfrm>
          <a:prstGeom prst="line">
            <a:avLst/>
          </a:prstGeom>
          <a:ln w="38100">
            <a:solidFill>
              <a:srgbClr val="616C7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BFCEAA3F-FDF5-44C8-979C-EFDEBF91F443}"/>
              </a:ext>
            </a:extLst>
          </p:cNvPr>
          <p:cNvSpPr txBox="1"/>
          <p:nvPr/>
        </p:nvSpPr>
        <p:spPr>
          <a:xfrm>
            <a:off x="1994298" y="1062314"/>
            <a:ext cx="803717" cy="288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/>
            </a:pPr>
            <a:r>
              <a:rPr lang="ru-RU" sz="1275" b="1" i="1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10-100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9616B52-2D9E-4C1E-A59E-700B88994B11}"/>
              </a:ext>
            </a:extLst>
          </p:cNvPr>
          <p:cNvSpPr txBox="1"/>
          <p:nvPr/>
        </p:nvSpPr>
        <p:spPr>
          <a:xfrm>
            <a:off x="4021560" y="1064379"/>
            <a:ext cx="1041720" cy="288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/>
            </a:pPr>
            <a:r>
              <a:rPr lang="ru-RU" sz="1275" b="1" i="1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100-300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5303F3F-4D06-4E96-8AD6-2CB4485C0BD6}"/>
              </a:ext>
            </a:extLst>
          </p:cNvPr>
          <p:cNvSpPr txBox="1"/>
          <p:nvPr/>
        </p:nvSpPr>
        <p:spPr>
          <a:xfrm>
            <a:off x="6161273" y="1062314"/>
            <a:ext cx="803717" cy="288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/>
            </a:pPr>
            <a:r>
              <a:rPr lang="ru-RU" sz="1275" b="1" i="1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300+</a:t>
            </a:r>
          </a:p>
        </p:txBody>
      </p:sp>
    </p:spTree>
    <p:extLst>
      <p:ext uri="{BB962C8B-B14F-4D97-AF65-F5344CB8AC3E}">
        <p14:creationId xmlns:p14="http://schemas.microsoft.com/office/powerpoint/2010/main" val="1959023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6D42DD10-8E9A-4DB0-AB55-BCBDF76B6D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638010"/>
              </p:ext>
            </p:extLst>
          </p:nvPr>
        </p:nvGraphicFramePr>
        <p:xfrm>
          <a:off x="438518" y="840624"/>
          <a:ext cx="8118627" cy="292651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2383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67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67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67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18277">
                <a:tc rowSpan="2">
                  <a:txBody>
                    <a:bodyPr/>
                    <a:lstStyle/>
                    <a:p>
                      <a:pPr algn="l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Название бенчмарка (проект средней уникальности, не более 30% работ являются уникальными)</a:t>
                      </a:r>
                    </a:p>
                  </a:txBody>
                  <a:tcPr marL="34007" marR="0" marT="0" marB="0" anchor="ctr"/>
                </a:tc>
                <a:tc gridSpan="3">
                  <a:txBody>
                    <a:bodyPr/>
                    <a:lstStyle/>
                    <a:p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Проект с освоением (млрд </a:t>
                      </a:r>
                      <a:r>
                        <a:rPr lang="ru-RU" sz="900" b="1" u="none" strike="noStrike" kern="1200" baseline="0" dirty="0" err="1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руб</a:t>
                      </a:r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2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10-100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100-300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300+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554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Затраты на УП в % от бюджета проекта (З/п команды, ИСУП, внешние подрядчики и т.д.) на протяжении всего проекта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3,9 (-1,4)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2,6 (-0,7)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1,8 (-0,1)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6554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ключевых контрольных точек 1 уровня в проекте (уровень контроля заказчика, на стадии определения)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 (+1)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 (+2)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 (0)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строк в КСМ на одного планировщика (без сбора факта, только занесение: трудозатрат, сроков, </a:t>
                      </a:r>
                      <a:r>
                        <a:rPr lang="ru-RU" sz="900" b="0" i="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физобъёмов</a:t>
                      </a:r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на уровне элементарных работ; ПИР, СМР, ПНР, МТО)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2722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(+553)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2915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(+421)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3076 (+300)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Зарплата руководителя проекта (без региональных надбавок, без учета компенсаций, премий, чистыми, от 5 лет опыта, </a:t>
                      </a:r>
                      <a:r>
                        <a:rPr lang="ru-RU" sz="9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тыс. рублей</a:t>
                      </a:r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470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(+26)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764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(+69)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1174 (+75)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Зарплата руководителя проектного офиса (без региональных надбавок, без учета компенсаций, премий, чистыми, от 5 лет опыта, </a:t>
                      </a:r>
                      <a:r>
                        <a:rPr lang="ru-RU" sz="9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тыс. рублей</a:t>
                      </a:r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357 (+34)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490 (+84)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696 (+188)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Зарплата ведущего планировщика (без региональных надбавок, без учета компенсаций, премий, чистыми, от 5 лет опыта, </a:t>
                      </a:r>
                      <a:r>
                        <a:rPr lang="ru-RU" sz="9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тыс. рублей</a:t>
                      </a:r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238 (+15)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307 (+41)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406 (+73)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участников КУП на стадии проектирования, которые вовлечены в проект, в т.ч. с частичной занятостью в проектной матрице, в единицах полной занятости (FTE)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 (-3)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 (-3)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40 (-33)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Количество участников КУП на стадии реализации, которые вовлечены в проект, в т.ч. с частичной занятостью в проектной матрице, в единицах полной занятости (FTE)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 (+3)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49 (+2)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100 (+16)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4AFB8A0-C1E5-4ADB-9A13-C2F87C6260EF}"/>
              </a:ext>
            </a:extLst>
          </p:cNvPr>
          <p:cNvSpPr txBox="1"/>
          <p:nvPr/>
        </p:nvSpPr>
        <p:spPr>
          <a:xfrm>
            <a:off x="549457" y="349895"/>
            <a:ext cx="4699304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700" b="1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ru-RU" sz="1065" dirty="0"/>
              <a:t>Изменения средних значений между версиями исследования</a:t>
            </a:r>
          </a:p>
        </p:txBody>
      </p:sp>
    </p:spTree>
    <p:extLst>
      <p:ext uri="{BB962C8B-B14F-4D97-AF65-F5344CB8AC3E}">
        <p14:creationId xmlns:p14="http://schemas.microsoft.com/office/powerpoint/2010/main" val="324796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18C6C1-89A9-4571-9999-5E2EF70C3CA6}"/>
              </a:ext>
            </a:extLst>
          </p:cNvPr>
          <p:cNvSpPr txBox="1"/>
          <p:nvPr/>
        </p:nvSpPr>
        <p:spPr>
          <a:xfrm>
            <a:off x="549457" y="349895"/>
            <a:ext cx="4699304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700" b="1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ru-RU" sz="1065" dirty="0"/>
              <a:t>Изменения средних значений между версиями исследования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C11A6ED2-D8F8-40CC-8DDB-39C27E2D54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350723"/>
              </p:ext>
            </p:extLst>
          </p:nvPr>
        </p:nvGraphicFramePr>
        <p:xfrm>
          <a:off x="260273" y="1006207"/>
          <a:ext cx="8118627" cy="28469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2383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67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67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67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18277">
                <a:tc rowSpan="2">
                  <a:txBody>
                    <a:bodyPr/>
                    <a:lstStyle/>
                    <a:p>
                      <a:pPr algn="l" fontAlgn="b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Название бенчмарка (проект средней уникальности, не более 30% работ являются уникальными)</a:t>
                      </a:r>
                    </a:p>
                  </a:txBody>
                  <a:tcPr marL="34007" marR="0" marT="0" marB="0" anchor="ctr"/>
                </a:tc>
                <a:tc gridSpan="3">
                  <a:txBody>
                    <a:bodyPr/>
                    <a:lstStyle/>
                    <a:p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Проект с освоением (млрд </a:t>
                      </a:r>
                      <a:r>
                        <a:rPr lang="ru-RU" sz="900" b="1" u="none" strike="noStrike" kern="1200" baseline="0" dirty="0" err="1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руб</a:t>
                      </a:r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2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10-100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100-300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300+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554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 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премиальных к зарплате руководителю проекта (без региональных надбавок, от 5 лет опыта)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39 (-1)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43 (-3)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51 (-5)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6554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премиальных к зарплате руководителю проекта офиса (без региональных надбавок, от 5 лет опыта) 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28 (+2)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32 (+2)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36 (+1)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 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премиальных к зарплате ведущему планировщику  (без региональных надбавок, от 5 лет опыта)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 (-1)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 (-3)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32 (-5)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Размер необходимых резервов </a:t>
                      </a:r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 % 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 бюджета на весь проект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  (-2)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 (+1)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 (+3)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Размер необходимых резервов </a:t>
                      </a:r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 % 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 длительности на весь проект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 (0)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 (-1)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 (+1)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от рабочего времени, который должен приходится на совещания у всей команды УП на любой стадии (усредненная оценка)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 (+2)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 (+1)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 (0)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рисков, отслеживаемых в реестре рисков на постоянной основе, на стадии реализации в реестре рисков проекта для проекта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48 (-3)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74 (-10)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118 (-20)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4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%</a:t>
                      </a:r>
                      <a:r>
                        <a:rPr lang="ru-RU" sz="1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времени, который команда УП должна (усредненно) тратить на планирование </a:t>
                      </a:r>
                    </a:p>
                  </a:txBody>
                  <a:tcPr marL="34007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 (+1)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 (0)</a:t>
                      </a:r>
                    </a:p>
                  </a:txBody>
                  <a:tcPr marL="74295" marR="74295" marT="37148" marB="37148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>
                          <a:solidFill>
                            <a:srgbClr val="616C7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33 (+1)</a:t>
                      </a:r>
                      <a:endParaRPr lang="ru-RU" sz="900" b="1" i="0" u="none" strike="noStrike" kern="1200" dirty="0">
                        <a:solidFill>
                          <a:srgbClr val="616C7F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1990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Группа 39"/>
          <p:cNvGrpSpPr/>
          <p:nvPr/>
        </p:nvGrpSpPr>
        <p:grpSpPr>
          <a:xfrm>
            <a:off x="2237784" y="2976329"/>
            <a:ext cx="915477" cy="1046727"/>
            <a:chOff x="4963241" y="456690"/>
            <a:chExt cx="1302027" cy="1488694"/>
          </a:xfrm>
        </p:grpSpPr>
        <p:sp>
          <p:nvSpPr>
            <p:cNvPr id="52" name="Прямоугольник 51"/>
            <p:cNvSpPr/>
            <p:nvPr/>
          </p:nvSpPr>
          <p:spPr>
            <a:xfrm>
              <a:off x="4963241" y="493774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3" name="Рисунок 5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59" r="18584" b="7229"/>
            <a:stretch>
              <a:fillRect/>
            </a:stretch>
          </p:blipFill>
          <p:spPr>
            <a:xfrm>
              <a:off x="4982817" y="456690"/>
              <a:ext cx="1272209" cy="1464875"/>
            </a:xfrm>
            <a:prstGeom prst="rect">
              <a:avLst/>
            </a:prstGeom>
          </p:spPr>
        </p:pic>
      </p:grpSp>
      <p:grpSp>
        <p:nvGrpSpPr>
          <p:cNvPr id="54" name="Группа 53"/>
          <p:cNvGrpSpPr/>
          <p:nvPr/>
        </p:nvGrpSpPr>
        <p:grpSpPr>
          <a:xfrm>
            <a:off x="25085" y="2981986"/>
            <a:ext cx="958125" cy="1040751"/>
            <a:chOff x="7396458" y="1267081"/>
            <a:chExt cx="1389981" cy="1509849"/>
          </a:xfrm>
        </p:grpSpPr>
        <p:sp>
          <p:nvSpPr>
            <p:cNvPr id="55" name="Прямоугольник 54"/>
            <p:cNvSpPr/>
            <p:nvPr/>
          </p:nvSpPr>
          <p:spPr>
            <a:xfrm>
              <a:off x="7484412" y="1325320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6" name="Рисунок 5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041" b="13891"/>
            <a:stretch>
              <a:fillRect/>
            </a:stretch>
          </p:blipFill>
          <p:spPr>
            <a:xfrm>
              <a:off x="7396458" y="1267081"/>
              <a:ext cx="1389733" cy="1509849"/>
            </a:xfrm>
            <a:prstGeom prst="rect">
              <a:avLst/>
            </a:prstGeom>
          </p:spPr>
        </p:pic>
      </p:grpSp>
      <p:grpSp>
        <p:nvGrpSpPr>
          <p:cNvPr id="57" name="Группа 56"/>
          <p:cNvGrpSpPr/>
          <p:nvPr/>
        </p:nvGrpSpPr>
        <p:grpSpPr>
          <a:xfrm>
            <a:off x="2248739" y="1185605"/>
            <a:ext cx="897496" cy="1011796"/>
            <a:chOff x="6531536" y="3590176"/>
            <a:chExt cx="1302027" cy="1467840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6531536" y="3606406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Рисунок 5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40" r="19293" b="41630"/>
            <a:stretch>
              <a:fillRect/>
            </a:stretch>
          </p:blipFill>
          <p:spPr>
            <a:xfrm>
              <a:off x="6534712" y="3590176"/>
              <a:ext cx="1298851" cy="1467840"/>
            </a:xfrm>
            <a:prstGeom prst="rect">
              <a:avLst/>
            </a:prstGeom>
          </p:spPr>
        </p:pic>
      </p:grpSp>
      <p:grpSp>
        <p:nvGrpSpPr>
          <p:cNvPr id="60" name="Группа 59"/>
          <p:cNvGrpSpPr/>
          <p:nvPr/>
        </p:nvGrpSpPr>
        <p:grpSpPr>
          <a:xfrm>
            <a:off x="1202544" y="1179765"/>
            <a:ext cx="910438" cy="1019165"/>
            <a:chOff x="4470400" y="2951667"/>
            <a:chExt cx="1320800" cy="1478533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485077" y="2978590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2" name="Рисунок 6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740" r="28888" b="27072"/>
            <a:stretch>
              <a:fillRect/>
            </a:stretch>
          </p:blipFill>
          <p:spPr>
            <a:xfrm>
              <a:off x="4470400" y="2951667"/>
              <a:ext cx="1320800" cy="1475190"/>
            </a:xfrm>
            <a:prstGeom prst="rect">
              <a:avLst/>
            </a:prstGeom>
          </p:spPr>
        </p:pic>
      </p:grpSp>
      <p:grpSp>
        <p:nvGrpSpPr>
          <p:cNvPr id="63" name="Группа 62"/>
          <p:cNvGrpSpPr/>
          <p:nvPr/>
        </p:nvGrpSpPr>
        <p:grpSpPr>
          <a:xfrm>
            <a:off x="4515833" y="1170316"/>
            <a:ext cx="908529" cy="1026310"/>
            <a:chOff x="3817257" y="3000201"/>
            <a:chExt cx="1318837" cy="1489809"/>
          </a:xfrm>
        </p:grpSpPr>
        <p:sp>
          <p:nvSpPr>
            <p:cNvPr id="64" name="Прямоугольник 63"/>
            <p:cNvSpPr/>
            <p:nvPr/>
          </p:nvSpPr>
          <p:spPr>
            <a:xfrm>
              <a:off x="3834067" y="3038400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5" name="Рисунок 6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914" r="19134" b="18221"/>
            <a:stretch>
              <a:fillRect/>
            </a:stretch>
          </p:blipFill>
          <p:spPr>
            <a:xfrm>
              <a:off x="3817257" y="3000201"/>
              <a:ext cx="1306286" cy="1484713"/>
            </a:xfrm>
            <a:prstGeom prst="rect">
              <a:avLst/>
            </a:prstGeom>
          </p:spPr>
        </p:pic>
      </p:grpSp>
      <p:grpSp>
        <p:nvGrpSpPr>
          <p:cNvPr id="66" name="Группа 65"/>
          <p:cNvGrpSpPr/>
          <p:nvPr/>
        </p:nvGrpSpPr>
        <p:grpSpPr>
          <a:xfrm>
            <a:off x="1207346" y="3010600"/>
            <a:ext cx="897496" cy="1000606"/>
            <a:chOff x="4251164" y="2848931"/>
            <a:chExt cx="1302027" cy="1451610"/>
          </a:xfrm>
        </p:grpSpPr>
        <p:sp>
          <p:nvSpPr>
            <p:cNvPr id="67" name="Прямоугольник 66"/>
            <p:cNvSpPr/>
            <p:nvPr/>
          </p:nvSpPr>
          <p:spPr>
            <a:xfrm>
              <a:off x="4251164" y="2848931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8" name="Рисунок 6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90" r="26176" b="15768"/>
            <a:stretch>
              <a:fillRect/>
            </a:stretch>
          </p:blipFill>
          <p:spPr>
            <a:xfrm>
              <a:off x="4275934" y="2852013"/>
              <a:ext cx="1277257" cy="1448528"/>
            </a:xfrm>
            <a:prstGeom prst="rect">
              <a:avLst/>
            </a:prstGeom>
          </p:spPr>
        </p:pic>
      </p:grpSp>
      <p:grpSp>
        <p:nvGrpSpPr>
          <p:cNvPr id="69" name="Группа 68"/>
          <p:cNvGrpSpPr/>
          <p:nvPr/>
        </p:nvGrpSpPr>
        <p:grpSpPr>
          <a:xfrm>
            <a:off x="70612" y="980496"/>
            <a:ext cx="952605" cy="1252295"/>
            <a:chOff x="8207417" y="5293826"/>
            <a:chExt cx="1313179" cy="1726305"/>
          </a:xfrm>
        </p:grpSpPr>
        <p:sp>
          <p:nvSpPr>
            <p:cNvPr id="70" name="Прямоугольник 69"/>
            <p:cNvSpPr/>
            <p:nvPr/>
          </p:nvSpPr>
          <p:spPr>
            <a:xfrm>
              <a:off x="8218569" y="5568521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71" name="Рисунок 70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209" t="1484" r="28035" b="27612"/>
            <a:stretch>
              <a:fillRect/>
            </a:stretch>
          </p:blipFill>
          <p:spPr>
            <a:xfrm>
              <a:off x="8207417" y="5293826"/>
              <a:ext cx="1306066" cy="1725613"/>
            </a:xfrm>
            <a:prstGeom prst="rect">
              <a:avLst/>
            </a:prstGeom>
          </p:spPr>
        </p:pic>
      </p:grpSp>
      <p:grpSp>
        <p:nvGrpSpPr>
          <p:cNvPr id="72" name="Группа 71"/>
          <p:cNvGrpSpPr/>
          <p:nvPr/>
        </p:nvGrpSpPr>
        <p:grpSpPr>
          <a:xfrm>
            <a:off x="3390688" y="1187563"/>
            <a:ext cx="909289" cy="1000605"/>
            <a:chOff x="6625652" y="5263984"/>
            <a:chExt cx="1319135" cy="1451610"/>
          </a:xfrm>
        </p:grpSpPr>
        <p:sp>
          <p:nvSpPr>
            <p:cNvPr id="73" name="Прямоугольник 72"/>
            <p:cNvSpPr/>
            <p:nvPr/>
          </p:nvSpPr>
          <p:spPr>
            <a:xfrm>
              <a:off x="6640745" y="5263984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74" name="Рисунок 73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314" r="20359" b="19280"/>
            <a:stretch>
              <a:fillRect/>
            </a:stretch>
          </p:blipFill>
          <p:spPr>
            <a:xfrm>
              <a:off x="6625652" y="5263984"/>
              <a:ext cx="1319135" cy="1451610"/>
            </a:xfrm>
            <a:prstGeom prst="rect">
              <a:avLst/>
            </a:prstGeom>
          </p:spPr>
        </p:pic>
      </p:grpSp>
      <p:grpSp>
        <p:nvGrpSpPr>
          <p:cNvPr id="75" name="Группа 74"/>
          <p:cNvGrpSpPr/>
          <p:nvPr/>
        </p:nvGrpSpPr>
        <p:grpSpPr>
          <a:xfrm>
            <a:off x="3394899" y="2960967"/>
            <a:ext cx="910286" cy="1057635"/>
            <a:chOff x="3477718" y="2771550"/>
            <a:chExt cx="1321388" cy="1535282"/>
          </a:xfrm>
        </p:grpSpPr>
        <p:sp>
          <p:nvSpPr>
            <p:cNvPr id="76" name="Прямоугольник 75"/>
            <p:cNvSpPr/>
            <p:nvPr/>
          </p:nvSpPr>
          <p:spPr>
            <a:xfrm>
              <a:off x="3497079" y="2855222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77" name="Рисунок 76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74" r="10782"/>
            <a:stretch>
              <a:fillRect/>
            </a:stretch>
          </p:blipFill>
          <p:spPr>
            <a:xfrm>
              <a:off x="3477718" y="2771550"/>
              <a:ext cx="1304144" cy="1535282"/>
            </a:xfrm>
            <a:prstGeom prst="rect">
              <a:avLst/>
            </a:prstGeom>
          </p:spPr>
        </p:pic>
      </p:grpSp>
      <p:grpSp>
        <p:nvGrpSpPr>
          <p:cNvPr id="78" name="Группа 77"/>
          <p:cNvGrpSpPr/>
          <p:nvPr/>
        </p:nvGrpSpPr>
        <p:grpSpPr>
          <a:xfrm>
            <a:off x="4492577" y="2952196"/>
            <a:ext cx="903744" cy="1060135"/>
            <a:chOff x="7187463" y="4806837"/>
            <a:chExt cx="1311889" cy="1538909"/>
          </a:xfrm>
        </p:grpSpPr>
        <p:sp>
          <p:nvSpPr>
            <p:cNvPr id="79" name="Прямоугольник 78"/>
            <p:cNvSpPr/>
            <p:nvPr/>
          </p:nvSpPr>
          <p:spPr>
            <a:xfrm>
              <a:off x="7197325" y="4894136"/>
              <a:ext cx="1302027" cy="1451610"/>
            </a:xfrm>
            <a:prstGeom prst="rect">
              <a:avLst/>
            </a:prstGeom>
            <a:gradFill flip="none" rotWithShape="1">
              <a:gsLst>
                <a:gs pos="0">
                  <a:srgbClr val="9D9D9D">
                    <a:tint val="66000"/>
                    <a:satMod val="160000"/>
                  </a:srgbClr>
                </a:gs>
                <a:gs pos="50000">
                  <a:srgbClr val="9D9D9D">
                    <a:tint val="44500"/>
                    <a:satMod val="160000"/>
                  </a:srgbClr>
                </a:gs>
                <a:gs pos="100000">
                  <a:srgbClr val="9D9D9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0" name="Рисунок 79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394" t="6704" r="26000" b="37904"/>
            <a:stretch>
              <a:fillRect/>
            </a:stretch>
          </p:blipFill>
          <p:spPr>
            <a:xfrm>
              <a:off x="7187463" y="4806837"/>
              <a:ext cx="1303867" cy="1538909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532736" y="339262"/>
            <a:ext cx="4699304" cy="256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Создатели </a:t>
            </a:r>
            <a:r>
              <a:rPr lang="en-US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Benchmark 2.0</a:t>
            </a:r>
            <a:endParaRPr lang="ru-RU" sz="1065" b="1" dirty="0">
              <a:solidFill>
                <a:srgbClr val="616C7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21123" y="2207677"/>
            <a:ext cx="1230052" cy="523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Арсен </a:t>
            </a:r>
            <a:r>
              <a:rPr lang="ru-RU" sz="805" b="1" dirty="0" err="1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Заргарян</a:t>
            </a:r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Руководитель аналитической службы </a:t>
            </a:r>
          </a:p>
          <a:p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компании </a:t>
            </a:r>
            <a:r>
              <a:rPr lang="ru-RU" sz="665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Periscope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08244" y="4063368"/>
            <a:ext cx="1403591" cy="318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Александр </a:t>
            </a:r>
            <a:r>
              <a:rPr lang="ru-RU" sz="805" b="1" dirty="0" err="1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Шатурный</a:t>
            </a:r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внешний эксперт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3490" y="4077967"/>
            <a:ext cx="1200936" cy="4421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Николай Бурцев,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Директор</a:t>
            </a:r>
            <a:r>
              <a:rPr lang="ru-RU" sz="80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практики 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0254" y="2202737"/>
            <a:ext cx="1200936" cy="421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Павел Лаврентьев,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Директор практики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17769" y="2195925"/>
            <a:ext cx="1200936" cy="421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Роман Черемисин,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Директор практики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00729" y="4070181"/>
            <a:ext cx="1200936" cy="421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Евгений </a:t>
            </a:r>
            <a:r>
              <a:rPr lang="ru-RU" sz="805" b="1" dirty="0" err="1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Пикулев</a:t>
            </a:r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Директор практики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14082" y="4075121"/>
            <a:ext cx="1220150" cy="421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Александр Кочетов,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Директор практики 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3490" y="2210523"/>
            <a:ext cx="1200936" cy="523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Александр Кутузов, </a:t>
            </a:r>
          </a:p>
          <a:p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Старший вице-президент компании PM </a:t>
            </a:r>
            <a:r>
              <a:rPr lang="ru-RU" sz="665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47000" y="2209550"/>
            <a:ext cx="1200936" cy="421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Иван Смирнов, </a:t>
            </a:r>
          </a:p>
          <a:p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Директор практики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26320" y="4432954"/>
            <a:ext cx="94111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 Другие!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147000" y="4076994"/>
            <a:ext cx="1200936" cy="421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Владимир Баранов,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Директор практики 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244D7F61-8E2D-4B7B-A819-6D7609F64BE3}"/>
              </a:ext>
            </a:extLst>
          </p:cNvPr>
          <p:cNvSpPr/>
          <p:nvPr/>
        </p:nvSpPr>
        <p:spPr>
          <a:xfrm>
            <a:off x="7693140" y="1982937"/>
            <a:ext cx="896949" cy="978030"/>
          </a:xfrm>
          <a:prstGeom prst="rect">
            <a:avLst/>
          </a:prstGeom>
          <a:gradFill flip="none" rotWithShape="1">
            <a:gsLst>
              <a:gs pos="0">
                <a:srgbClr val="9D9D9D">
                  <a:tint val="66000"/>
                  <a:satMod val="160000"/>
                </a:srgbClr>
              </a:gs>
              <a:gs pos="50000">
                <a:srgbClr val="9D9D9D">
                  <a:tint val="44500"/>
                  <a:satMod val="160000"/>
                </a:srgbClr>
              </a:gs>
              <a:gs pos="100000">
                <a:srgbClr val="9D9D9D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3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95955579-CF89-4FA0-82B2-4865753974CE}"/>
              </a:ext>
            </a:extLst>
          </p:cNvPr>
          <p:cNvSpPr txBox="1"/>
          <p:nvPr/>
        </p:nvSpPr>
        <p:spPr>
          <a:xfrm>
            <a:off x="5651798" y="2975269"/>
            <a:ext cx="1200936" cy="420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Алексей Лунёв,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Аналитик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BFEBD19-0CD9-4247-9DB2-57B71A25A87A}"/>
              </a:ext>
            </a:extLst>
          </p:cNvPr>
          <p:cNvSpPr txBox="1"/>
          <p:nvPr/>
        </p:nvSpPr>
        <p:spPr>
          <a:xfrm>
            <a:off x="6567523" y="2975269"/>
            <a:ext cx="1200936" cy="420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Даниил </a:t>
            </a:r>
            <a:r>
              <a:rPr lang="ru-RU" sz="805" b="1" dirty="0" err="1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Гонарчук</a:t>
            </a:r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Аналитик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71FAC416-07BD-48A1-949F-F4AD6333BB1B}"/>
              </a:ext>
            </a:extLst>
          </p:cNvPr>
          <p:cNvSpPr txBox="1"/>
          <p:nvPr/>
        </p:nvSpPr>
        <p:spPr>
          <a:xfrm>
            <a:off x="1491027" y="742742"/>
            <a:ext cx="4699304" cy="256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Эксперты </a:t>
            </a:r>
            <a:r>
              <a:rPr lang="en-US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Benchmark 2.0</a:t>
            </a:r>
            <a:endParaRPr lang="ru-RU" sz="1065" b="1" dirty="0">
              <a:solidFill>
                <a:srgbClr val="616C7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A907FC9B-30D7-45BC-9C1C-1B1C78F5C60A}"/>
              </a:ext>
            </a:extLst>
          </p:cNvPr>
          <p:cNvSpPr txBox="1"/>
          <p:nvPr/>
        </p:nvSpPr>
        <p:spPr>
          <a:xfrm>
            <a:off x="5415716" y="787050"/>
            <a:ext cx="3360655" cy="256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Аналитическая служба </a:t>
            </a:r>
            <a:r>
              <a:rPr lang="en-US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</a:t>
            </a:r>
            <a:r>
              <a:rPr lang="ru-RU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065" b="1" dirty="0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Excellence</a:t>
            </a:r>
            <a:endParaRPr lang="ru-RU" sz="1065" b="1" dirty="0">
              <a:solidFill>
                <a:srgbClr val="616C7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5" name="Прямоугольник 84">
            <a:extLst>
              <a:ext uri="{FF2B5EF4-FFF2-40B4-BE49-F238E27FC236}">
                <a16:creationId xmlns:a16="http://schemas.microsoft.com/office/drawing/2014/main" id="{63A56ED8-362C-4980-B561-9F0D1DC08AF3}"/>
              </a:ext>
            </a:extLst>
          </p:cNvPr>
          <p:cNvSpPr/>
          <p:nvPr/>
        </p:nvSpPr>
        <p:spPr>
          <a:xfrm>
            <a:off x="6667148" y="1978050"/>
            <a:ext cx="896949" cy="999995"/>
          </a:xfrm>
          <a:prstGeom prst="rect">
            <a:avLst/>
          </a:prstGeom>
          <a:gradFill flip="none" rotWithShape="1">
            <a:gsLst>
              <a:gs pos="0">
                <a:srgbClr val="9D9D9D">
                  <a:tint val="66000"/>
                  <a:satMod val="160000"/>
                </a:srgbClr>
              </a:gs>
              <a:gs pos="50000">
                <a:srgbClr val="9D9D9D">
                  <a:tint val="44500"/>
                  <a:satMod val="160000"/>
                </a:srgbClr>
              </a:gs>
              <a:gs pos="100000">
                <a:srgbClr val="9D9D9D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3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Прямоугольник 85">
            <a:extLst>
              <a:ext uri="{FF2B5EF4-FFF2-40B4-BE49-F238E27FC236}">
                <a16:creationId xmlns:a16="http://schemas.microsoft.com/office/drawing/2014/main" id="{AD0EF0A4-4585-42D6-8802-5EB197124E50}"/>
              </a:ext>
            </a:extLst>
          </p:cNvPr>
          <p:cNvSpPr/>
          <p:nvPr/>
        </p:nvSpPr>
        <p:spPr>
          <a:xfrm>
            <a:off x="5668186" y="1982937"/>
            <a:ext cx="896949" cy="1019466"/>
          </a:xfrm>
          <a:prstGeom prst="rect">
            <a:avLst/>
          </a:prstGeom>
          <a:gradFill flip="none" rotWithShape="1">
            <a:gsLst>
              <a:gs pos="0">
                <a:srgbClr val="9D9D9D">
                  <a:tint val="66000"/>
                  <a:satMod val="160000"/>
                </a:srgbClr>
              </a:gs>
              <a:gs pos="50000">
                <a:srgbClr val="9D9D9D">
                  <a:tint val="44500"/>
                  <a:satMod val="160000"/>
                </a:srgbClr>
              </a:gs>
              <a:gs pos="100000">
                <a:srgbClr val="9D9D9D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3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E8BF589-4E1A-4F7D-B06C-B6B4E0F96663}"/>
              </a:ext>
            </a:extLst>
          </p:cNvPr>
          <p:cNvSpPr txBox="1"/>
          <p:nvPr/>
        </p:nvSpPr>
        <p:spPr>
          <a:xfrm>
            <a:off x="7559123" y="3002403"/>
            <a:ext cx="1200936" cy="420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5" b="1" dirty="0" err="1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Ерлан</a:t>
            </a:r>
            <a:r>
              <a:rPr lang="ru-RU" sz="805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Нуржанов, </a:t>
            </a:r>
            <a:r>
              <a:rPr lang="ru-RU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Аналитик</a:t>
            </a:r>
          </a:p>
          <a:p>
            <a:r>
              <a:rPr lang="en-US" sz="665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  <a:endParaRPr lang="ru-RU" sz="665" b="1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CC34A77-E861-4B50-B99D-E10635AF3FF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70" r="7831"/>
          <a:stretch/>
        </p:blipFill>
        <p:spPr>
          <a:xfrm>
            <a:off x="5672048" y="1979745"/>
            <a:ext cx="893087" cy="101510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1B3A142-8540-4B4A-BDD2-1412C1C30A1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98"/>
          <a:stretch/>
        </p:blipFill>
        <p:spPr>
          <a:xfrm>
            <a:off x="7693140" y="1969646"/>
            <a:ext cx="890352" cy="101680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7E5E856-1401-4297-8ABF-CE2EE272B08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9"/>
          <a:stretch/>
        </p:blipFill>
        <p:spPr>
          <a:xfrm>
            <a:off x="6671819" y="1978050"/>
            <a:ext cx="887606" cy="100393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2"/>
          <a:stretch>
            <a:fillRect/>
          </a:stretch>
        </p:blipFill>
        <p:spPr>
          <a:xfrm flipH="1">
            <a:off x="452799" y="0"/>
            <a:ext cx="8186377" cy="485933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" y="0"/>
            <a:ext cx="8639172" cy="4859338"/>
          </a:xfrm>
          <a:prstGeom prst="rect">
            <a:avLst/>
          </a:prstGeom>
          <a:gradFill>
            <a:gsLst>
              <a:gs pos="67000">
                <a:srgbClr val="FFFFFF">
                  <a:alpha val="71000"/>
                </a:srgbClr>
              </a:gs>
              <a:gs pos="38000">
                <a:srgbClr val="FFFFFF"/>
              </a:gs>
              <a:gs pos="100000">
                <a:schemeClr val="bg1">
                  <a:alpha val="13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50"/>
          </a:p>
        </p:txBody>
      </p:sp>
      <p:grpSp>
        <p:nvGrpSpPr>
          <p:cNvPr id="4" name="Группа 3"/>
          <p:cNvGrpSpPr/>
          <p:nvPr/>
        </p:nvGrpSpPr>
        <p:grpSpPr>
          <a:xfrm>
            <a:off x="7559807" y="0"/>
            <a:ext cx="1079366" cy="1527210"/>
            <a:chOff x="7559807" y="804796"/>
            <a:chExt cx="1079366" cy="1527210"/>
          </a:xfrm>
        </p:grpSpPr>
        <p:sp>
          <p:nvSpPr>
            <p:cNvPr id="15" name="Полилиния 14"/>
            <p:cNvSpPr/>
            <p:nvPr/>
          </p:nvSpPr>
          <p:spPr>
            <a:xfrm flipH="1">
              <a:off x="7559807" y="804796"/>
              <a:ext cx="1079366" cy="1527210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/>
            </a:p>
          </p:txBody>
        </p:sp>
        <p:sp>
          <p:nvSpPr>
            <p:cNvPr id="16" name="Полилиния 15"/>
            <p:cNvSpPr/>
            <p:nvPr/>
          </p:nvSpPr>
          <p:spPr>
            <a:xfrm flipV="1">
              <a:off x="7960153" y="1446069"/>
              <a:ext cx="427232" cy="604496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rgbClr val="8E23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/>
            </a:p>
          </p:txBody>
        </p: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355" y="2737620"/>
            <a:ext cx="844149" cy="8441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236" y="2704742"/>
            <a:ext cx="923953" cy="9239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101" y="2362271"/>
            <a:ext cx="196223" cy="1965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29" y="2363266"/>
            <a:ext cx="194801" cy="19451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84008" y="2562402"/>
            <a:ext cx="1010843" cy="205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35" dirty="0">
                <a:latin typeface="Segoe UI" panose="020B0502040204020203" pitchFamily="34" charset="0"/>
                <a:cs typeface="Segoe UI" panose="020B0502040204020203" pitchFamily="34" charset="0"/>
              </a:rPr>
              <a:t>pmexcellence.com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98476" y="2562402"/>
            <a:ext cx="803473" cy="205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35" dirty="0" err="1">
                <a:latin typeface="Segoe UI" panose="020B0502040204020203" pitchFamily="34" charset="0"/>
                <a:cs typeface="Segoe UI" panose="020B0502040204020203" pitchFamily="34" charset="0"/>
              </a:rPr>
              <a:t>pmexcellence</a:t>
            </a:r>
            <a:endParaRPr lang="en-US" sz="735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0" y="3332128"/>
            <a:ext cx="1079366" cy="1527210"/>
            <a:chOff x="3347" y="2534601"/>
            <a:chExt cx="1079366" cy="1527210"/>
          </a:xfrm>
        </p:grpSpPr>
        <p:sp>
          <p:nvSpPr>
            <p:cNvPr id="19" name="Полилиния 18"/>
            <p:cNvSpPr/>
            <p:nvPr/>
          </p:nvSpPr>
          <p:spPr>
            <a:xfrm flipV="1">
              <a:off x="3347" y="2534601"/>
              <a:ext cx="1079366" cy="1527210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/>
            </a:p>
          </p:txBody>
        </p:sp>
        <p:sp>
          <p:nvSpPr>
            <p:cNvPr id="20" name="Полилиния 19"/>
            <p:cNvSpPr/>
            <p:nvPr/>
          </p:nvSpPr>
          <p:spPr>
            <a:xfrm flipH="1">
              <a:off x="403693" y="3175874"/>
              <a:ext cx="427232" cy="604496"/>
            </a:xfrm>
            <a:custGeom>
              <a:avLst/>
              <a:gdLst>
                <a:gd name="connsiteX0" fmla="*/ 0 w 3295649"/>
                <a:gd name="connsiteY0" fmla="*/ 0 h 4663056"/>
                <a:gd name="connsiteX1" fmla="*/ 1928242 w 3295649"/>
                <a:gd name="connsiteY1" fmla="*/ 0 h 4663056"/>
                <a:gd name="connsiteX2" fmla="*/ 3295649 w 3295649"/>
                <a:gd name="connsiteY2" fmla="*/ 1367407 h 4663056"/>
                <a:gd name="connsiteX3" fmla="*/ 0 w 3295649"/>
                <a:gd name="connsiteY3" fmla="*/ 4663056 h 46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95649" h="4663056">
                  <a:moveTo>
                    <a:pt x="0" y="0"/>
                  </a:moveTo>
                  <a:lnTo>
                    <a:pt x="1928242" y="0"/>
                  </a:lnTo>
                  <a:lnTo>
                    <a:pt x="3295649" y="1367407"/>
                  </a:lnTo>
                  <a:lnTo>
                    <a:pt x="0" y="4663056"/>
                  </a:lnTo>
                  <a:close/>
                </a:path>
              </a:pathLst>
            </a:custGeom>
            <a:solidFill>
              <a:srgbClr val="8E23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50"/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432" y="1446069"/>
            <a:ext cx="3367728" cy="55576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PMC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16C7F"/>
      </a:accent1>
      <a:accent2>
        <a:srgbClr val="8E2311"/>
      </a:accent2>
      <a:accent3>
        <a:srgbClr val="B6BFCE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0EDF318A-559A-4F1F-A965-3C257BC2D3DA}" vid="{B4E60CC7-1CF6-4912-8B8B-1CA1327CAAF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5563</TotalTime>
  <Words>2432</Words>
  <Application>Microsoft Office PowerPoint</Application>
  <PresentationFormat>Произвольный</PresentationFormat>
  <Paragraphs>600</Paragraphs>
  <Slides>15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Bahnschrift Condensed</vt:lpstr>
      <vt:lpstr>Calibri</vt:lpstr>
      <vt:lpstr>Calibri Light</vt:lpstr>
      <vt:lpstr>Helvetica</vt:lpstr>
      <vt:lpstr>Russo One</vt:lpstr>
      <vt:lpstr>Segoe UI</vt:lpstr>
      <vt:lpstr>Тема1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Лунёв Алексей Андреевич</cp:lastModifiedBy>
  <cp:revision>332</cp:revision>
  <dcterms:created xsi:type="dcterms:W3CDTF">2023-11-23T06:28:00Z</dcterms:created>
  <dcterms:modified xsi:type="dcterms:W3CDTF">2024-12-04T08:52:08Z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5C815C4491444441AB935F775268A833_12</vt:lpwstr>
  </property>
  <property fmtid="{D5CDD505-2E9C-101B-9397-08002B2CF9AE}" pid="3" name="KSOProductBuildVer">
    <vt:lpwstr>1049-12.2.0.18911</vt:lpwstr>
  </property>
</Properties>
</file>